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76" r:id="rId4"/>
    <p:sldId id="277" r:id="rId5"/>
    <p:sldId id="278" r:id="rId6"/>
    <p:sldId id="279" r:id="rId7"/>
    <p:sldId id="280" r:id="rId8"/>
    <p:sldId id="281" r:id="rId9"/>
    <p:sldId id="282" r:id="rId10"/>
    <p:sldId id="283" r:id="rId11"/>
    <p:sldId id="284" r:id="rId12"/>
    <p:sldId id="285" r:id="rId13"/>
    <p:sldId id="286" r:id="rId14"/>
    <p:sldId id="287" r:id="rId15"/>
    <p:sldId id="293" r:id="rId16"/>
    <p:sldId id="288" r:id="rId17"/>
    <p:sldId id="289" r:id="rId18"/>
    <p:sldId id="290" r:id="rId19"/>
    <p:sldId id="291" r:id="rId20"/>
    <p:sldId id="295"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72615" autoAdjust="0"/>
  </p:normalViewPr>
  <p:slideViewPr>
    <p:cSldViewPr snapToGrid="0">
      <p:cViewPr>
        <p:scale>
          <a:sx n="71" d="100"/>
          <a:sy n="71" d="100"/>
        </p:scale>
        <p:origin x="176" y="2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0F379-BC96-4990-8EB7-59EA30F7C152}" type="datetimeFigureOut">
              <a:rPr lang="zh-CN" altLang="en-US" smtClean="0"/>
              <a:t>2025/11/3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89CD0-990E-46C6-8552-EC49D0F05FB2}" type="slidenum">
              <a:rPr lang="zh-CN" altLang="en-US" smtClean="0"/>
              <a:t>‹#›</a:t>
            </a:fld>
            <a:endParaRPr lang="zh-CN" altLang="en-US"/>
          </a:p>
        </p:txBody>
      </p:sp>
    </p:spTree>
    <p:extLst>
      <p:ext uri="{BB962C8B-B14F-4D97-AF65-F5344CB8AC3E}">
        <p14:creationId xmlns:p14="http://schemas.microsoft.com/office/powerpoint/2010/main" val="1768315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Hi everyone, this is hao pan from MSRA. T</a:t>
            </a:r>
            <a:r>
              <a:rPr lang="en-US" altLang="zh-CN" sz="1200" b="0" i="0" kern="1200" dirty="0">
                <a:solidFill>
                  <a:schemeClr val="tx1"/>
                </a:solidFill>
                <a:effectLst/>
                <a:latin typeface="+mn-lt"/>
                <a:ea typeface="+mn-ea"/>
                <a:cs typeface="+mn-cs"/>
              </a:rPr>
              <a:t>his time, I’m here on behalf of all the authors to share our work. The title is:</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1</a:t>
            </a:fld>
            <a:endParaRPr lang="zh-CN" altLang="en-US"/>
          </a:p>
        </p:txBody>
      </p:sp>
    </p:spTree>
    <p:extLst>
      <p:ext uri="{BB962C8B-B14F-4D97-AF65-F5344CB8AC3E}">
        <p14:creationId xmlns:p14="http://schemas.microsoft.com/office/powerpoint/2010/main" val="1138316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Our approach is to introduce an electromagnetic metasurface, [click] the idea is to make the metasurface boost the impact that small changes in the permittivity of tissue liquid have on the antenna’s S11 parameter. That means let metasurface act as an amplifier. This way, it becomes much easier to detect changes in the antenna’s S-parameters and, from there, infer any resonant point shifts in blood glucose levels.</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10</a:t>
            </a:fld>
            <a:endParaRPr lang="zh-CN" altLang="en-US"/>
          </a:p>
        </p:txBody>
      </p:sp>
    </p:spTree>
    <p:extLst>
      <p:ext uri="{BB962C8B-B14F-4D97-AF65-F5344CB8AC3E}">
        <p14:creationId xmlns:p14="http://schemas.microsoft.com/office/powerpoint/2010/main" val="2141487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What we did was introduce a metasurface between the antenna and the body—so now it’s antenna, metasurface, then tissue. </a:t>
            </a:r>
            <a:r>
              <a:rPr lang="en-US" altLang="zh-CN" sz="1200" b="1" i="0" kern="1200" dirty="0">
                <a:solidFill>
                  <a:schemeClr val="tx1"/>
                </a:solidFill>
                <a:effectLst/>
                <a:latin typeface="+mn-lt"/>
                <a:ea typeface="+mn-ea"/>
                <a:cs typeface="+mn-cs"/>
              </a:rPr>
              <a:t>(click) </a:t>
            </a:r>
            <a:r>
              <a:rPr lang="en-US" altLang="zh-CN" sz="1200" b="0" i="0" kern="1200" dirty="0">
                <a:solidFill>
                  <a:schemeClr val="tx1"/>
                </a:solidFill>
                <a:effectLst/>
                <a:latin typeface="+mn-lt"/>
                <a:ea typeface="+mn-ea"/>
                <a:cs typeface="+mn-cs"/>
              </a:rPr>
              <a:t>This setup creates strong resonance between the three, [click] so even small changes in the tissue’s permittivity lead to big shifts in the antenna’s S-parameters. As shown in the figure, when glucose goes from 0 to 500 milligrams per deciliter in the tissue liquid, you can clearly see a shift in the resonance point and in the phase. [click] Now, the main challenge is figuring out how to design the metasurface to maximize sensitivity and make detection as simple as possible.</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11</a:t>
            </a:fld>
            <a:endParaRPr lang="zh-CN" altLang="en-US"/>
          </a:p>
        </p:txBody>
      </p:sp>
    </p:spTree>
    <p:extLst>
      <p:ext uri="{BB962C8B-B14F-4D97-AF65-F5344CB8AC3E}">
        <p14:creationId xmlns:p14="http://schemas.microsoft.com/office/powerpoint/2010/main" val="1840030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But when we try to solve this optimization problem, there’s a challenge—[click] we don’t know the exact tissue properties for our users, like the permittivity or thickness of skin, fat, and muscle. These details are really important for modeling. [click] Because uncertain parameters for the optimization problem will cause the non-optimal metasurface design. To handle this, we accounted for the diversity in human tissue and ran parameter sweeps and optimization to design a programable metasurface with a range of impedance, so it works for most people. [click] We came up with a tunable metasurface to help with calibration, [click] and use it to determine the optimal impedance that results the best resonance for the target user. [click] And when you compare the unoptimized metasurface to the optimized one, the difference in performance is clear.</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12</a:t>
            </a:fld>
            <a:endParaRPr lang="zh-CN" altLang="en-US"/>
          </a:p>
        </p:txBody>
      </p:sp>
    </p:spTree>
    <p:extLst>
      <p:ext uri="{BB962C8B-B14F-4D97-AF65-F5344CB8AC3E}">
        <p14:creationId xmlns:p14="http://schemas.microsoft.com/office/powerpoint/2010/main" val="3583596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Here is our metasurface optimization pipeline: [click] During the calibration stage, we use a programmable metasurface to figure out the optimal impedance that creates strong resonance for the target user. [click] Once we have that information, we use it to design a passive metasurface that can replace the adjustable one. This passive metasurface helps us cut costs, avoid complicated circuit designs, and even eliminate the need for a power supply—making the system much simpler and more user-friendly.</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13</a:t>
            </a:fld>
            <a:endParaRPr lang="zh-CN" altLang="en-US"/>
          </a:p>
        </p:txBody>
      </p:sp>
    </p:spTree>
    <p:extLst>
      <p:ext uri="{BB962C8B-B14F-4D97-AF65-F5344CB8AC3E}">
        <p14:creationId xmlns:p14="http://schemas.microsoft.com/office/powerpoint/2010/main" val="2515545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We used a VNA to test on a volunteer in the real-world scene. Without any change in blood glucose, or without metasurface, we measured antenna reflectance and found hard-to-catch S11-parameter fluctuations, even when glucose levels stayed almost the same. </a:t>
            </a:r>
          </a:p>
          <a:p>
            <a:r>
              <a:rPr lang="en-US" altLang="zh-CN" sz="1200" kern="1200" dirty="0">
                <a:solidFill>
                  <a:schemeClr val="tx1"/>
                </a:solidFill>
                <a:effectLst/>
                <a:latin typeface="+mn-lt"/>
                <a:ea typeface="+mn-ea"/>
                <a:cs typeface="+mn-cs"/>
              </a:rPr>
              <a:t>[click] Then, we asked volunteers to drink the sugar water to raise their glucose and measured again—still without a metasurface. The resonance point shifted just a little, and the amplitude and phase changes weren’t very reliable. </a:t>
            </a:r>
          </a:p>
          <a:p>
            <a:r>
              <a:rPr lang="en-US" altLang="zh-CN" sz="1200" kern="1200" dirty="0">
                <a:solidFill>
                  <a:schemeClr val="tx1"/>
                </a:solidFill>
                <a:effectLst/>
                <a:latin typeface="+mn-lt"/>
                <a:ea typeface="+mn-ea"/>
                <a:cs typeface="+mn-cs"/>
              </a:rPr>
              <a:t>[click] Finally, we had volunteers increase their glucose and used our optimized metasurface. This time, we saw a clear and consistent resonance shift—the frequency always went up with higher glucose. Amplitude and phase also changed more steadily. All these results show our method can reliably detect blood glucose changes.</a:t>
            </a:r>
          </a:p>
          <a:p>
            <a:br>
              <a:rPr lang="en-US" altLang="zh-CN" dirty="0"/>
            </a:br>
            <a:endParaRPr lang="en-US" altLang="zh-CN"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14</a:t>
            </a:fld>
            <a:endParaRPr lang="zh-CN" altLang="en-US"/>
          </a:p>
        </p:txBody>
      </p:sp>
    </p:spTree>
    <p:extLst>
      <p:ext uri="{BB962C8B-B14F-4D97-AF65-F5344CB8AC3E}">
        <p14:creationId xmlns:p14="http://schemas.microsoft.com/office/powerpoint/2010/main" val="263777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We also built a wearable prototype and tested it out in real-world scenes. Our first version used the </a:t>
            </a:r>
            <a:r>
              <a:rPr lang="en-US" altLang="zh-CN" sz="1200" b="0" i="0" kern="1200" dirty="0" err="1">
                <a:solidFill>
                  <a:schemeClr val="tx1"/>
                </a:solidFill>
                <a:effectLst/>
                <a:latin typeface="+mn-lt"/>
                <a:ea typeface="+mn-ea"/>
                <a:cs typeface="+mn-cs"/>
              </a:rPr>
              <a:t>LibreVNA</a:t>
            </a:r>
            <a:r>
              <a:rPr lang="en-US" altLang="zh-CN" sz="1200" b="0" i="0" kern="1200" dirty="0">
                <a:solidFill>
                  <a:schemeClr val="tx1"/>
                </a:solidFill>
                <a:effectLst/>
                <a:latin typeface="+mn-lt"/>
                <a:ea typeface="+mn-ea"/>
                <a:cs typeface="+mn-cs"/>
              </a:rPr>
              <a:t>, which is a portable, low-cost vector network analyzer, together with a standard commercial </a:t>
            </a:r>
            <a:r>
              <a:rPr lang="en-US" altLang="zh-CN" sz="1200" b="0" i="0" kern="1200" dirty="0" err="1">
                <a:solidFill>
                  <a:schemeClr val="tx1"/>
                </a:solidFill>
                <a:effectLst/>
                <a:latin typeface="+mn-lt"/>
                <a:ea typeface="+mn-ea"/>
                <a:cs typeface="+mn-cs"/>
              </a:rPr>
              <a:t>WiFi</a:t>
            </a:r>
            <a:r>
              <a:rPr lang="en-US" altLang="zh-CN" sz="1200" b="0" i="0" kern="1200" dirty="0">
                <a:solidFill>
                  <a:schemeClr val="tx1"/>
                </a:solidFill>
                <a:effectLst/>
                <a:latin typeface="+mn-lt"/>
                <a:ea typeface="+mn-ea"/>
                <a:cs typeface="+mn-cs"/>
              </a:rPr>
              <a:t> antenna. The results showed that our method was able to track changes in blood glucose just as accurately as a traditional CGM.</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15</a:t>
            </a:fld>
            <a:endParaRPr lang="zh-CN" altLang="en-US"/>
          </a:p>
        </p:txBody>
      </p:sp>
    </p:spTree>
    <p:extLst>
      <p:ext uri="{BB962C8B-B14F-4D97-AF65-F5344CB8AC3E}">
        <p14:creationId xmlns:p14="http://schemas.microsoft.com/office/powerpoint/2010/main" val="1398096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We also teamed up a commercial UWB radar with our designed metasurface, which is optimized to match the UWB radar’s operating frequency. Using this setup, we created another prototype, and our experiments showed that when equipping with our optimized metasurface, existing devices can actually detect blood glucose changes non-invasively.</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16</a:t>
            </a:fld>
            <a:endParaRPr lang="zh-CN" altLang="en-US"/>
          </a:p>
        </p:txBody>
      </p:sp>
    </p:spTree>
    <p:extLst>
      <p:ext uri="{BB962C8B-B14F-4D97-AF65-F5344CB8AC3E}">
        <p14:creationId xmlns:p14="http://schemas.microsoft.com/office/powerpoint/2010/main" val="3784350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We tested both of these prototypes with multiple volunteers, and the results are able to verify the robustness of our system and its accuracy in estimating glucose changes. For all the detailed results, please check out our paper.</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17</a:t>
            </a:fld>
            <a:endParaRPr lang="zh-CN" altLang="en-US"/>
          </a:p>
        </p:txBody>
      </p:sp>
    </p:spTree>
    <p:extLst>
      <p:ext uri="{BB962C8B-B14F-4D97-AF65-F5344CB8AC3E}">
        <p14:creationId xmlns:p14="http://schemas.microsoft.com/office/powerpoint/2010/main" val="3847062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This is our demo video. </a:t>
            </a:r>
          </a:p>
          <a:p>
            <a:r>
              <a:rPr lang="en-US" altLang="zh-CN" sz="1200" b="0" i="0" kern="1200" dirty="0">
                <a:solidFill>
                  <a:schemeClr val="tx1"/>
                </a:solidFill>
                <a:effectLst/>
                <a:latin typeface="+mn-lt"/>
                <a:ea typeface="+mn-ea"/>
                <a:cs typeface="+mn-cs"/>
              </a:rPr>
              <a:t>Here, we showcase our latest highly integrated compact wearable prototype, which features an RF power detector and signal source that implements the function of antenna’s S11 parameter measurement. </a:t>
            </a:r>
          </a:p>
          <a:p>
            <a:r>
              <a:rPr lang="en-US" altLang="zh-CN" sz="1200" b="0" i="0" kern="1200" dirty="0">
                <a:solidFill>
                  <a:schemeClr val="tx1"/>
                </a:solidFill>
                <a:effectLst/>
                <a:latin typeface="+mn-lt"/>
                <a:ea typeface="+mn-ea"/>
                <a:cs typeface="+mn-cs"/>
              </a:rPr>
              <a:t>Using this setup, we also successfully achieved non-invasive glucose sensing.</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18</a:t>
            </a:fld>
            <a:endParaRPr lang="zh-CN" altLang="en-US"/>
          </a:p>
        </p:txBody>
      </p:sp>
    </p:spTree>
    <p:extLst>
      <p:ext uri="{BB962C8B-B14F-4D97-AF65-F5344CB8AC3E}">
        <p14:creationId xmlns:p14="http://schemas.microsoft.com/office/powerpoint/2010/main" val="3543366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All the above is I want to share about our work. Thank you all for listening.</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main challenge with optical-related technologies is dealing with interference from all kinds of external light sources. Since changes in blood sugar levels only cause very subtle shifts in the Raman spectrum, you really need a highly controlled testing environment and a very sensitive image sensor to accurately measure light intensity and spectral features.</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Right now, our method can only measure relative changes in blood glucose levels, because our metasurface is designed to amplify relative changes in the permittivity of the tissue liquid and map them onto the antenna’s S11 parameter. So, our work is very suitable for monitoring blood permittivity changes before and after meals. Of course, our approach can also be used for measuring absolute glucose levels. For example, on the first morning of one week period, you could use a finger-prick test to get an absolute blood glucose value, which can serve as a reference point to help our system provide absolute glucose measurements.</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Our contribution is that we use the metasurface to verify the modality of RF channel can be used in the wearable glucose sensing, and this modality can be used with other modalities, such as optical, PPG, thermal, and any others, to enhance the overall performance of the noninvasive glucose sensing.</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19</a:t>
            </a:fld>
            <a:endParaRPr lang="zh-CN" altLang="en-US"/>
          </a:p>
        </p:txBody>
      </p:sp>
    </p:spTree>
    <p:extLst>
      <p:ext uri="{BB962C8B-B14F-4D97-AF65-F5344CB8AC3E}">
        <p14:creationId xmlns:p14="http://schemas.microsoft.com/office/powerpoint/2010/main" val="104664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Wingdings" panose="05000000000000000000" pitchFamily="2" charset="2"/>
              <a:buNone/>
            </a:pPr>
            <a:r>
              <a:rPr lang="en-US" altLang="zh-CN" sz="1200" b="1" i="0" dirty="0">
                <a:effectLst/>
                <a:latin typeface="-apple-system"/>
              </a:rPr>
              <a:t>Diabetes</a:t>
            </a:r>
            <a:r>
              <a:rPr lang="en-US" altLang="zh-CN" sz="1200" b="0" i="0" dirty="0">
                <a:effectLst/>
                <a:latin typeface="-apple-system"/>
              </a:rPr>
              <a:t> has become a major global public health challenge in this century. </a:t>
            </a:r>
            <a:r>
              <a:rPr lang="en-US" altLang="zh-CN" sz="1200" b="0" i="0" kern="1200" dirty="0">
                <a:solidFill>
                  <a:schemeClr val="tx1"/>
                </a:solidFill>
                <a:effectLst/>
                <a:latin typeface="+mn-lt"/>
                <a:ea typeface="+mn-ea"/>
                <a:cs typeface="+mn-cs"/>
              </a:rPr>
              <a:t>And the number of people with diabetes is increasing rapidly every year.</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2</a:t>
            </a:fld>
            <a:endParaRPr lang="zh-CN" altLang="en-US"/>
          </a:p>
        </p:txBody>
      </p:sp>
    </p:spTree>
    <p:extLst>
      <p:ext uri="{BB962C8B-B14F-4D97-AF65-F5344CB8AC3E}">
        <p14:creationId xmlns:p14="http://schemas.microsoft.com/office/powerpoint/2010/main" val="156451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Currently, there are mainly two types of commercial glucose monitors. </a:t>
            </a:r>
          </a:p>
          <a:p>
            <a:r>
              <a:rPr lang="en-US" altLang="zh-CN" sz="1200" b="0" i="0" kern="1200" dirty="0">
                <a:solidFill>
                  <a:schemeClr val="tx1"/>
                </a:solidFill>
                <a:effectLst/>
                <a:latin typeface="+mn-lt"/>
                <a:ea typeface="+mn-ea"/>
                <a:cs typeface="+mn-cs"/>
              </a:rPr>
              <a:t>One is the standard finger-prick meter—you use a lancet to get a drop of blood from your finger and test it. </a:t>
            </a:r>
          </a:p>
          <a:p>
            <a:r>
              <a:rPr lang="en-US" altLang="zh-CN" sz="1200" b="0" i="0" kern="1200" dirty="0">
                <a:solidFill>
                  <a:schemeClr val="tx1"/>
                </a:solidFill>
                <a:effectLst/>
                <a:latin typeface="+mn-lt"/>
                <a:ea typeface="+mn-ea"/>
                <a:cs typeface="+mn-cs"/>
              </a:rPr>
              <a:t>The other is the continuous glucose monitor, or CGM, where you wear an invasive sensor that continuously tracks the glucose changes and sends data to a reader.</a:t>
            </a:r>
          </a:p>
        </p:txBody>
      </p:sp>
      <p:sp>
        <p:nvSpPr>
          <p:cNvPr id="4" name="灯片编号占位符 3"/>
          <p:cNvSpPr>
            <a:spLocks noGrp="1"/>
          </p:cNvSpPr>
          <p:nvPr>
            <p:ph type="sldNum" sz="quarter" idx="5"/>
          </p:nvPr>
        </p:nvSpPr>
        <p:spPr/>
        <p:txBody>
          <a:bodyPr/>
          <a:lstStyle/>
          <a:p>
            <a:fld id="{31889CD0-990E-46C6-8552-EC49D0F05FB2}" type="slidenum">
              <a:rPr lang="zh-CN" altLang="en-US" smtClean="0"/>
              <a:t>3</a:t>
            </a:fld>
            <a:endParaRPr lang="zh-CN" altLang="en-US"/>
          </a:p>
        </p:txBody>
      </p:sp>
    </p:spTree>
    <p:extLst>
      <p:ext uri="{BB962C8B-B14F-4D97-AF65-F5344CB8AC3E}">
        <p14:creationId xmlns:p14="http://schemas.microsoft.com/office/powerpoint/2010/main" val="3841661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All these methods are based on electrochemical principles. Basically, glucose oxidase reacts with glucose in the blood, producing H2O2, which gets turned into an electrical signal the device reads.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The advantage is they're very accurate and output the absolute glucose values. The drawback is, they're invasive—so they can be painful or uncomfortable. Another point is the CGM sensor needs to be replaced each two weeks.</a:t>
            </a:r>
          </a:p>
        </p:txBody>
      </p:sp>
      <p:sp>
        <p:nvSpPr>
          <p:cNvPr id="4" name="灯片编号占位符 3"/>
          <p:cNvSpPr>
            <a:spLocks noGrp="1"/>
          </p:cNvSpPr>
          <p:nvPr>
            <p:ph type="sldNum" sz="quarter" idx="5"/>
          </p:nvPr>
        </p:nvSpPr>
        <p:spPr/>
        <p:txBody>
          <a:bodyPr/>
          <a:lstStyle/>
          <a:p>
            <a:fld id="{31889CD0-990E-46C6-8552-EC49D0F05FB2}" type="slidenum">
              <a:rPr lang="zh-CN" altLang="en-US" smtClean="0"/>
              <a:t>4</a:t>
            </a:fld>
            <a:endParaRPr lang="zh-CN" altLang="en-US"/>
          </a:p>
        </p:txBody>
      </p:sp>
    </p:spTree>
    <p:extLst>
      <p:ext uri="{BB962C8B-B14F-4D97-AF65-F5344CB8AC3E}">
        <p14:creationId xmlns:p14="http://schemas.microsoft.com/office/powerpoint/2010/main" val="38777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Our goal is to shift from invasive continuous glucose monitoring to an non-invasive approach. </a:t>
            </a:r>
          </a:p>
          <a:p>
            <a:r>
              <a:rPr lang="en-US" altLang="zh-CN" sz="1200" b="0" i="0" kern="1200" dirty="0">
                <a:solidFill>
                  <a:schemeClr val="tx1"/>
                </a:solidFill>
                <a:effectLst/>
                <a:latin typeface="+mn-lt"/>
                <a:ea typeface="+mn-ea"/>
                <a:cs typeface="+mn-cs"/>
              </a:rPr>
              <a:t>Traditional CGM sensors rely on a soft needle that sits under the skin to measure the glucose concentration in the tissue liquid. Instead, we’re exploring an electrophysical method to detect glucose changes. </a:t>
            </a:r>
          </a:p>
          <a:p>
            <a:r>
              <a:rPr lang="en-US" altLang="zh-CN" sz="1200" b="0" i="0" kern="1200" dirty="0">
                <a:solidFill>
                  <a:schemeClr val="tx1"/>
                </a:solidFill>
                <a:effectLst/>
                <a:latin typeface="+mn-lt"/>
                <a:ea typeface="+mn-ea"/>
                <a:cs typeface="+mn-cs"/>
              </a:rPr>
              <a:t>The basic principle is, when glucose level in the tissue liquid changes, its overall permittivity also changes. By placing antennas or other RF devices on the skin, we have the opportunity to quantify these permittivity changes, and in turn, sense the blood glucose information in the noninvasive manner.</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5</a:t>
            </a:fld>
            <a:endParaRPr lang="zh-CN" altLang="en-US"/>
          </a:p>
        </p:txBody>
      </p:sp>
    </p:spTree>
    <p:extLst>
      <p:ext uri="{BB962C8B-B14F-4D97-AF65-F5344CB8AC3E}">
        <p14:creationId xmlns:p14="http://schemas.microsoft.com/office/powerpoint/2010/main" val="134398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A few startups are trying non-invasive glucose monitoring using electrophysical methods. For instance, Hagar Technology has developed something called </a:t>
            </a:r>
            <a:r>
              <a:rPr lang="en-US" altLang="zh-CN" sz="1200" b="0" i="0" kern="1200" dirty="0" err="1">
                <a:solidFill>
                  <a:schemeClr val="tx1"/>
                </a:solidFill>
                <a:effectLst/>
                <a:latin typeface="+mn-lt"/>
                <a:ea typeface="+mn-ea"/>
                <a:cs typeface="+mn-cs"/>
              </a:rPr>
              <a:t>GWave</a:t>
            </a:r>
            <a:r>
              <a:rPr lang="en-US" altLang="zh-CN" sz="1200" b="0" i="0" kern="1200" dirty="0">
                <a:solidFill>
                  <a:schemeClr val="tx1"/>
                </a:solidFill>
                <a:effectLst/>
                <a:latin typeface="+mn-lt"/>
                <a:ea typeface="+mn-ea"/>
                <a:cs typeface="+mn-cs"/>
              </a:rPr>
              <a:t> for watch-style monitoring, but they haven’t shared technologies details. Know Labs is working on a portable device that uses RF antennas at different frequencies to spot small changes in reflectance and detect glucose. But so far, none of these options have a product on the market.</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6</a:t>
            </a:fld>
            <a:endParaRPr lang="zh-CN" altLang="en-US"/>
          </a:p>
        </p:txBody>
      </p:sp>
    </p:spTree>
    <p:extLst>
      <p:ext uri="{BB962C8B-B14F-4D97-AF65-F5344CB8AC3E}">
        <p14:creationId xmlns:p14="http://schemas.microsoft.com/office/powerpoint/2010/main" val="4221612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Some researchers have tried designing antennas or RF resonators and measuring reflectance, known as the S11 parameter, to predict changes in glucose levels. </a:t>
            </a:r>
          </a:p>
          <a:p>
            <a:r>
              <a:rPr lang="en-US" altLang="zh-CN" sz="1200" b="0" i="0" kern="1200" dirty="0">
                <a:solidFill>
                  <a:schemeClr val="tx1"/>
                </a:solidFill>
                <a:effectLst/>
                <a:latin typeface="+mn-lt"/>
                <a:ea typeface="+mn-ea"/>
                <a:cs typeface="+mn-cs"/>
              </a:rPr>
              <a:t>Note that, in these papers, they all assume that any changes in permittivity of tissue liquid are mostly due to changes in blood glucose, as long as temperature and humidity stay constant during the measurement. </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7</a:t>
            </a:fld>
            <a:endParaRPr lang="zh-CN" altLang="en-US"/>
          </a:p>
        </p:txBody>
      </p:sp>
    </p:spTree>
    <p:extLst>
      <p:ext uri="{BB962C8B-B14F-4D97-AF65-F5344CB8AC3E}">
        <p14:creationId xmlns:p14="http://schemas.microsoft.com/office/powerpoint/2010/main" val="1881318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But in fact, it’s difficult to directly detect those primitivity changes caused by the glucose changes with an antenna or resonator.</a:t>
            </a:r>
          </a:p>
          <a:p>
            <a:r>
              <a:rPr lang="en-US" altLang="zh-CN" sz="1200" b="0" i="0" kern="1200" dirty="0">
                <a:solidFill>
                  <a:schemeClr val="tx1"/>
                </a:solidFill>
                <a:effectLst/>
                <a:latin typeface="+mn-lt"/>
                <a:ea typeface="+mn-ea"/>
                <a:cs typeface="+mn-cs"/>
              </a:rPr>
              <a:t>To look into this, we built a circuit model combining the antenna and human tissue. Tissue liquid is mainly include skin, fat, and muscle, and any change in their permittivity affects the antenna’s S11 parameters. [click] Our simulations showed that even if you use a regular </a:t>
            </a:r>
            <a:r>
              <a:rPr lang="en-US" altLang="zh-CN" sz="1200" b="0" i="0" kern="1200" dirty="0" err="1">
                <a:solidFill>
                  <a:schemeClr val="tx1"/>
                </a:solidFill>
                <a:effectLst/>
                <a:latin typeface="+mn-lt"/>
                <a:ea typeface="+mn-ea"/>
                <a:cs typeface="+mn-cs"/>
              </a:rPr>
              <a:t>WiFi</a:t>
            </a:r>
            <a:r>
              <a:rPr lang="en-US" altLang="zh-CN" sz="1200" b="0" i="0" kern="1200" dirty="0">
                <a:solidFill>
                  <a:schemeClr val="tx1"/>
                </a:solidFill>
                <a:effectLst/>
                <a:latin typeface="+mn-lt"/>
                <a:ea typeface="+mn-ea"/>
                <a:cs typeface="+mn-cs"/>
              </a:rPr>
              <a:t> antenna and change glucose from 0 to 500 milligrams per deciliter, there’s no noticeable changes in S11 amplitude or phase. So, directly using antenna would require super sensitive RF equipment.</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8</a:t>
            </a:fld>
            <a:endParaRPr lang="zh-CN" altLang="en-US"/>
          </a:p>
        </p:txBody>
      </p:sp>
    </p:spTree>
    <p:extLst>
      <p:ext uri="{BB962C8B-B14F-4D97-AF65-F5344CB8AC3E}">
        <p14:creationId xmlns:p14="http://schemas.microsoft.com/office/powerpoint/2010/main" val="1363380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We also build two models to describe the relationship between the tissues and glucose. According to our modeling, [click] when blood glucose levels go from 0 to 500 milligrams per deciliter, the permittivity of fat drops from 4.29 to 3.96, which is only about a 7.7% change. [click] For muscle, the permittivity goes from 48.23 down to 47.77—a change of less than 1%. So, as you can see, these changes are really quite small. </a:t>
            </a:r>
            <a:endParaRPr lang="zh-CN" altLang="en-US" dirty="0"/>
          </a:p>
        </p:txBody>
      </p:sp>
      <p:sp>
        <p:nvSpPr>
          <p:cNvPr id="4" name="灯片编号占位符 3"/>
          <p:cNvSpPr>
            <a:spLocks noGrp="1"/>
          </p:cNvSpPr>
          <p:nvPr>
            <p:ph type="sldNum" sz="quarter" idx="5"/>
          </p:nvPr>
        </p:nvSpPr>
        <p:spPr/>
        <p:txBody>
          <a:bodyPr/>
          <a:lstStyle/>
          <a:p>
            <a:fld id="{31889CD0-990E-46C6-8552-EC49D0F05FB2}" type="slidenum">
              <a:rPr lang="zh-CN" altLang="en-US" smtClean="0"/>
              <a:t>9</a:t>
            </a:fld>
            <a:endParaRPr lang="zh-CN" altLang="en-US"/>
          </a:p>
        </p:txBody>
      </p:sp>
    </p:spTree>
    <p:extLst>
      <p:ext uri="{BB962C8B-B14F-4D97-AF65-F5344CB8AC3E}">
        <p14:creationId xmlns:p14="http://schemas.microsoft.com/office/powerpoint/2010/main" val="146101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D17B11-CCD8-4EEC-AD7E-F410C1454966}"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9CB688-378F-4534-BFFE-AF122467FDB7}" type="slidenum">
              <a:rPr lang="zh-CN" altLang="en-US" smtClean="0"/>
              <a:t>‹#›</a:t>
            </a:fld>
            <a:endParaRPr lang="zh-CN" altLang="en-US"/>
          </a:p>
        </p:txBody>
      </p:sp>
    </p:spTree>
    <p:extLst>
      <p:ext uri="{BB962C8B-B14F-4D97-AF65-F5344CB8AC3E}">
        <p14:creationId xmlns:p14="http://schemas.microsoft.com/office/powerpoint/2010/main" val="2805086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D17B11-CCD8-4EEC-AD7E-F410C1454966}"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9CB688-378F-4534-BFFE-AF122467FDB7}" type="slidenum">
              <a:rPr lang="zh-CN" altLang="en-US" smtClean="0"/>
              <a:t>‹#›</a:t>
            </a:fld>
            <a:endParaRPr lang="zh-CN" altLang="en-US"/>
          </a:p>
        </p:txBody>
      </p:sp>
    </p:spTree>
    <p:extLst>
      <p:ext uri="{BB962C8B-B14F-4D97-AF65-F5344CB8AC3E}">
        <p14:creationId xmlns:p14="http://schemas.microsoft.com/office/powerpoint/2010/main" val="2577302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2" name="矩形 1"/>
          <p:cNvSpPr/>
          <p:nvPr userDrawn="1"/>
        </p:nvSpPr>
        <p:spPr>
          <a:xfrm>
            <a:off x="0" y="6728058"/>
            <a:ext cx="12201524" cy="12994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矩形 9"/>
          <p:cNvSpPr/>
          <p:nvPr userDrawn="1"/>
        </p:nvSpPr>
        <p:spPr>
          <a:xfrm>
            <a:off x="0" y="0"/>
            <a:ext cx="12201524" cy="8562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1" name="文本占位符 11"/>
          <p:cNvSpPr>
            <a:spLocks noGrp="1"/>
          </p:cNvSpPr>
          <p:nvPr>
            <p:ph type="body" sz="quarter" idx="10" hasCustomPrompt="1"/>
          </p:nvPr>
        </p:nvSpPr>
        <p:spPr>
          <a:xfrm>
            <a:off x="9524" y="1"/>
            <a:ext cx="12172952" cy="856210"/>
          </a:xfrm>
        </p:spPr>
        <p:txBody>
          <a:bodyPr lIns="144000" tIns="144000" rIns="144000" bIns="144000" anchor="ctr" anchorCtr="0">
            <a:noAutofit/>
          </a:bodyPr>
          <a:lstStyle>
            <a:lvl1pPr marL="0" indent="0" algn="ctr">
              <a:buNone/>
              <a:defRPr sz="3600" b="1">
                <a:solidFill>
                  <a:schemeClr val="bg1"/>
                </a:solidFill>
                <a:effectLst>
                  <a:outerShdw blurRad="38100" dist="38100" dir="2700000" algn="tl">
                    <a:srgbClr val="000000">
                      <a:alpha val="43137"/>
                    </a:srgbClr>
                  </a:outerShdw>
                </a:effectLst>
                <a:latin typeface="Aptos Display (标题)"/>
                <a:ea typeface="+mj-ea"/>
              </a:defRPr>
            </a:lvl1pPr>
          </a:lstStyle>
          <a:p>
            <a:pPr lvl="0"/>
            <a:r>
              <a:rPr lang="zh-CN" altLang="en-US" dirty="0"/>
              <a:t>单击此处编辑标题</a:t>
            </a:r>
          </a:p>
        </p:txBody>
      </p:sp>
      <p:sp>
        <p:nvSpPr>
          <p:cNvPr id="13" name="内容占位符 12"/>
          <p:cNvSpPr>
            <a:spLocks noGrp="1"/>
          </p:cNvSpPr>
          <p:nvPr>
            <p:ph sz="quarter" idx="11" hasCustomPrompt="1"/>
          </p:nvPr>
        </p:nvSpPr>
        <p:spPr>
          <a:xfrm>
            <a:off x="639763" y="1420813"/>
            <a:ext cx="10964862" cy="4656137"/>
          </a:xfrm>
        </p:spPr>
        <p:txBody>
          <a:bodyPr/>
          <a:lstStyle>
            <a:lvl1pPr marL="457200" indent="-457200">
              <a:lnSpc>
                <a:spcPct val="120000"/>
              </a:lnSpc>
              <a:spcAft>
                <a:spcPts val="600"/>
              </a:spcAft>
              <a:buFont typeface="Arial" panose="020B0604020202020204" pitchFamily="34" charset="0"/>
              <a:buChar char="•"/>
              <a:defRPr>
                <a:solidFill>
                  <a:schemeClr val="tx1"/>
                </a:solidFill>
              </a:defRPr>
            </a:lvl1pPr>
            <a:lvl2pPr marL="800100" indent="-342900">
              <a:lnSpc>
                <a:spcPct val="120000"/>
              </a:lnSpc>
              <a:spcAft>
                <a:spcPts val="600"/>
              </a:spcAft>
              <a:buFont typeface="Arial" panose="020B0604020202020204" pitchFamily="34" charset="0"/>
              <a:buChar char="•"/>
              <a:defRPr>
                <a:solidFill>
                  <a:schemeClr val="tx1"/>
                </a:solidFill>
              </a:defRPr>
            </a:lvl2pPr>
            <a:lvl3pPr marL="1257300" indent="-342900">
              <a:lnSpc>
                <a:spcPct val="120000"/>
              </a:lnSpc>
              <a:spcAft>
                <a:spcPts val="600"/>
              </a:spcAft>
              <a:buFont typeface="Arial" panose="020B0604020202020204" pitchFamily="34" charset="0"/>
              <a:buChar char="•"/>
              <a:defRPr>
                <a:solidFill>
                  <a:schemeClr val="tx1"/>
                </a:solidFill>
              </a:defRPr>
            </a:lvl3pPr>
            <a:lvl4pPr marL="1657350" indent="-285750">
              <a:lnSpc>
                <a:spcPct val="120000"/>
              </a:lnSpc>
              <a:spcAft>
                <a:spcPts val="600"/>
              </a:spcAft>
              <a:buFont typeface="Arial" panose="020B0604020202020204" pitchFamily="34" charset="0"/>
              <a:buChar char="•"/>
              <a:defRPr>
                <a:solidFill>
                  <a:schemeClr val="tx1"/>
                </a:solidFill>
              </a:defRPr>
            </a:lvl4pPr>
            <a:lvl5pPr marL="2114550" indent="-285750">
              <a:lnSpc>
                <a:spcPct val="120000"/>
              </a:lnSpc>
              <a:spcAft>
                <a:spcPts val="600"/>
              </a:spcAft>
              <a:buFont typeface="Arial" panose="020B0604020202020204" pitchFamily="34" charset="0"/>
              <a:buChar char="•"/>
              <a:defRPr>
                <a:solidFill>
                  <a:schemeClr val="tx1"/>
                </a:solidFill>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4" name="灯片编号占位符 2"/>
          <p:cNvSpPr>
            <a:spLocks noGrp="1"/>
          </p:cNvSpPr>
          <p:nvPr>
            <p:ph type="sldNum" sz="quarter" idx="12"/>
          </p:nvPr>
        </p:nvSpPr>
        <p:spPr>
          <a:xfrm>
            <a:off x="10982973" y="6348122"/>
            <a:ext cx="1037230" cy="342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3781C-E1F6-4315-A39D-61273F2E0596}"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ea typeface="微软雅黑" panose="020B0503020204020204" charset="-122"/>
                <a:cs typeface="Aharon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latin typeface="Arial" panose="020B0604020202020204"/>
              <a:ea typeface="微软雅黑" panose="020B0503020204020204" charset="-122"/>
              <a:cs typeface="Aharoni"/>
            </a:endParaRPr>
          </a:p>
        </p:txBody>
      </p:sp>
      <p:pic>
        <p:nvPicPr>
          <p:cNvPr id="5" name="图片 4" descr="Microsoft logo png, Microsoft icon transparent png 27127473 PNG">
            <a:extLst>
              <a:ext uri="{FF2B5EF4-FFF2-40B4-BE49-F238E27FC236}">
                <a16:creationId xmlns:a16="http://schemas.microsoft.com/office/drawing/2014/main" id="{4B7D5EEE-5950-44CC-8A56-EB8379E09FE4}"/>
              </a:ext>
            </a:extLst>
          </p:cNvPr>
          <p:cNvPicPr>
            <a:picLocks noChangeAspect="1"/>
          </p:cNvPicPr>
          <p:nvPr/>
        </p:nvPicPr>
        <p:blipFill>
          <a:blip r:embed="rId2">
            <a:biLevel thresh="25000"/>
          </a:blip>
          <a:srcRect l="13283" t="15113" r="11939"/>
          <a:stretch>
            <a:fillRect/>
          </a:stretch>
        </p:blipFill>
        <p:spPr>
          <a:xfrm>
            <a:off x="90147" y="55916"/>
            <a:ext cx="549616" cy="623919"/>
          </a:xfrm>
          <a:prstGeom prst="rect">
            <a:avLst/>
          </a:prstGeom>
        </p:spPr>
      </p:pic>
      <p:sp>
        <p:nvSpPr>
          <p:cNvPr id="6" name="文本框 5">
            <a:extLst>
              <a:ext uri="{FF2B5EF4-FFF2-40B4-BE49-F238E27FC236}">
                <a16:creationId xmlns:a16="http://schemas.microsoft.com/office/drawing/2014/main" id="{E49C3406-52D5-8F4E-D847-9C607FBA0E58}"/>
              </a:ext>
            </a:extLst>
          </p:cNvPr>
          <p:cNvSpPr txBox="1"/>
          <p:nvPr userDrawn="1"/>
        </p:nvSpPr>
        <p:spPr>
          <a:xfrm>
            <a:off x="38435" y="525947"/>
            <a:ext cx="663708" cy="307777"/>
          </a:xfrm>
          <a:prstGeom prst="rect">
            <a:avLst/>
          </a:prstGeom>
          <a:noFill/>
        </p:spPr>
        <p:txBody>
          <a:bodyPr wrap="none" rtlCol="0">
            <a:spAutoFit/>
          </a:bodyPr>
          <a:lstStyle/>
          <a:p>
            <a:pPr algn="l"/>
            <a:r>
              <a:rPr lang="en-US" altLang="zh-CN" sz="1400" b="1" dirty="0">
                <a:solidFill>
                  <a:schemeClr val="bg1"/>
                </a:solidFill>
              </a:rPr>
              <a:t>MSRA</a:t>
            </a:r>
            <a:endParaRPr lang="zh-CN" altLang="en-US" sz="1400" b="1" dirty="0">
              <a:solidFill>
                <a:schemeClr val="bg1"/>
              </a:solidFill>
            </a:endParaRPr>
          </a:p>
        </p:txBody>
      </p:sp>
    </p:spTree>
    <p:extLst>
      <p:ext uri="{BB962C8B-B14F-4D97-AF65-F5344CB8AC3E}">
        <p14:creationId xmlns:p14="http://schemas.microsoft.com/office/powerpoint/2010/main" val="224622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D17B11-CCD8-4EEC-AD7E-F410C1454966}"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9CB688-378F-4534-BFFE-AF122467FDB7}" type="slidenum">
              <a:rPr lang="zh-CN" altLang="en-US" smtClean="0"/>
              <a:t>‹#›</a:t>
            </a:fld>
            <a:endParaRPr lang="zh-CN" altLang="en-US"/>
          </a:p>
        </p:txBody>
      </p:sp>
    </p:spTree>
    <p:extLst>
      <p:ext uri="{BB962C8B-B14F-4D97-AF65-F5344CB8AC3E}">
        <p14:creationId xmlns:p14="http://schemas.microsoft.com/office/powerpoint/2010/main" val="72881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D17B11-CCD8-4EEC-AD7E-F410C1454966}"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9CB688-378F-4534-BFFE-AF122467FDB7}" type="slidenum">
              <a:rPr lang="zh-CN" altLang="en-US" smtClean="0"/>
              <a:t>‹#›</a:t>
            </a:fld>
            <a:endParaRPr lang="zh-CN" altLang="en-US"/>
          </a:p>
        </p:txBody>
      </p:sp>
    </p:spTree>
    <p:extLst>
      <p:ext uri="{BB962C8B-B14F-4D97-AF65-F5344CB8AC3E}">
        <p14:creationId xmlns:p14="http://schemas.microsoft.com/office/powerpoint/2010/main" val="2074015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D17B11-CCD8-4EEC-AD7E-F410C1454966}"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9CB688-378F-4534-BFFE-AF122467FDB7}" type="slidenum">
              <a:rPr lang="zh-CN" altLang="en-US" smtClean="0"/>
              <a:t>‹#›</a:t>
            </a:fld>
            <a:endParaRPr lang="zh-CN" altLang="en-US"/>
          </a:p>
        </p:txBody>
      </p:sp>
    </p:spTree>
    <p:extLst>
      <p:ext uri="{BB962C8B-B14F-4D97-AF65-F5344CB8AC3E}">
        <p14:creationId xmlns:p14="http://schemas.microsoft.com/office/powerpoint/2010/main" val="340705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D17B11-CCD8-4EEC-AD7E-F410C1454966}"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79CB688-378F-4534-BFFE-AF122467FDB7}" type="slidenum">
              <a:rPr lang="zh-CN" altLang="en-US" smtClean="0"/>
              <a:t>‹#›</a:t>
            </a:fld>
            <a:endParaRPr lang="zh-CN" altLang="en-US"/>
          </a:p>
        </p:txBody>
      </p:sp>
    </p:spTree>
    <p:extLst>
      <p:ext uri="{BB962C8B-B14F-4D97-AF65-F5344CB8AC3E}">
        <p14:creationId xmlns:p14="http://schemas.microsoft.com/office/powerpoint/2010/main" val="188702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D17B11-CCD8-4EEC-AD7E-F410C1454966}" type="datetimeFigureOut">
              <a:rPr lang="zh-CN" altLang="en-US" smtClean="0"/>
              <a:t>2025/11/3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79CB688-378F-4534-BFFE-AF122467FDB7}" type="slidenum">
              <a:rPr lang="zh-CN" altLang="en-US" smtClean="0"/>
              <a:t>‹#›</a:t>
            </a:fld>
            <a:endParaRPr lang="zh-CN" altLang="en-US"/>
          </a:p>
        </p:txBody>
      </p:sp>
    </p:spTree>
    <p:extLst>
      <p:ext uri="{BB962C8B-B14F-4D97-AF65-F5344CB8AC3E}">
        <p14:creationId xmlns:p14="http://schemas.microsoft.com/office/powerpoint/2010/main" val="4068082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D17B11-CCD8-4EEC-AD7E-F410C1454966}" type="datetimeFigureOut">
              <a:rPr lang="zh-CN" altLang="en-US" smtClean="0"/>
              <a:t>2025/11/3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79CB688-378F-4534-BFFE-AF122467FDB7}" type="slidenum">
              <a:rPr lang="zh-CN" altLang="en-US" smtClean="0"/>
              <a:t>‹#›</a:t>
            </a:fld>
            <a:endParaRPr lang="zh-CN" altLang="en-US"/>
          </a:p>
        </p:txBody>
      </p:sp>
    </p:spTree>
    <p:extLst>
      <p:ext uri="{BB962C8B-B14F-4D97-AF65-F5344CB8AC3E}">
        <p14:creationId xmlns:p14="http://schemas.microsoft.com/office/powerpoint/2010/main" val="418719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D17B11-CCD8-4EEC-AD7E-F410C1454966}" type="datetimeFigureOut">
              <a:rPr lang="zh-CN" altLang="en-US" smtClean="0"/>
              <a:t>2025/11/3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79CB688-378F-4534-BFFE-AF122467FDB7}" type="slidenum">
              <a:rPr lang="zh-CN" altLang="en-US" smtClean="0"/>
              <a:t>‹#›</a:t>
            </a:fld>
            <a:endParaRPr lang="zh-CN" altLang="en-US"/>
          </a:p>
        </p:txBody>
      </p:sp>
    </p:spTree>
    <p:extLst>
      <p:ext uri="{BB962C8B-B14F-4D97-AF65-F5344CB8AC3E}">
        <p14:creationId xmlns:p14="http://schemas.microsoft.com/office/powerpoint/2010/main" val="1200569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D17B11-CCD8-4EEC-AD7E-F410C1454966}"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79CB688-378F-4534-BFFE-AF122467FDB7}" type="slidenum">
              <a:rPr lang="zh-CN" altLang="en-US" smtClean="0"/>
              <a:t>‹#›</a:t>
            </a:fld>
            <a:endParaRPr lang="zh-CN" altLang="en-US"/>
          </a:p>
        </p:txBody>
      </p:sp>
    </p:spTree>
    <p:extLst>
      <p:ext uri="{BB962C8B-B14F-4D97-AF65-F5344CB8AC3E}">
        <p14:creationId xmlns:p14="http://schemas.microsoft.com/office/powerpoint/2010/main" val="3153261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D17B11-CCD8-4EEC-AD7E-F410C1454966}"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79CB688-378F-4534-BFFE-AF122467FDB7}" type="slidenum">
              <a:rPr lang="zh-CN" altLang="en-US" smtClean="0"/>
              <a:t>‹#›</a:t>
            </a:fld>
            <a:endParaRPr lang="zh-CN" altLang="en-US"/>
          </a:p>
        </p:txBody>
      </p:sp>
    </p:spTree>
    <p:extLst>
      <p:ext uri="{BB962C8B-B14F-4D97-AF65-F5344CB8AC3E}">
        <p14:creationId xmlns:p14="http://schemas.microsoft.com/office/powerpoint/2010/main" val="2390041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D17B11-CCD8-4EEC-AD7E-F410C1454966}" type="datetimeFigureOut">
              <a:rPr lang="zh-CN" altLang="en-US" smtClean="0"/>
              <a:t>2025/11/3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9CB688-378F-4534-BFFE-AF122467FDB7}" type="slidenum">
              <a:rPr lang="zh-CN" altLang="en-US" smtClean="0"/>
              <a:t>‹#›</a:t>
            </a:fld>
            <a:endParaRPr lang="zh-CN" altLang="en-US"/>
          </a:p>
        </p:txBody>
      </p:sp>
    </p:spTree>
    <p:extLst>
      <p:ext uri="{BB962C8B-B14F-4D97-AF65-F5344CB8AC3E}">
        <p14:creationId xmlns:p14="http://schemas.microsoft.com/office/powerpoint/2010/main" val="2563146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1"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8576" name="灯片编号占位符 5"/>
          <p:cNvSpPr>
            <a:spLocks noGrp="1"/>
          </p:cNvSpPr>
          <p:nvPr>
            <p:ph type="sldNum" sz="quarter" idx="4"/>
          </p:nvPr>
        </p:nvSpPr>
        <p:spPr>
          <a:xfrm>
            <a:off x="10752138" y="6497638"/>
            <a:ext cx="1439862" cy="360362"/>
          </a:xfrm>
          <a:prstGeom prst="rect">
            <a:avLst/>
          </a:prstGeom>
        </p:spPr>
        <p:txBody>
          <a:bodyPr vert="horz" wrap="square" lIns="91440" tIns="45720" rIns="91440" bIns="45720" numCol="1" anchor="ctr" anchorCtr="0" compatLnSpc="1"/>
          <a:lstStyle>
            <a:lvl1pPr algn="ctr">
              <a:defRPr sz="2000">
                <a:solidFill>
                  <a:srgbClr val="898989"/>
                </a:solidFill>
                <a:ea typeface="Aharoni"/>
                <a:cs typeface="Aharon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22BFA2A-97DB-4B6D-8392-E0C9741FA349}" type="slidenum">
              <a:rPr kumimoji="0" lang="zh-CN" altLang="en-US" sz="2000" b="0" i="0" u="none" strike="noStrike" kern="1200" cap="none" spc="0" normalizeH="0" baseline="0" noProof="0">
                <a:ln>
                  <a:noFill/>
                </a:ln>
                <a:solidFill>
                  <a:srgbClr val="898989"/>
                </a:solidFill>
                <a:effectLst/>
                <a:uLnTx/>
                <a:uFillTx/>
                <a:latin typeface="Arial"/>
                <a:cs typeface="Aharoni"/>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2000" b="0" i="0" u="none" strike="noStrike" kern="1200" cap="none" spc="0" normalizeH="0" baseline="0" noProof="0">
              <a:ln>
                <a:noFill/>
              </a:ln>
              <a:solidFill>
                <a:srgbClr val="898989"/>
              </a:solidFill>
              <a:effectLst/>
              <a:uLnTx/>
              <a:uFillTx/>
              <a:latin typeface="Arial"/>
              <a:cs typeface="Aharoni"/>
            </a:endParaRPr>
          </a:p>
        </p:txBody>
      </p:sp>
    </p:spTree>
    <p:extLst>
      <p:ext uri="{BB962C8B-B14F-4D97-AF65-F5344CB8AC3E}">
        <p14:creationId xmlns:p14="http://schemas.microsoft.com/office/powerpoint/2010/main" val="514979856"/>
      </p:ext>
    </p:extLst>
  </p:cSld>
  <p:clrMap bg1="lt1" tx1="dk1" bg2="lt2" tx2="dk2" accent1="accent1" accent2="accent2" accent3="accent3" accent4="accent4" accent5="accent5" accent6="accent6" hlink="hlink" folHlink="folHlink"/>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51.png"/><Relationship Id="rId11" Type="http://schemas.microsoft.com/office/2007/relationships/hdphoto" Target="../media/hdphoto2.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1.xml"/><Relationship Id="rId16" Type="http://schemas.openxmlformats.org/officeDocument/2006/relationships/image" Target="../media/image70.png"/><Relationship Id="rId1" Type="http://schemas.openxmlformats.org/officeDocument/2006/relationships/slideLayout" Target="../slideLayouts/slideLayout1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12.xml"/><Relationship Id="rId16" Type="http://schemas.openxmlformats.org/officeDocument/2006/relationships/image" Target="../media/image82.png"/><Relationship Id="rId1" Type="http://schemas.openxmlformats.org/officeDocument/2006/relationships/slideLayout" Target="../slideLayouts/slideLayout1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28.png"/><Relationship Id="rId15" Type="http://schemas.openxmlformats.org/officeDocument/2006/relationships/image" Target="../media/image71.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81.png"/></Relationships>
</file>

<file path=ppt/slides/_rels/slide13.xml.rels><?xml version="1.0" encoding="UTF-8" standalone="yes"?>
<Relationships xmlns="http://schemas.openxmlformats.org/package/2006/relationships"><Relationship Id="rId13" Type="http://schemas.openxmlformats.org/officeDocument/2006/relationships/image" Target="../media/image97.png"/><Relationship Id="rId18" Type="http://schemas.openxmlformats.org/officeDocument/2006/relationships/image" Target="../media/image101.png"/><Relationship Id="rId26" Type="http://schemas.openxmlformats.org/officeDocument/2006/relationships/image" Target="../media/image109.png"/><Relationship Id="rId39" Type="http://schemas.openxmlformats.org/officeDocument/2006/relationships/image" Target="../media/image122.png"/><Relationship Id="rId21" Type="http://schemas.openxmlformats.org/officeDocument/2006/relationships/image" Target="../media/image104.png"/><Relationship Id="rId34" Type="http://schemas.openxmlformats.org/officeDocument/2006/relationships/image" Target="../media/image117.png"/><Relationship Id="rId42" Type="http://schemas.openxmlformats.org/officeDocument/2006/relationships/image" Target="../media/image125.png"/><Relationship Id="rId47" Type="http://schemas.openxmlformats.org/officeDocument/2006/relationships/image" Target="../media/image130.png"/><Relationship Id="rId50" Type="http://schemas.openxmlformats.org/officeDocument/2006/relationships/image" Target="../media/image132.png"/><Relationship Id="rId7" Type="http://schemas.openxmlformats.org/officeDocument/2006/relationships/image" Target="../media/image91.png"/><Relationship Id="rId2" Type="http://schemas.openxmlformats.org/officeDocument/2006/relationships/notesSlide" Target="../notesSlides/notesSlide13.xml"/><Relationship Id="rId16" Type="http://schemas.openxmlformats.org/officeDocument/2006/relationships/image" Target="../media/image82.png"/><Relationship Id="rId29" Type="http://schemas.openxmlformats.org/officeDocument/2006/relationships/image" Target="../media/image112.png"/><Relationship Id="rId11" Type="http://schemas.openxmlformats.org/officeDocument/2006/relationships/image" Target="../media/image95.png"/><Relationship Id="rId24" Type="http://schemas.openxmlformats.org/officeDocument/2006/relationships/image" Target="../media/image107.png"/><Relationship Id="rId32" Type="http://schemas.openxmlformats.org/officeDocument/2006/relationships/image" Target="../media/image115.png"/><Relationship Id="rId37" Type="http://schemas.openxmlformats.org/officeDocument/2006/relationships/image" Target="../media/image120.png"/><Relationship Id="rId40" Type="http://schemas.openxmlformats.org/officeDocument/2006/relationships/image" Target="../media/image123.png"/><Relationship Id="rId45" Type="http://schemas.openxmlformats.org/officeDocument/2006/relationships/image" Target="../media/image128.png"/><Relationship Id="rId53" Type="http://schemas.openxmlformats.org/officeDocument/2006/relationships/image" Target="../media/image135.png"/><Relationship Id="rId5" Type="http://schemas.openxmlformats.org/officeDocument/2006/relationships/image" Target="../media/image89.png"/><Relationship Id="rId10" Type="http://schemas.openxmlformats.org/officeDocument/2006/relationships/image" Target="../media/image94.png"/><Relationship Id="rId19" Type="http://schemas.openxmlformats.org/officeDocument/2006/relationships/image" Target="../media/image102.png"/><Relationship Id="rId31" Type="http://schemas.openxmlformats.org/officeDocument/2006/relationships/image" Target="../media/image114.png"/><Relationship Id="rId44" Type="http://schemas.openxmlformats.org/officeDocument/2006/relationships/image" Target="../media/image118.png"/><Relationship Id="rId52" Type="http://schemas.openxmlformats.org/officeDocument/2006/relationships/image" Target="../media/image134.jpe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5.png"/><Relationship Id="rId27" Type="http://schemas.openxmlformats.org/officeDocument/2006/relationships/image" Target="../media/image110.png"/><Relationship Id="rId30" Type="http://schemas.openxmlformats.org/officeDocument/2006/relationships/image" Target="../media/image113.png"/><Relationship Id="rId35" Type="http://schemas.openxmlformats.org/officeDocument/2006/relationships/image" Target="../media/image111.png"/><Relationship Id="rId43" Type="http://schemas.openxmlformats.org/officeDocument/2006/relationships/image" Target="../media/image126.png"/><Relationship Id="rId48" Type="http://schemas.openxmlformats.org/officeDocument/2006/relationships/image" Target="../media/image127.png"/><Relationship Id="rId8" Type="http://schemas.openxmlformats.org/officeDocument/2006/relationships/image" Target="../media/image92.png"/><Relationship Id="rId51" Type="http://schemas.openxmlformats.org/officeDocument/2006/relationships/image" Target="../media/image133.png"/><Relationship Id="rId3" Type="http://schemas.openxmlformats.org/officeDocument/2006/relationships/image" Target="../media/image83.png"/><Relationship Id="rId12" Type="http://schemas.openxmlformats.org/officeDocument/2006/relationships/image" Target="../media/image96.png"/><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png"/><Relationship Id="rId38" Type="http://schemas.openxmlformats.org/officeDocument/2006/relationships/image" Target="../media/image121.png"/><Relationship Id="rId46" Type="http://schemas.openxmlformats.org/officeDocument/2006/relationships/image" Target="../media/image129.png"/><Relationship Id="rId20" Type="http://schemas.openxmlformats.org/officeDocument/2006/relationships/image" Target="../media/image103.png"/><Relationship Id="rId41" Type="http://schemas.openxmlformats.org/officeDocument/2006/relationships/image" Target="../media/image124.png"/><Relationship Id="rId1" Type="http://schemas.openxmlformats.org/officeDocument/2006/relationships/slideLayout" Target="../slideLayouts/slideLayout11.xml"/><Relationship Id="rId6" Type="http://schemas.openxmlformats.org/officeDocument/2006/relationships/image" Target="../media/image90.png"/><Relationship Id="rId15" Type="http://schemas.openxmlformats.org/officeDocument/2006/relationships/image" Target="../media/image99.png"/><Relationship Id="rId23" Type="http://schemas.openxmlformats.org/officeDocument/2006/relationships/image" Target="../media/image106.png"/><Relationship Id="rId28" Type="http://schemas.openxmlformats.org/officeDocument/2006/relationships/image" Target="../media/image87.png"/><Relationship Id="rId36" Type="http://schemas.openxmlformats.org/officeDocument/2006/relationships/image" Target="../media/image119.png"/><Relationship Id="rId49" Type="http://schemas.openxmlformats.org/officeDocument/2006/relationships/image" Target="../media/image131.png"/></Relationships>
</file>

<file path=ppt/slides/_rels/slide1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png"/></Relationships>
</file>

<file path=ppt/slides/_rels/slide1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diabetesatlas.org/resources/idf-diabetes-atlas-2025/" TargetMode="External"/><Relationship Id="rId5" Type="http://schemas.openxmlformats.org/officeDocument/2006/relationships/image" Target="../media/image11.png"/><Relationship Id="rId4" Type="http://schemas.openxmlformats.org/officeDocument/2006/relationships/hyperlink" Target="https://diabetesatlas.org/data-by-location/country/chin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hyperlink" Target="https://www.knowlabs.co/technology" TargetMode="External"/><Relationship Id="rId4" Type="http://schemas.openxmlformats.org/officeDocument/2006/relationships/hyperlink" Target="https://www.hagartech.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44.pn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建筑与房屋的城市空拍图&#10;&#10;描述已自动生成">
            <a:extLst>
              <a:ext uri="{FF2B5EF4-FFF2-40B4-BE49-F238E27FC236}">
                <a16:creationId xmlns:a16="http://schemas.microsoft.com/office/drawing/2014/main" id="{A8F12ADF-4B91-95B8-69FC-0F828D1880D8}"/>
              </a:ext>
            </a:extLst>
          </p:cNvPr>
          <p:cNvPicPr>
            <a:picLocks noChangeAspect="1"/>
          </p:cNvPicPr>
          <p:nvPr/>
        </p:nvPicPr>
        <p:blipFill>
          <a:blip r:embed="rId3" cstate="print">
            <a:extLst>
              <a:ext uri="{28A0092B-C50C-407E-A947-70E740481C1C}">
                <a14:useLocalDpi xmlns:a14="http://schemas.microsoft.com/office/drawing/2010/main" val="0"/>
              </a:ext>
            </a:extLst>
          </a:blip>
          <a:srcRect t="14751" b="53732"/>
          <a:stretch>
            <a:fillRect/>
          </a:stretch>
        </p:blipFill>
        <p:spPr>
          <a:xfrm>
            <a:off x="-25500" y="-35727"/>
            <a:ext cx="12239949" cy="1777863"/>
          </a:xfrm>
          <a:prstGeom prst="rect">
            <a:avLst/>
          </a:prstGeom>
        </p:spPr>
      </p:pic>
      <p:sp>
        <p:nvSpPr>
          <p:cNvPr id="30" name="矩形 29">
            <a:extLst>
              <a:ext uri="{FF2B5EF4-FFF2-40B4-BE49-F238E27FC236}">
                <a16:creationId xmlns:a16="http://schemas.microsoft.com/office/drawing/2014/main" id="{C72696FC-7F8B-6B95-F5B9-13D69097FF0E}"/>
              </a:ext>
            </a:extLst>
          </p:cNvPr>
          <p:cNvSpPr/>
          <p:nvPr/>
        </p:nvSpPr>
        <p:spPr>
          <a:xfrm>
            <a:off x="-28964" y="2008777"/>
            <a:ext cx="12239949" cy="2230274"/>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ctrTitle"/>
          </p:nvPr>
        </p:nvSpPr>
        <p:spPr>
          <a:xfrm>
            <a:off x="0" y="1649083"/>
            <a:ext cx="12192000" cy="2230273"/>
          </a:xfrm>
        </p:spPr>
        <p:txBody>
          <a:bodyPr>
            <a:noAutofit/>
          </a:bodyPr>
          <a:lstStyle/>
          <a:p>
            <a:r>
              <a:rPr lang="en-US" altLang="zh-CN" sz="4800" b="1" dirty="0">
                <a:solidFill>
                  <a:schemeClr val="bg1"/>
                </a:solidFill>
              </a:rPr>
              <a:t>CGMM: Non-Invasive Continuous Glucose Monitoring in Wearables Using Metasurfaces</a:t>
            </a:r>
            <a:endParaRPr lang="zh-CN" altLang="en-US" sz="4800" b="1" dirty="0">
              <a:solidFill>
                <a:schemeClr val="bg1"/>
              </a:solidFill>
            </a:endParaRPr>
          </a:p>
        </p:txBody>
      </p:sp>
      <p:sp>
        <p:nvSpPr>
          <p:cNvPr id="5" name="副标题 4">
            <a:extLst>
              <a:ext uri="{FF2B5EF4-FFF2-40B4-BE49-F238E27FC236}">
                <a16:creationId xmlns:a16="http://schemas.microsoft.com/office/drawing/2014/main" id="{1D505E77-FB2D-5C1B-7853-9E201ADEF270}"/>
              </a:ext>
            </a:extLst>
          </p:cNvPr>
          <p:cNvSpPr>
            <a:spLocks noGrp="1"/>
          </p:cNvSpPr>
          <p:nvPr>
            <p:ph type="subTitle" idx="1"/>
          </p:nvPr>
        </p:nvSpPr>
        <p:spPr>
          <a:xfrm>
            <a:off x="1524000" y="4447933"/>
            <a:ext cx="9144000" cy="1177780"/>
          </a:xfrm>
        </p:spPr>
        <p:txBody>
          <a:bodyPr>
            <a:normAutofit/>
          </a:bodyPr>
          <a:lstStyle/>
          <a:p>
            <a:r>
              <a:rPr lang="en-US" altLang="zh-CN" sz="2800" b="1" dirty="0"/>
              <a:t>Hao Pan, </a:t>
            </a:r>
            <a:r>
              <a:rPr lang="en-US" altLang="zh-CN" sz="2800" b="1" dirty="0" err="1"/>
              <a:t>Yezhou</a:t>
            </a:r>
            <a:r>
              <a:rPr lang="en-US" altLang="zh-CN" sz="2800" b="1" dirty="0"/>
              <a:t> Wang, </a:t>
            </a:r>
            <a:r>
              <a:rPr lang="en-US" altLang="zh-CN" sz="2800" b="1" dirty="0" err="1"/>
              <a:t>Jiting</a:t>
            </a:r>
            <a:r>
              <a:rPr lang="en-US" altLang="zh-CN" sz="2800" b="1" dirty="0"/>
              <a:t> Liu, Ruichun Ma, </a:t>
            </a:r>
          </a:p>
          <a:p>
            <a:r>
              <a:rPr lang="en-US" altLang="zh-CN" sz="2800" b="1" dirty="0"/>
              <a:t>Lili Qiu, Yi-Chao Chen, </a:t>
            </a:r>
            <a:r>
              <a:rPr lang="en-US" altLang="zh-CN" sz="2800" b="1" dirty="0" err="1"/>
              <a:t>Guangtao</a:t>
            </a:r>
            <a:r>
              <a:rPr lang="en-US" altLang="zh-CN" sz="2800" b="1" dirty="0"/>
              <a:t> Xue, Ju Ren</a:t>
            </a:r>
            <a:endParaRPr lang="zh-CN" altLang="en-US" sz="2800" b="1" dirty="0"/>
          </a:p>
        </p:txBody>
      </p:sp>
      <p:pic>
        <p:nvPicPr>
          <p:cNvPr id="3" name="图片 2">
            <a:extLst>
              <a:ext uri="{FF2B5EF4-FFF2-40B4-BE49-F238E27FC236}">
                <a16:creationId xmlns:a16="http://schemas.microsoft.com/office/drawing/2014/main" id="{A5F0D787-4C49-3795-36F3-5E189AA97DC4}"/>
              </a:ext>
            </a:extLst>
          </p:cNvPr>
          <p:cNvPicPr>
            <a:picLocks noChangeAspect="1"/>
          </p:cNvPicPr>
          <p:nvPr/>
        </p:nvPicPr>
        <p:blipFill>
          <a:blip r:embed="rId4"/>
          <a:stretch>
            <a:fillRect/>
          </a:stretch>
        </p:blipFill>
        <p:spPr>
          <a:xfrm>
            <a:off x="522638" y="5454275"/>
            <a:ext cx="3777095" cy="1388082"/>
          </a:xfrm>
          <a:prstGeom prst="rect">
            <a:avLst/>
          </a:prstGeom>
        </p:spPr>
      </p:pic>
      <p:pic>
        <p:nvPicPr>
          <p:cNvPr id="4" name="图片 3">
            <a:extLst>
              <a:ext uri="{FF2B5EF4-FFF2-40B4-BE49-F238E27FC236}">
                <a16:creationId xmlns:a16="http://schemas.microsoft.com/office/drawing/2014/main" id="{0957D230-9A58-99D8-404C-98D9233006EE}"/>
              </a:ext>
            </a:extLst>
          </p:cNvPr>
          <p:cNvPicPr>
            <a:picLocks noChangeAspect="1"/>
          </p:cNvPicPr>
          <p:nvPr/>
        </p:nvPicPr>
        <p:blipFill>
          <a:blip r:embed="rId5"/>
          <a:stretch>
            <a:fillRect/>
          </a:stretch>
        </p:blipFill>
        <p:spPr>
          <a:xfrm>
            <a:off x="4401045" y="5402986"/>
            <a:ext cx="1454495" cy="1455014"/>
          </a:xfrm>
          <a:prstGeom prst="rect">
            <a:avLst/>
          </a:prstGeom>
        </p:spPr>
      </p:pic>
      <p:pic>
        <p:nvPicPr>
          <p:cNvPr id="6" name="图片 5" descr="校徽-清华大学视觉形象识别">
            <a:extLst>
              <a:ext uri="{FF2B5EF4-FFF2-40B4-BE49-F238E27FC236}">
                <a16:creationId xmlns:a16="http://schemas.microsoft.com/office/drawing/2014/main" id="{BFF7484E-2D65-759D-8788-A9F2F8AD2EB8}"/>
              </a:ext>
            </a:extLst>
          </p:cNvPr>
          <p:cNvPicPr>
            <a:picLocks noChangeAspect="1"/>
          </p:cNvPicPr>
          <p:nvPr/>
        </p:nvPicPr>
        <p:blipFill>
          <a:blip r:embed="rId6"/>
          <a:srcRect l="32075" t="9765" r="33654" b="13228"/>
          <a:stretch>
            <a:fillRect/>
          </a:stretch>
        </p:blipFill>
        <p:spPr>
          <a:xfrm>
            <a:off x="7915760" y="5454275"/>
            <a:ext cx="1424778" cy="1372092"/>
          </a:xfrm>
          <a:prstGeom prst="rect">
            <a:avLst/>
          </a:prstGeom>
        </p:spPr>
      </p:pic>
      <p:pic>
        <p:nvPicPr>
          <p:cNvPr id="8" name="图片 7" descr="Hong Kong University of Science and Technology - Wikipedia">
            <a:extLst>
              <a:ext uri="{FF2B5EF4-FFF2-40B4-BE49-F238E27FC236}">
                <a16:creationId xmlns:a16="http://schemas.microsoft.com/office/drawing/2014/main" id="{C54CD1A6-255D-A08A-CD1F-79E27DF53D6F}"/>
              </a:ext>
            </a:extLst>
          </p:cNvPr>
          <p:cNvPicPr>
            <a:picLocks noChangeAspect="1"/>
          </p:cNvPicPr>
          <p:nvPr/>
        </p:nvPicPr>
        <p:blipFill>
          <a:blip r:embed="rId7"/>
          <a:stretch>
            <a:fillRect/>
          </a:stretch>
        </p:blipFill>
        <p:spPr>
          <a:xfrm>
            <a:off x="10006019" y="5502071"/>
            <a:ext cx="828895" cy="1276499"/>
          </a:xfrm>
          <a:prstGeom prst="rect">
            <a:avLst/>
          </a:prstGeom>
        </p:spPr>
      </p:pic>
      <p:pic>
        <p:nvPicPr>
          <p:cNvPr id="9" name="图片 8" descr="University of Texas at Austin - Wikipedia">
            <a:extLst>
              <a:ext uri="{FF2B5EF4-FFF2-40B4-BE49-F238E27FC236}">
                <a16:creationId xmlns:a16="http://schemas.microsoft.com/office/drawing/2014/main" id="{F30D6F82-61B9-44D8-F9B0-BB79B28F34E0}"/>
              </a:ext>
            </a:extLst>
          </p:cNvPr>
          <p:cNvPicPr>
            <a:picLocks noChangeAspect="1"/>
          </p:cNvPicPr>
          <p:nvPr/>
        </p:nvPicPr>
        <p:blipFill>
          <a:blip r:embed="rId8"/>
          <a:stretch>
            <a:fillRect/>
          </a:stretch>
        </p:blipFill>
        <p:spPr>
          <a:xfrm>
            <a:off x="6261389" y="5509884"/>
            <a:ext cx="1286296" cy="1286296"/>
          </a:xfrm>
          <a:prstGeom prst="rect">
            <a:avLst/>
          </a:prstGeom>
        </p:spPr>
      </p:pic>
      <p:pic>
        <p:nvPicPr>
          <p:cNvPr id="7" name="图片 6">
            <a:extLst>
              <a:ext uri="{FF2B5EF4-FFF2-40B4-BE49-F238E27FC236}">
                <a16:creationId xmlns:a16="http://schemas.microsoft.com/office/drawing/2014/main" id="{DBE6D392-F416-D081-BAE4-23A2B64B95A5}"/>
              </a:ext>
            </a:extLst>
          </p:cNvPr>
          <p:cNvPicPr>
            <a:picLocks noChangeAspect="1"/>
          </p:cNvPicPr>
          <p:nvPr/>
        </p:nvPicPr>
        <p:blipFill>
          <a:blip r:embed="rId9"/>
          <a:stretch>
            <a:fillRect/>
          </a:stretch>
        </p:blipFill>
        <p:spPr>
          <a:xfrm>
            <a:off x="10070275" y="44762"/>
            <a:ext cx="1028088" cy="1028088"/>
          </a:xfrm>
          <a:prstGeom prst="rect">
            <a:avLst/>
          </a:prstGeom>
        </p:spPr>
      </p:pic>
      <p:pic>
        <p:nvPicPr>
          <p:cNvPr id="10" name="图片 9">
            <a:extLst>
              <a:ext uri="{FF2B5EF4-FFF2-40B4-BE49-F238E27FC236}">
                <a16:creationId xmlns:a16="http://schemas.microsoft.com/office/drawing/2014/main" id="{C205E920-B995-7EC7-06F2-FBFD89CBFD3C}"/>
              </a:ext>
            </a:extLst>
          </p:cNvPr>
          <p:cNvPicPr>
            <a:picLocks noChangeAspect="1"/>
          </p:cNvPicPr>
          <p:nvPr/>
        </p:nvPicPr>
        <p:blipFill>
          <a:blip r:embed="rId10"/>
          <a:stretch>
            <a:fillRect/>
          </a:stretch>
        </p:blipFill>
        <p:spPr>
          <a:xfrm>
            <a:off x="11157432" y="45938"/>
            <a:ext cx="1034568" cy="1034568"/>
          </a:xfrm>
          <a:prstGeom prst="rect">
            <a:avLst/>
          </a:prstGeom>
        </p:spPr>
      </p:pic>
      <p:sp>
        <p:nvSpPr>
          <p:cNvPr id="12" name="文本框 11">
            <a:extLst>
              <a:ext uri="{FF2B5EF4-FFF2-40B4-BE49-F238E27FC236}">
                <a16:creationId xmlns:a16="http://schemas.microsoft.com/office/drawing/2014/main" id="{D690B846-AABD-D0DE-03DE-961BAAB270E8}"/>
              </a:ext>
            </a:extLst>
          </p:cNvPr>
          <p:cNvSpPr txBox="1"/>
          <p:nvPr/>
        </p:nvSpPr>
        <p:spPr>
          <a:xfrm>
            <a:off x="0" y="0"/>
            <a:ext cx="2861953" cy="830997"/>
          </a:xfrm>
          <a:prstGeom prst="rect">
            <a:avLst/>
          </a:prstGeom>
          <a:noFill/>
        </p:spPr>
        <p:txBody>
          <a:bodyPr wrap="square">
            <a:spAutoFit/>
          </a:bodyPr>
          <a:lstStyle/>
          <a:p>
            <a:r>
              <a:rPr lang="en-US" altLang="zh-CN" sz="2400" b="1" dirty="0">
                <a:solidFill>
                  <a:schemeClr val="bg1"/>
                </a:solidFill>
                <a:latin typeface="Aptos (正文)"/>
              </a:rPr>
              <a:t>© </a:t>
            </a:r>
            <a:r>
              <a:rPr lang="en-US" altLang="zh-CN" sz="2400" b="1" i="0" dirty="0" err="1">
                <a:solidFill>
                  <a:schemeClr val="bg1"/>
                </a:solidFill>
                <a:effectLst/>
                <a:latin typeface="Aptos (正文)"/>
              </a:rPr>
              <a:t>MobiCom</a:t>
            </a:r>
            <a:r>
              <a:rPr lang="en-US" altLang="zh-CN" sz="2400" b="1" i="0" dirty="0">
                <a:solidFill>
                  <a:schemeClr val="bg1"/>
                </a:solidFill>
                <a:effectLst/>
                <a:latin typeface="Aptos (正文)"/>
              </a:rPr>
              <a:t> 2025</a:t>
            </a:r>
          </a:p>
          <a:p>
            <a:r>
              <a:rPr lang="en-US" altLang="zh-CN" sz="2400" b="1" dirty="0">
                <a:solidFill>
                  <a:schemeClr val="bg1"/>
                </a:solidFill>
                <a:latin typeface="Aptos (正文)"/>
              </a:rPr>
              <a:t>Hong Kong, China</a:t>
            </a:r>
            <a:endParaRPr lang="zh-CN" altLang="en-US" sz="2400" b="1" dirty="0">
              <a:solidFill>
                <a:schemeClr val="bg1"/>
              </a:solidFill>
              <a:latin typeface="Aptos (正文)"/>
            </a:endParaRPr>
          </a:p>
        </p:txBody>
      </p:sp>
    </p:spTree>
    <p:extLst>
      <p:ext uri="{BB962C8B-B14F-4D97-AF65-F5344CB8AC3E}">
        <p14:creationId xmlns:p14="http://schemas.microsoft.com/office/powerpoint/2010/main" val="703088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81DD482-0877-21D1-34E4-66689BD0C580}"/>
              </a:ext>
            </a:extLst>
          </p:cNvPr>
          <p:cNvSpPr>
            <a:spLocks noGrp="1"/>
          </p:cNvSpPr>
          <p:nvPr>
            <p:ph type="body" sz="quarter" idx="10"/>
          </p:nvPr>
        </p:nvSpPr>
        <p:spPr>
          <a:xfrm>
            <a:off x="409698" y="1"/>
            <a:ext cx="11772777" cy="856210"/>
          </a:xfrm>
        </p:spPr>
        <p:txBody>
          <a:bodyPr/>
          <a:lstStyle/>
          <a:p>
            <a:r>
              <a:rPr lang="en-US" altLang="zh-CN" sz="3200" dirty="0"/>
              <a:t>Our Solution: Design a Metasurface</a:t>
            </a:r>
            <a:endParaRPr lang="zh-CN" altLang="en-US" sz="3200" dirty="0"/>
          </a:p>
        </p:txBody>
      </p:sp>
      <p:grpSp>
        <p:nvGrpSpPr>
          <p:cNvPr id="90" name="组合 89">
            <a:extLst>
              <a:ext uri="{FF2B5EF4-FFF2-40B4-BE49-F238E27FC236}">
                <a16:creationId xmlns:a16="http://schemas.microsoft.com/office/drawing/2014/main" id="{8A959542-0CB2-43C6-AF5F-0A6F2E1F2AE9}"/>
              </a:ext>
            </a:extLst>
          </p:cNvPr>
          <p:cNvGrpSpPr/>
          <p:nvPr/>
        </p:nvGrpSpPr>
        <p:grpSpPr>
          <a:xfrm>
            <a:off x="7246743" y="5205484"/>
            <a:ext cx="3941000" cy="1308813"/>
            <a:chOff x="7329209" y="4493720"/>
            <a:chExt cx="2997668" cy="995531"/>
          </a:xfrm>
        </p:grpSpPr>
        <p:cxnSp>
          <p:nvCxnSpPr>
            <p:cNvPr id="137" name="直接箭头连接符 136">
              <a:extLst>
                <a:ext uri="{FF2B5EF4-FFF2-40B4-BE49-F238E27FC236}">
                  <a16:creationId xmlns:a16="http://schemas.microsoft.com/office/drawing/2014/main" id="{967BD66F-769A-ED3D-9BE3-4F353ED5BEDF}"/>
                </a:ext>
              </a:extLst>
            </p:cNvPr>
            <p:cNvCxnSpPr>
              <a:cxnSpLocks/>
            </p:cNvCxnSpPr>
            <p:nvPr/>
          </p:nvCxnSpPr>
          <p:spPr>
            <a:xfrm>
              <a:off x="8277864" y="5185259"/>
              <a:ext cx="1522186"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8" name="直接箭头连接符 137">
              <a:extLst>
                <a:ext uri="{FF2B5EF4-FFF2-40B4-BE49-F238E27FC236}">
                  <a16:creationId xmlns:a16="http://schemas.microsoft.com/office/drawing/2014/main" id="{03F50C80-14F9-CFF8-45A4-E94400E8DCC2}"/>
                </a:ext>
              </a:extLst>
            </p:cNvPr>
            <p:cNvCxnSpPr>
              <a:cxnSpLocks/>
            </p:cNvCxnSpPr>
            <p:nvPr/>
          </p:nvCxnSpPr>
          <p:spPr>
            <a:xfrm flipV="1">
              <a:off x="8283762" y="4493720"/>
              <a:ext cx="0" cy="69153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直接连接符 138">
              <a:extLst>
                <a:ext uri="{FF2B5EF4-FFF2-40B4-BE49-F238E27FC236}">
                  <a16:creationId xmlns:a16="http://schemas.microsoft.com/office/drawing/2014/main" id="{5DB817CC-488F-8CCA-7BCB-00642759690B}"/>
                </a:ext>
              </a:extLst>
            </p:cNvPr>
            <p:cNvCxnSpPr>
              <a:cxnSpLocks/>
            </p:cNvCxnSpPr>
            <p:nvPr/>
          </p:nvCxnSpPr>
          <p:spPr>
            <a:xfrm flipV="1">
              <a:off x="8559230" y="4554023"/>
              <a:ext cx="830053" cy="5249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0" name="文本框 139">
              <a:extLst>
                <a:ext uri="{FF2B5EF4-FFF2-40B4-BE49-F238E27FC236}">
                  <a16:creationId xmlns:a16="http://schemas.microsoft.com/office/drawing/2014/main" id="{EBB91968-6A1B-BD1C-452B-5966D629A68E}"/>
                </a:ext>
              </a:extLst>
            </p:cNvPr>
            <p:cNvSpPr txBox="1"/>
            <p:nvPr/>
          </p:nvSpPr>
          <p:spPr>
            <a:xfrm>
              <a:off x="8003537" y="5138092"/>
              <a:ext cx="2323340" cy="351159"/>
            </a:xfrm>
            <a:prstGeom prst="rect">
              <a:avLst/>
            </a:prstGeom>
            <a:noFill/>
          </p:spPr>
          <p:txBody>
            <a:bodyPr wrap="square" rtlCol="0">
              <a:spAutoFit/>
            </a:bodyPr>
            <a:lstStyle/>
            <a:p>
              <a:pPr algn="ctr"/>
              <a:r>
                <a:rPr lang="en-US" altLang="zh-CN" sz="2400" b="1" dirty="0">
                  <a:latin typeface="Aptos (正文)"/>
                  <a:cs typeface="Times New Roman" panose="02020603050405020304" pitchFamily="18" charset="0"/>
                </a:rPr>
                <a:t>resonant freq. point</a:t>
              </a:r>
              <a:endParaRPr lang="zh-CN" altLang="en-US" sz="2400" b="1" dirty="0">
                <a:latin typeface="Aptos (正文)"/>
                <a:cs typeface="Times New Roman" panose="02020603050405020304" pitchFamily="18" charset="0"/>
              </a:endParaRPr>
            </a:p>
          </p:txBody>
        </p:sp>
        <p:sp>
          <p:nvSpPr>
            <p:cNvPr id="141" name="文本框 140">
              <a:extLst>
                <a:ext uri="{FF2B5EF4-FFF2-40B4-BE49-F238E27FC236}">
                  <a16:creationId xmlns:a16="http://schemas.microsoft.com/office/drawing/2014/main" id="{2CF5ECF0-30D4-5FA1-52CC-418177080BF3}"/>
                </a:ext>
              </a:extLst>
            </p:cNvPr>
            <p:cNvSpPr txBox="1"/>
            <p:nvPr/>
          </p:nvSpPr>
          <p:spPr>
            <a:xfrm>
              <a:off x="7329209" y="4538928"/>
              <a:ext cx="1048020" cy="632087"/>
            </a:xfrm>
            <a:prstGeom prst="rect">
              <a:avLst/>
            </a:prstGeom>
            <a:noFill/>
          </p:spPr>
          <p:txBody>
            <a:bodyPr wrap="square" rtlCol="0">
              <a:spAutoFit/>
            </a:bodyPr>
            <a:lstStyle/>
            <a:p>
              <a:r>
                <a:rPr lang="en-US" altLang="zh-CN" sz="2400" b="1" dirty="0">
                  <a:latin typeface="Aptos (正文)"/>
                  <a:cs typeface="Times New Roman" panose="02020603050405020304" pitchFamily="18" charset="0"/>
                </a:rPr>
                <a:t>glucose level (c)</a:t>
              </a:r>
              <a:endParaRPr lang="zh-CN" altLang="en-US" sz="2400" b="1" dirty="0">
                <a:latin typeface="Aptos (正文)"/>
                <a:cs typeface="Times New Roman" panose="02020603050405020304" pitchFamily="18" charset="0"/>
              </a:endParaRPr>
            </a:p>
          </p:txBody>
        </p:sp>
        <p:sp>
          <p:nvSpPr>
            <p:cNvPr id="142" name="椭圆 141">
              <a:extLst>
                <a:ext uri="{FF2B5EF4-FFF2-40B4-BE49-F238E27FC236}">
                  <a16:creationId xmlns:a16="http://schemas.microsoft.com/office/drawing/2014/main" id="{4935997E-4C46-01BD-AEE4-0542AEDB95D5}"/>
                </a:ext>
              </a:extLst>
            </p:cNvPr>
            <p:cNvSpPr/>
            <p:nvPr/>
          </p:nvSpPr>
          <p:spPr>
            <a:xfrm>
              <a:off x="8683515" y="4937992"/>
              <a:ext cx="77084" cy="77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143" name="椭圆 142">
              <a:extLst>
                <a:ext uri="{FF2B5EF4-FFF2-40B4-BE49-F238E27FC236}">
                  <a16:creationId xmlns:a16="http://schemas.microsoft.com/office/drawing/2014/main" id="{EFDE9EEA-EF8D-D134-372F-82C5CB723DFC}"/>
                </a:ext>
              </a:extLst>
            </p:cNvPr>
            <p:cNvSpPr/>
            <p:nvPr/>
          </p:nvSpPr>
          <p:spPr>
            <a:xfrm>
              <a:off x="8897252" y="4812499"/>
              <a:ext cx="77084" cy="77084"/>
            </a:xfrm>
            <a:prstGeom prst="ellipse">
              <a:avLst/>
            </a:prstGeom>
            <a:solidFill>
              <a:srgbClr val="46B1E1"/>
            </a:solidFill>
            <a:ln>
              <a:solidFill>
                <a:srgbClr val="46B1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144" name="椭圆 143">
              <a:extLst>
                <a:ext uri="{FF2B5EF4-FFF2-40B4-BE49-F238E27FC236}">
                  <a16:creationId xmlns:a16="http://schemas.microsoft.com/office/drawing/2014/main" id="{3E975AF8-58EB-A7BA-59EB-89A8655A9110}"/>
                </a:ext>
              </a:extLst>
            </p:cNvPr>
            <p:cNvSpPr/>
            <p:nvPr/>
          </p:nvSpPr>
          <p:spPr>
            <a:xfrm>
              <a:off x="9106571" y="4669593"/>
              <a:ext cx="77084" cy="77084"/>
            </a:xfrm>
            <a:prstGeom prst="ellipse">
              <a:avLst/>
            </a:prstGeom>
            <a:solidFill>
              <a:srgbClr val="47D45A"/>
            </a:solidFill>
            <a:ln>
              <a:solidFill>
                <a:srgbClr val="47D4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grpSp>
      <p:grpSp>
        <p:nvGrpSpPr>
          <p:cNvPr id="100" name="组合 99">
            <a:extLst>
              <a:ext uri="{FF2B5EF4-FFF2-40B4-BE49-F238E27FC236}">
                <a16:creationId xmlns:a16="http://schemas.microsoft.com/office/drawing/2014/main" id="{FF894029-299B-1F87-4553-AF68E63AF1F5}"/>
              </a:ext>
            </a:extLst>
          </p:cNvPr>
          <p:cNvGrpSpPr/>
          <p:nvPr/>
        </p:nvGrpSpPr>
        <p:grpSpPr>
          <a:xfrm>
            <a:off x="6930070" y="3392569"/>
            <a:ext cx="4160644" cy="1649628"/>
            <a:chOff x="7089739" y="3421775"/>
            <a:chExt cx="3164737" cy="1254767"/>
          </a:xfrm>
        </p:grpSpPr>
        <p:cxnSp>
          <p:nvCxnSpPr>
            <p:cNvPr id="125" name="直接箭头连接符 124">
              <a:extLst>
                <a:ext uri="{FF2B5EF4-FFF2-40B4-BE49-F238E27FC236}">
                  <a16:creationId xmlns:a16="http://schemas.microsoft.com/office/drawing/2014/main" id="{EA8E628E-15CD-35E3-3406-B484DD284973}"/>
                </a:ext>
              </a:extLst>
            </p:cNvPr>
            <p:cNvCxnSpPr>
              <a:cxnSpLocks/>
            </p:cNvCxnSpPr>
            <p:nvPr/>
          </p:nvCxnSpPr>
          <p:spPr>
            <a:xfrm>
              <a:off x="8241924" y="4354860"/>
              <a:ext cx="1522186"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6" name="直接箭头连接符 125">
              <a:extLst>
                <a:ext uri="{FF2B5EF4-FFF2-40B4-BE49-F238E27FC236}">
                  <a16:creationId xmlns:a16="http://schemas.microsoft.com/office/drawing/2014/main" id="{B5BE1F92-8DF9-9184-2E72-6693AE68412B}"/>
                </a:ext>
              </a:extLst>
            </p:cNvPr>
            <p:cNvCxnSpPr>
              <a:cxnSpLocks/>
            </p:cNvCxnSpPr>
            <p:nvPr/>
          </p:nvCxnSpPr>
          <p:spPr>
            <a:xfrm flipV="1">
              <a:off x="8247822" y="3485346"/>
              <a:ext cx="0" cy="869514"/>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7" name="文本框 126">
              <a:extLst>
                <a:ext uri="{FF2B5EF4-FFF2-40B4-BE49-F238E27FC236}">
                  <a16:creationId xmlns:a16="http://schemas.microsoft.com/office/drawing/2014/main" id="{6268B8BF-14EE-14E8-A21C-D3A90F1308A9}"/>
                </a:ext>
              </a:extLst>
            </p:cNvPr>
            <p:cNvSpPr txBox="1"/>
            <p:nvPr/>
          </p:nvSpPr>
          <p:spPr>
            <a:xfrm>
              <a:off x="9613074" y="4325383"/>
              <a:ext cx="641402" cy="351159"/>
            </a:xfrm>
            <a:prstGeom prst="rect">
              <a:avLst/>
            </a:prstGeom>
            <a:noFill/>
          </p:spPr>
          <p:txBody>
            <a:bodyPr wrap="none" rtlCol="0">
              <a:spAutoFit/>
            </a:bodyPr>
            <a:lstStyle/>
            <a:p>
              <a:r>
                <a:rPr lang="en-US" altLang="zh-CN" sz="2400" b="1" dirty="0">
                  <a:latin typeface="Aptos (正文)"/>
                  <a:cs typeface="Times New Roman" panose="02020603050405020304" pitchFamily="18" charset="0"/>
                </a:rPr>
                <a:t>freq.</a:t>
              </a:r>
              <a:endParaRPr lang="zh-CN" altLang="en-US" sz="2400" b="1" dirty="0">
                <a:latin typeface="Aptos (正文)"/>
                <a:cs typeface="Times New Roman" panose="02020603050405020304" pitchFamily="18" charset="0"/>
              </a:endParaRPr>
            </a:p>
          </p:txBody>
        </p:sp>
        <p:sp>
          <p:nvSpPr>
            <p:cNvPr id="128" name="文本框 127">
              <a:extLst>
                <a:ext uri="{FF2B5EF4-FFF2-40B4-BE49-F238E27FC236}">
                  <a16:creationId xmlns:a16="http://schemas.microsoft.com/office/drawing/2014/main" id="{65DFAEDC-574D-69AB-5749-E7E568278B23}"/>
                </a:ext>
              </a:extLst>
            </p:cNvPr>
            <p:cNvSpPr txBox="1"/>
            <p:nvPr/>
          </p:nvSpPr>
          <p:spPr>
            <a:xfrm>
              <a:off x="7089739" y="3421775"/>
              <a:ext cx="1188126" cy="913014"/>
            </a:xfrm>
            <a:prstGeom prst="rect">
              <a:avLst/>
            </a:prstGeom>
            <a:noFill/>
          </p:spPr>
          <p:txBody>
            <a:bodyPr wrap="square" rtlCol="0">
              <a:spAutoFit/>
            </a:bodyPr>
            <a:lstStyle/>
            <a:p>
              <a:pPr algn="ctr"/>
              <a:r>
                <a:rPr lang="en-US" altLang="zh-CN" sz="2400" b="1" dirty="0">
                  <a:latin typeface="Aptos (正文)"/>
                  <a:cs typeface="Times New Roman" panose="02020603050405020304" pitchFamily="18" charset="0"/>
                </a:rPr>
                <a:t>antenna</a:t>
              </a:r>
            </a:p>
            <a:p>
              <a:pPr algn="ctr"/>
              <a:r>
                <a:rPr lang="en-US" altLang="zh-CN" sz="2400" b="1" dirty="0">
                  <a:latin typeface="Aptos (正文)"/>
                  <a:cs typeface="Times New Roman" panose="02020603050405020304" pitchFamily="18" charset="0"/>
                </a:rPr>
                <a:t>freq.</a:t>
              </a:r>
              <a:r>
                <a:rPr lang="zh-CN" altLang="en-US" sz="2400" b="1" dirty="0">
                  <a:latin typeface="Aptos (正文)"/>
                  <a:cs typeface="Times New Roman" panose="02020603050405020304" pitchFamily="18" charset="0"/>
                </a:rPr>
                <a:t> </a:t>
              </a:r>
              <a:r>
                <a:rPr lang="en-US" altLang="zh-CN" sz="2400" b="1" dirty="0">
                  <a:latin typeface="Aptos (正文)"/>
                  <a:cs typeface="Times New Roman" panose="02020603050405020304" pitchFamily="18" charset="0"/>
                </a:rPr>
                <a:t>response</a:t>
              </a:r>
              <a:endParaRPr lang="zh-CN" altLang="en-US" sz="2400" b="1" dirty="0">
                <a:latin typeface="Aptos (正文)"/>
                <a:cs typeface="Times New Roman" panose="02020603050405020304" pitchFamily="18" charset="0"/>
              </a:endParaRPr>
            </a:p>
          </p:txBody>
        </p:sp>
        <p:sp>
          <p:nvSpPr>
            <p:cNvPr id="129" name="任意多边形: 形状 128">
              <a:extLst>
                <a:ext uri="{FF2B5EF4-FFF2-40B4-BE49-F238E27FC236}">
                  <a16:creationId xmlns:a16="http://schemas.microsoft.com/office/drawing/2014/main" id="{921F364E-C859-9EBB-50C4-7B823DBCE80C}"/>
                </a:ext>
              </a:extLst>
            </p:cNvPr>
            <p:cNvSpPr/>
            <p:nvPr/>
          </p:nvSpPr>
          <p:spPr>
            <a:xfrm>
              <a:off x="8327719" y="3539599"/>
              <a:ext cx="1061564" cy="701337"/>
            </a:xfrm>
            <a:custGeom>
              <a:avLst/>
              <a:gdLst>
                <a:gd name="connsiteX0" fmla="*/ 0 w 1187420"/>
                <a:gd name="connsiteY0" fmla="*/ 0 h 784485"/>
                <a:gd name="connsiteX1" fmla="*/ 398696 w 1187420"/>
                <a:gd name="connsiteY1" fmla="*/ 251352 h 784485"/>
                <a:gd name="connsiteX2" fmla="*/ 598044 w 1187420"/>
                <a:gd name="connsiteY2" fmla="*/ 784391 h 784485"/>
                <a:gd name="connsiteX3" fmla="*/ 797392 w 1187420"/>
                <a:gd name="connsiteY3" fmla="*/ 208015 h 784485"/>
                <a:gd name="connsiteX4" fmla="*/ 1187420 w 1187420"/>
                <a:gd name="connsiteY4" fmla="*/ 26002 h 784485"/>
                <a:gd name="connsiteX5" fmla="*/ 1187420 w 1187420"/>
                <a:gd name="connsiteY5" fmla="*/ 26002 h 7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420" h="784485">
                  <a:moveTo>
                    <a:pt x="0" y="0"/>
                  </a:moveTo>
                  <a:cubicBezTo>
                    <a:pt x="149511" y="60310"/>
                    <a:pt x="299022" y="120620"/>
                    <a:pt x="398696" y="251352"/>
                  </a:cubicBezTo>
                  <a:cubicBezTo>
                    <a:pt x="498370" y="382084"/>
                    <a:pt x="531595" y="791614"/>
                    <a:pt x="598044" y="784391"/>
                  </a:cubicBezTo>
                  <a:cubicBezTo>
                    <a:pt x="664493" y="777168"/>
                    <a:pt x="699163" y="334413"/>
                    <a:pt x="797392" y="208015"/>
                  </a:cubicBezTo>
                  <a:cubicBezTo>
                    <a:pt x="895621" y="81617"/>
                    <a:pt x="1187420" y="26002"/>
                    <a:pt x="1187420" y="26002"/>
                  </a:cubicBezTo>
                  <a:lnTo>
                    <a:pt x="1187420" y="26002"/>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ptos (正文)"/>
              </a:endParaRPr>
            </a:p>
          </p:txBody>
        </p:sp>
        <p:sp>
          <p:nvSpPr>
            <p:cNvPr id="130" name="任意多边形: 形状 129">
              <a:extLst>
                <a:ext uri="{FF2B5EF4-FFF2-40B4-BE49-F238E27FC236}">
                  <a16:creationId xmlns:a16="http://schemas.microsoft.com/office/drawing/2014/main" id="{64EF2CFF-BD78-7358-26BC-D60CAA049BBA}"/>
                </a:ext>
              </a:extLst>
            </p:cNvPr>
            <p:cNvSpPr/>
            <p:nvPr/>
          </p:nvSpPr>
          <p:spPr>
            <a:xfrm>
              <a:off x="8418584" y="3543308"/>
              <a:ext cx="1061564" cy="701337"/>
            </a:xfrm>
            <a:custGeom>
              <a:avLst/>
              <a:gdLst>
                <a:gd name="connsiteX0" fmla="*/ 0 w 1187420"/>
                <a:gd name="connsiteY0" fmla="*/ 0 h 784485"/>
                <a:gd name="connsiteX1" fmla="*/ 398696 w 1187420"/>
                <a:gd name="connsiteY1" fmla="*/ 251352 h 784485"/>
                <a:gd name="connsiteX2" fmla="*/ 598044 w 1187420"/>
                <a:gd name="connsiteY2" fmla="*/ 784391 h 784485"/>
                <a:gd name="connsiteX3" fmla="*/ 797392 w 1187420"/>
                <a:gd name="connsiteY3" fmla="*/ 208015 h 784485"/>
                <a:gd name="connsiteX4" fmla="*/ 1187420 w 1187420"/>
                <a:gd name="connsiteY4" fmla="*/ 26002 h 784485"/>
                <a:gd name="connsiteX5" fmla="*/ 1187420 w 1187420"/>
                <a:gd name="connsiteY5" fmla="*/ 26002 h 7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420" h="784485">
                  <a:moveTo>
                    <a:pt x="0" y="0"/>
                  </a:moveTo>
                  <a:cubicBezTo>
                    <a:pt x="149511" y="60310"/>
                    <a:pt x="299022" y="120620"/>
                    <a:pt x="398696" y="251352"/>
                  </a:cubicBezTo>
                  <a:cubicBezTo>
                    <a:pt x="498370" y="382084"/>
                    <a:pt x="531595" y="791614"/>
                    <a:pt x="598044" y="784391"/>
                  </a:cubicBezTo>
                  <a:cubicBezTo>
                    <a:pt x="664493" y="777168"/>
                    <a:pt x="699163" y="334413"/>
                    <a:pt x="797392" y="208015"/>
                  </a:cubicBezTo>
                  <a:cubicBezTo>
                    <a:pt x="895621" y="81617"/>
                    <a:pt x="1187420" y="26002"/>
                    <a:pt x="1187420" y="26002"/>
                  </a:cubicBezTo>
                  <a:lnTo>
                    <a:pt x="1187420" y="26002"/>
                  </a:lnTo>
                </a:path>
              </a:pathLst>
            </a:cu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ptos (正文)"/>
              </a:endParaRPr>
            </a:p>
          </p:txBody>
        </p:sp>
        <p:sp>
          <p:nvSpPr>
            <p:cNvPr id="131" name="任意多边形: 形状 130">
              <a:extLst>
                <a:ext uri="{FF2B5EF4-FFF2-40B4-BE49-F238E27FC236}">
                  <a16:creationId xmlns:a16="http://schemas.microsoft.com/office/drawing/2014/main" id="{7C54F697-8074-A43B-81EC-0C7B8B277DAA}"/>
                </a:ext>
              </a:extLst>
            </p:cNvPr>
            <p:cNvSpPr/>
            <p:nvPr/>
          </p:nvSpPr>
          <p:spPr>
            <a:xfrm>
              <a:off x="8526685" y="3539598"/>
              <a:ext cx="1061564" cy="701337"/>
            </a:xfrm>
            <a:custGeom>
              <a:avLst/>
              <a:gdLst>
                <a:gd name="connsiteX0" fmla="*/ 0 w 1187420"/>
                <a:gd name="connsiteY0" fmla="*/ 0 h 784485"/>
                <a:gd name="connsiteX1" fmla="*/ 398696 w 1187420"/>
                <a:gd name="connsiteY1" fmla="*/ 251352 h 784485"/>
                <a:gd name="connsiteX2" fmla="*/ 598044 w 1187420"/>
                <a:gd name="connsiteY2" fmla="*/ 784391 h 784485"/>
                <a:gd name="connsiteX3" fmla="*/ 797392 w 1187420"/>
                <a:gd name="connsiteY3" fmla="*/ 208015 h 784485"/>
                <a:gd name="connsiteX4" fmla="*/ 1187420 w 1187420"/>
                <a:gd name="connsiteY4" fmla="*/ 26002 h 784485"/>
                <a:gd name="connsiteX5" fmla="*/ 1187420 w 1187420"/>
                <a:gd name="connsiteY5" fmla="*/ 26002 h 7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420" h="784485">
                  <a:moveTo>
                    <a:pt x="0" y="0"/>
                  </a:moveTo>
                  <a:cubicBezTo>
                    <a:pt x="149511" y="60310"/>
                    <a:pt x="299022" y="120620"/>
                    <a:pt x="398696" y="251352"/>
                  </a:cubicBezTo>
                  <a:cubicBezTo>
                    <a:pt x="498370" y="382084"/>
                    <a:pt x="531595" y="791614"/>
                    <a:pt x="598044" y="784391"/>
                  </a:cubicBezTo>
                  <a:cubicBezTo>
                    <a:pt x="664493" y="777168"/>
                    <a:pt x="699163" y="334413"/>
                    <a:pt x="797392" y="208015"/>
                  </a:cubicBezTo>
                  <a:cubicBezTo>
                    <a:pt x="895621" y="81617"/>
                    <a:pt x="1187420" y="26002"/>
                    <a:pt x="1187420" y="26002"/>
                  </a:cubicBezTo>
                  <a:lnTo>
                    <a:pt x="1187420" y="26002"/>
                  </a:lnTo>
                </a:path>
              </a:pathLst>
            </a:custGeom>
            <a:no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ptos (正文)"/>
              </a:endParaRPr>
            </a:p>
          </p:txBody>
        </p:sp>
        <p:cxnSp>
          <p:nvCxnSpPr>
            <p:cNvPr id="132" name="直接箭头连接符 131">
              <a:extLst>
                <a:ext uri="{FF2B5EF4-FFF2-40B4-BE49-F238E27FC236}">
                  <a16:creationId xmlns:a16="http://schemas.microsoft.com/office/drawing/2014/main" id="{6623E1F6-2EBA-22DF-8B47-4F4B85BCD91B}"/>
                </a:ext>
              </a:extLst>
            </p:cNvPr>
            <p:cNvCxnSpPr>
              <a:cxnSpLocks/>
            </p:cNvCxnSpPr>
            <p:nvPr/>
          </p:nvCxnSpPr>
          <p:spPr>
            <a:xfrm>
              <a:off x="8700285" y="4042231"/>
              <a:ext cx="60326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3" name="文本框 132">
                  <a:extLst>
                    <a:ext uri="{FF2B5EF4-FFF2-40B4-BE49-F238E27FC236}">
                      <a16:creationId xmlns:a16="http://schemas.microsoft.com/office/drawing/2014/main" id="{7C6C18A6-F523-F03C-9F7B-217777BB0474}"/>
                    </a:ext>
                  </a:extLst>
                </p:cNvPr>
                <p:cNvSpPr txBox="1"/>
                <p:nvPr/>
              </p:nvSpPr>
              <p:spPr>
                <a:xfrm>
                  <a:off x="9233623" y="3858854"/>
                  <a:ext cx="542833" cy="3043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rPr>
                          <m:t>𝒇</m:t>
                        </m:r>
                        <m:r>
                          <a:rPr lang="en-US" altLang="zh-CN" sz="2000" b="1" i="1">
                            <a:latin typeface="Cambria Math" panose="02040503050406030204" pitchFamily="18" charset="0"/>
                          </a:rPr>
                          <m:t>(</m:t>
                        </m:r>
                        <m:r>
                          <a:rPr lang="en-US" altLang="zh-CN" sz="2000" b="1" i="1">
                            <a:latin typeface="Cambria Math" panose="02040503050406030204" pitchFamily="18" charset="0"/>
                            <a:ea typeface="Cambria Math" panose="02040503050406030204" pitchFamily="18" charset="0"/>
                          </a:rPr>
                          <m:t>↑</m:t>
                        </m:r>
                        <m:r>
                          <a:rPr lang="en-US" altLang="zh-CN" sz="2000" b="1" i="1">
                            <a:latin typeface="Cambria Math" panose="02040503050406030204" pitchFamily="18" charset="0"/>
                          </a:rPr>
                          <m:t>)</m:t>
                        </m:r>
                      </m:oMath>
                    </m:oMathPara>
                  </a14:m>
                  <a:endParaRPr lang="zh-CN" altLang="en-US" sz="2000" b="1" dirty="0">
                    <a:latin typeface="Aptos (正文)"/>
                  </a:endParaRPr>
                </a:p>
              </p:txBody>
            </p:sp>
          </mc:Choice>
          <mc:Fallback xmlns="">
            <p:sp>
              <p:nvSpPr>
                <p:cNvPr id="133" name="文本框 132">
                  <a:extLst>
                    <a:ext uri="{FF2B5EF4-FFF2-40B4-BE49-F238E27FC236}">
                      <a16:creationId xmlns:a16="http://schemas.microsoft.com/office/drawing/2014/main" id="{7C6C18A6-F523-F03C-9F7B-217777BB0474}"/>
                    </a:ext>
                  </a:extLst>
                </p:cNvPr>
                <p:cNvSpPr txBox="1">
                  <a:spLocks noRot="1" noChangeAspect="1" noMove="1" noResize="1" noEditPoints="1" noAdjustHandles="1" noChangeArrowheads="1" noChangeShapeType="1" noTextEdit="1"/>
                </p:cNvSpPr>
                <p:nvPr/>
              </p:nvSpPr>
              <p:spPr>
                <a:xfrm>
                  <a:off x="9233623" y="3858854"/>
                  <a:ext cx="542833" cy="304338"/>
                </a:xfrm>
                <a:prstGeom prst="rect">
                  <a:avLst/>
                </a:prstGeom>
                <a:blipFill>
                  <a:blip r:embed="rId3"/>
                  <a:stretch>
                    <a:fillRect r="-855" b="-15385"/>
                  </a:stretch>
                </a:blipFill>
              </p:spPr>
              <p:txBody>
                <a:bodyPr/>
                <a:lstStyle/>
                <a:p>
                  <a:r>
                    <a:rPr lang="en-US">
                      <a:noFill/>
                    </a:rPr>
                    <a:t> </a:t>
                  </a:r>
                </a:p>
              </p:txBody>
            </p:sp>
          </mc:Fallback>
        </mc:AlternateContent>
        <p:sp>
          <p:nvSpPr>
            <p:cNvPr id="134" name="椭圆 133">
              <a:extLst>
                <a:ext uri="{FF2B5EF4-FFF2-40B4-BE49-F238E27FC236}">
                  <a16:creationId xmlns:a16="http://schemas.microsoft.com/office/drawing/2014/main" id="{AF5FC85E-47C7-05B1-601C-3B84463E19D1}"/>
                </a:ext>
              </a:extLst>
            </p:cNvPr>
            <p:cNvSpPr/>
            <p:nvPr/>
          </p:nvSpPr>
          <p:spPr>
            <a:xfrm>
              <a:off x="8809533" y="4206103"/>
              <a:ext cx="77084" cy="77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135" name="椭圆 134">
              <a:extLst>
                <a:ext uri="{FF2B5EF4-FFF2-40B4-BE49-F238E27FC236}">
                  <a16:creationId xmlns:a16="http://schemas.microsoft.com/office/drawing/2014/main" id="{1315D7F1-26EB-0A96-ECBB-CFAB03C1B0E1}"/>
                </a:ext>
              </a:extLst>
            </p:cNvPr>
            <p:cNvSpPr/>
            <p:nvPr/>
          </p:nvSpPr>
          <p:spPr>
            <a:xfrm>
              <a:off x="8914247" y="4214713"/>
              <a:ext cx="77084" cy="77084"/>
            </a:xfrm>
            <a:prstGeom prst="ellipse">
              <a:avLst/>
            </a:prstGeom>
            <a:solidFill>
              <a:srgbClr val="46B1E1"/>
            </a:solidFill>
            <a:ln>
              <a:solidFill>
                <a:srgbClr val="46B1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136" name="椭圆 135">
              <a:extLst>
                <a:ext uri="{FF2B5EF4-FFF2-40B4-BE49-F238E27FC236}">
                  <a16:creationId xmlns:a16="http://schemas.microsoft.com/office/drawing/2014/main" id="{FA22C0F3-F4B3-8F82-D262-ABE38CB514C5}"/>
                </a:ext>
              </a:extLst>
            </p:cNvPr>
            <p:cNvSpPr/>
            <p:nvPr/>
          </p:nvSpPr>
          <p:spPr>
            <a:xfrm>
              <a:off x="9020263" y="4219487"/>
              <a:ext cx="77084" cy="77084"/>
            </a:xfrm>
            <a:prstGeom prst="ellipse">
              <a:avLst/>
            </a:prstGeom>
            <a:solidFill>
              <a:srgbClr val="47D45A"/>
            </a:solidFill>
            <a:ln>
              <a:solidFill>
                <a:srgbClr val="47D4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grpSp>
      <p:grpSp>
        <p:nvGrpSpPr>
          <p:cNvPr id="101" name="组合 100">
            <a:extLst>
              <a:ext uri="{FF2B5EF4-FFF2-40B4-BE49-F238E27FC236}">
                <a16:creationId xmlns:a16="http://schemas.microsoft.com/office/drawing/2014/main" id="{44C7BEE4-D9EB-F22A-A91D-2E6C68FCFA6B}"/>
              </a:ext>
            </a:extLst>
          </p:cNvPr>
          <p:cNvGrpSpPr/>
          <p:nvPr/>
        </p:nvGrpSpPr>
        <p:grpSpPr>
          <a:xfrm>
            <a:off x="7262714" y="1757902"/>
            <a:ext cx="3758701" cy="1441894"/>
            <a:chOff x="7341343" y="2493246"/>
            <a:chExt cx="2859005" cy="1096757"/>
          </a:xfrm>
        </p:grpSpPr>
        <p:cxnSp>
          <p:nvCxnSpPr>
            <p:cNvPr id="115" name="直接箭头连接符 114">
              <a:extLst>
                <a:ext uri="{FF2B5EF4-FFF2-40B4-BE49-F238E27FC236}">
                  <a16:creationId xmlns:a16="http://schemas.microsoft.com/office/drawing/2014/main" id="{96F5F468-C576-4C4B-C61C-DF97A97C05C3}"/>
                </a:ext>
              </a:extLst>
            </p:cNvPr>
            <p:cNvCxnSpPr>
              <a:cxnSpLocks/>
            </p:cNvCxnSpPr>
            <p:nvPr/>
          </p:nvCxnSpPr>
          <p:spPr>
            <a:xfrm>
              <a:off x="8213243" y="3286222"/>
              <a:ext cx="1522186"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直接箭头连接符 115">
              <a:extLst>
                <a:ext uri="{FF2B5EF4-FFF2-40B4-BE49-F238E27FC236}">
                  <a16:creationId xmlns:a16="http://schemas.microsoft.com/office/drawing/2014/main" id="{9E77C272-6A44-BCD9-F99D-A32202803719}"/>
                </a:ext>
              </a:extLst>
            </p:cNvPr>
            <p:cNvCxnSpPr>
              <a:cxnSpLocks/>
            </p:cNvCxnSpPr>
            <p:nvPr/>
          </p:nvCxnSpPr>
          <p:spPr>
            <a:xfrm flipV="1">
              <a:off x="8219141" y="2570199"/>
              <a:ext cx="0" cy="71360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7" name="直接连接符 116">
              <a:extLst>
                <a:ext uri="{FF2B5EF4-FFF2-40B4-BE49-F238E27FC236}">
                  <a16:creationId xmlns:a16="http://schemas.microsoft.com/office/drawing/2014/main" id="{B7597963-52AE-E0FC-E831-22678A2A4ADE}"/>
                </a:ext>
              </a:extLst>
            </p:cNvPr>
            <p:cNvCxnSpPr/>
            <p:nvPr/>
          </p:nvCxnSpPr>
          <p:spPr>
            <a:xfrm>
              <a:off x="8308642" y="2570199"/>
              <a:ext cx="1169520" cy="5632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8" name="直接连接符 117">
              <a:extLst>
                <a:ext uri="{FF2B5EF4-FFF2-40B4-BE49-F238E27FC236}">
                  <a16:creationId xmlns:a16="http://schemas.microsoft.com/office/drawing/2014/main" id="{DD43DDBD-202E-4860-4E5F-50DE28EF6498}"/>
                </a:ext>
              </a:extLst>
            </p:cNvPr>
            <p:cNvCxnSpPr/>
            <p:nvPr/>
          </p:nvCxnSpPr>
          <p:spPr>
            <a:xfrm>
              <a:off x="8337795" y="2625307"/>
              <a:ext cx="1169520" cy="563292"/>
            </a:xfrm>
            <a:prstGeom prst="line">
              <a:avLst/>
            </a:prstGeom>
            <a:ln>
              <a:solidFill>
                <a:srgbClr val="46B1E1"/>
              </a:solidFill>
            </a:ln>
          </p:spPr>
          <p:style>
            <a:lnRef idx="2">
              <a:schemeClr val="accent1"/>
            </a:lnRef>
            <a:fillRef idx="0">
              <a:schemeClr val="accent1"/>
            </a:fillRef>
            <a:effectRef idx="1">
              <a:schemeClr val="accent1"/>
            </a:effectRef>
            <a:fontRef idx="minor">
              <a:schemeClr val="tx1"/>
            </a:fontRef>
          </p:style>
        </p:cxnSp>
        <p:cxnSp>
          <p:nvCxnSpPr>
            <p:cNvPr id="119" name="直接连接符 118">
              <a:extLst>
                <a:ext uri="{FF2B5EF4-FFF2-40B4-BE49-F238E27FC236}">
                  <a16:creationId xmlns:a16="http://schemas.microsoft.com/office/drawing/2014/main" id="{E680C457-A3E0-551C-D7A8-8B2A129432F9}"/>
                </a:ext>
              </a:extLst>
            </p:cNvPr>
            <p:cNvCxnSpPr/>
            <p:nvPr/>
          </p:nvCxnSpPr>
          <p:spPr>
            <a:xfrm>
              <a:off x="8366948" y="2679403"/>
              <a:ext cx="1169520" cy="563292"/>
            </a:xfrm>
            <a:prstGeom prst="line">
              <a:avLst/>
            </a:prstGeom>
            <a:ln>
              <a:solidFill>
                <a:srgbClr val="47D45A"/>
              </a:solidFill>
            </a:ln>
          </p:spPr>
          <p:style>
            <a:lnRef idx="2">
              <a:schemeClr val="accent1"/>
            </a:lnRef>
            <a:fillRef idx="0">
              <a:schemeClr val="accent1"/>
            </a:fillRef>
            <a:effectRef idx="1">
              <a:schemeClr val="accent1"/>
            </a:effectRef>
            <a:fontRef idx="minor">
              <a:schemeClr val="tx1"/>
            </a:fontRef>
          </p:style>
        </p:cxnSp>
        <p:sp>
          <p:nvSpPr>
            <p:cNvPr id="120" name="文本框 119">
              <a:extLst>
                <a:ext uri="{FF2B5EF4-FFF2-40B4-BE49-F238E27FC236}">
                  <a16:creationId xmlns:a16="http://schemas.microsoft.com/office/drawing/2014/main" id="{1AF265E9-376F-D7CA-5937-6F6CEE1F6934}"/>
                </a:ext>
              </a:extLst>
            </p:cNvPr>
            <p:cNvSpPr txBox="1"/>
            <p:nvPr/>
          </p:nvSpPr>
          <p:spPr>
            <a:xfrm>
              <a:off x="9558946" y="3238844"/>
              <a:ext cx="641402" cy="351159"/>
            </a:xfrm>
            <a:prstGeom prst="rect">
              <a:avLst/>
            </a:prstGeom>
            <a:noFill/>
          </p:spPr>
          <p:txBody>
            <a:bodyPr wrap="none" rtlCol="0">
              <a:spAutoFit/>
            </a:bodyPr>
            <a:lstStyle/>
            <a:p>
              <a:r>
                <a:rPr lang="en-US" altLang="zh-CN" sz="2400" b="1" dirty="0">
                  <a:latin typeface="Aptos (正文)"/>
                  <a:cs typeface="Times New Roman" panose="02020603050405020304" pitchFamily="18" charset="0"/>
                </a:rPr>
                <a:t>freq.</a:t>
              </a:r>
              <a:endParaRPr lang="zh-CN" altLang="en-US" sz="2400" b="1" dirty="0">
                <a:latin typeface="Aptos (正文)"/>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1" name="文本框 120">
                  <a:extLst>
                    <a:ext uri="{FF2B5EF4-FFF2-40B4-BE49-F238E27FC236}">
                      <a16:creationId xmlns:a16="http://schemas.microsoft.com/office/drawing/2014/main" id="{4ED0A4AD-0393-67D9-3CD8-61A08C3D23EC}"/>
                    </a:ext>
                  </a:extLst>
                </p:cNvPr>
                <p:cNvSpPr txBox="1"/>
                <p:nvPr/>
              </p:nvSpPr>
              <p:spPr>
                <a:xfrm>
                  <a:off x="7341343" y="2493246"/>
                  <a:ext cx="957231" cy="632087"/>
                </a:xfrm>
                <a:prstGeom prst="rect">
                  <a:avLst/>
                </a:prstGeom>
                <a:noFill/>
              </p:spPr>
              <p:txBody>
                <a:bodyPr wrap="square" rtlCol="0">
                  <a:spAutoFit/>
                </a:bodyPr>
                <a:lstStyle/>
                <a:p>
                  <a:pPr algn="ctr"/>
                  <a14:m>
                    <m:oMath xmlns:m="http://schemas.openxmlformats.org/officeDocument/2006/math">
                      <m:sSub>
                        <m:sSubPr>
                          <m:ctrlPr>
                            <a:rPr lang="en-US" altLang="zh-CN" sz="2400" i="1" smtClean="0">
                              <a:latin typeface="Cambria Math" panose="02040503050406030204" pitchFamily="18" charset="0"/>
                            </a:rPr>
                          </m:ctrlPr>
                        </m:sSubPr>
                        <m:e>
                          <m:r>
                            <m:rPr>
                              <m:nor/>
                            </m:rPr>
                            <a:rPr lang="en-US" altLang="zh-CN" sz="2400" b="1" dirty="0">
                              <a:latin typeface="Aptos (正文)"/>
                              <a:cs typeface="Times New Roman" panose="02020603050405020304" pitchFamily="18" charset="0"/>
                            </a:rPr>
                            <m:t>ɛ</m:t>
                          </m:r>
                        </m:e>
                        <m:sub>
                          <m:r>
                            <a:rPr lang="en-US" altLang="zh-CN" sz="2400" b="0" i="1" smtClean="0">
                              <a:latin typeface="Cambria Math" panose="02040503050406030204" pitchFamily="18" charset="0"/>
                            </a:rPr>
                            <m:t>𝑟</m:t>
                          </m:r>
                        </m:sub>
                      </m:sSub>
                      <m:r>
                        <a:rPr lang="en-US" altLang="zh-CN" sz="2400" b="0" i="1" smtClean="0">
                          <a:latin typeface="Cambria Math" panose="02040503050406030204" pitchFamily="18" charset="0"/>
                        </a:rPr>
                        <m:t> </m:t>
                      </m:r>
                    </m:oMath>
                  </a14:m>
                  <a:r>
                    <a:rPr lang="en-US" altLang="zh-CN" sz="2400" b="1" dirty="0">
                      <a:latin typeface="Aptos (正文)"/>
                      <a:cs typeface="Times New Roman" panose="02020603050405020304" pitchFamily="18" charset="0"/>
                    </a:rPr>
                    <a:t>of</a:t>
                  </a:r>
                </a:p>
                <a:p>
                  <a:pPr algn="ctr"/>
                  <a:r>
                    <a:rPr lang="en-US" altLang="zh-CN" sz="2400" b="1" dirty="0">
                      <a:latin typeface="Aptos (正文)"/>
                      <a:cs typeface="Times New Roman" panose="02020603050405020304" pitchFamily="18" charset="0"/>
                    </a:rPr>
                    <a:t>ISF</a:t>
                  </a:r>
                  <a:endParaRPr lang="zh-CN" altLang="en-US" sz="2400" b="1" dirty="0">
                    <a:latin typeface="Aptos (正文)"/>
                    <a:cs typeface="Times New Roman" panose="02020603050405020304" pitchFamily="18" charset="0"/>
                  </a:endParaRPr>
                </a:p>
              </p:txBody>
            </p:sp>
          </mc:Choice>
          <mc:Fallback xmlns="">
            <p:sp>
              <p:nvSpPr>
                <p:cNvPr id="121" name="文本框 120">
                  <a:extLst>
                    <a:ext uri="{FF2B5EF4-FFF2-40B4-BE49-F238E27FC236}">
                      <a16:creationId xmlns:a16="http://schemas.microsoft.com/office/drawing/2014/main" id="{4ED0A4AD-0393-67D9-3CD8-61A08C3D23EC}"/>
                    </a:ext>
                  </a:extLst>
                </p:cNvPr>
                <p:cNvSpPr txBox="1">
                  <a:spLocks noRot="1" noChangeAspect="1" noMove="1" noResize="1" noEditPoints="1" noAdjustHandles="1" noChangeArrowheads="1" noChangeShapeType="1" noTextEdit="1"/>
                </p:cNvSpPr>
                <p:nvPr/>
              </p:nvSpPr>
              <p:spPr>
                <a:xfrm>
                  <a:off x="7341343" y="2493246"/>
                  <a:ext cx="957231" cy="632087"/>
                </a:xfrm>
                <a:prstGeom prst="rect">
                  <a:avLst/>
                </a:prstGeom>
                <a:blipFill>
                  <a:blip r:embed="rId4"/>
                  <a:stretch>
                    <a:fillRect t="-5839" b="-15328"/>
                  </a:stretch>
                </a:blipFill>
              </p:spPr>
              <p:txBody>
                <a:bodyPr/>
                <a:lstStyle/>
                <a:p>
                  <a:r>
                    <a:rPr lang="en-US">
                      <a:noFill/>
                    </a:rPr>
                    <a:t> </a:t>
                  </a:r>
                </a:p>
              </p:txBody>
            </p:sp>
          </mc:Fallback>
        </mc:AlternateContent>
        <p:cxnSp>
          <p:nvCxnSpPr>
            <p:cNvPr id="122" name="直接箭头连接符 121">
              <a:extLst>
                <a:ext uri="{FF2B5EF4-FFF2-40B4-BE49-F238E27FC236}">
                  <a16:creationId xmlns:a16="http://schemas.microsoft.com/office/drawing/2014/main" id="{002F5A01-B65F-4B2B-83F2-561708FF24E6}"/>
                </a:ext>
              </a:extLst>
            </p:cNvPr>
            <p:cNvCxnSpPr>
              <a:cxnSpLocks/>
            </p:cNvCxnSpPr>
            <p:nvPr/>
          </p:nvCxnSpPr>
          <p:spPr>
            <a:xfrm flipH="1">
              <a:off x="9108178" y="2928306"/>
              <a:ext cx="108575" cy="21783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3" name="文本框 122">
                  <a:extLst>
                    <a:ext uri="{FF2B5EF4-FFF2-40B4-BE49-F238E27FC236}">
                      <a16:creationId xmlns:a16="http://schemas.microsoft.com/office/drawing/2014/main" id="{CB3392FF-E5F1-2A5B-C350-A1DE962EDE5B}"/>
                    </a:ext>
                  </a:extLst>
                </p:cNvPr>
                <p:cNvSpPr txBox="1"/>
                <p:nvPr/>
              </p:nvSpPr>
              <p:spPr>
                <a:xfrm>
                  <a:off x="9146694" y="2713684"/>
                  <a:ext cx="574535" cy="3043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rPr>
                          <m:t>𝒄</m:t>
                        </m:r>
                        <m:r>
                          <a:rPr lang="en-US" altLang="zh-CN" sz="2000" b="1" i="1" smtClean="0">
                            <a:latin typeface="Cambria Math" panose="02040503050406030204" pitchFamily="18" charset="0"/>
                          </a:rPr>
                          <m:t> (↑)</m:t>
                        </m:r>
                      </m:oMath>
                    </m:oMathPara>
                  </a14:m>
                  <a:endParaRPr lang="zh-CN" altLang="en-US" sz="2000" b="1" dirty="0">
                    <a:latin typeface="Aptos (正文)"/>
                  </a:endParaRPr>
                </a:p>
              </p:txBody>
            </p:sp>
          </mc:Choice>
          <mc:Fallback xmlns="">
            <p:sp>
              <p:nvSpPr>
                <p:cNvPr id="123" name="文本框 122">
                  <a:extLst>
                    <a:ext uri="{FF2B5EF4-FFF2-40B4-BE49-F238E27FC236}">
                      <a16:creationId xmlns:a16="http://schemas.microsoft.com/office/drawing/2014/main" id="{CB3392FF-E5F1-2A5B-C350-A1DE962EDE5B}"/>
                    </a:ext>
                  </a:extLst>
                </p:cNvPr>
                <p:cNvSpPr txBox="1">
                  <a:spLocks noRot="1" noChangeAspect="1" noMove="1" noResize="1" noEditPoints="1" noAdjustHandles="1" noChangeArrowheads="1" noChangeShapeType="1" noTextEdit="1"/>
                </p:cNvSpPr>
                <p:nvPr/>
              </p:nvSpPr>
              <p:spPr>
                <a:xfrm>
                  <a:off x="9146694" y="2713684"/>
                  <a:ext cx="574535" cy="304338"/>
                </a:xfrm>
                <a:prstGeom prst="rect">
                  <a:avLst/>
                </a:prstGeom>
                <a:blipFill>
                  <a:blip r:embed="rId5"/>
                  <a:stretch>
                    <a:fillRect b="-13636"/>
                  </a:stretch>
                </a:blipFill>
              </p:spPr>
              <p:txBody>
                <a:bodyPr/>
                <a:lstStyle/>
                <a:p>
                  <a:r>
                    <a:rPr lang="en-US">
                      <a:noFill/>
                    </a:rPr>
                    <a:t> </a:t>
                  </a:r>
                </a:p>
              </p:txBody>
            </p:sp>
          </mc:Fallback>
        </mc:AlternateContent>
        <p:sp>
          <p:nvSpPr>
            <p:cNvPr id="124" name="文本框 123">
              <a:extLst>
                <a:ext uri="{FF2B5EF4-FFF2-40B4-BE49-F238E27FC236}">
                  <a16:creationId xmlns:a16="http://schemas.microsoft.com/office/drawing/2014/main" id="{3EF6B7A1-BEF1-35CC-AE4A-816795DCC451}"/>
                </a:ext>
              </a:extLst>
            </p:cNvPr>
            <p:cNvSpPr txBox="1"/>
            <p:nvPr/>
          </p:nvSpPr>
          <p:spPr>
            <a:xfrm>
              <a:off x="8713362" y="2516921"/>
              <a:ext cx="1301963" cy="280927"/>
            </a:xfrm>
            <a:prstGeom prst="rect">
              <a:avLst/>
            </a:prstGeom>
            <a:noFill/>
          </p:spPr>
          <p:txBody>
            <a:bodyPr wrap="square">
              <a:spAutoFit/>
            </a:bodyPr>
            <a:lstStyle/>
            <a:p>
              <a:r>
                <a:rPr lang="en-US" altLang="zh-CN" b="1" dirty="0">
                  <a:latin typeface="Aptos (正文)"/>
                  <a:cs typeface="Times New Roman" panose="02020603050405020304" pitchFamily="18" charset="0"/>
                </a:rPr>
                <a:t>glucose level:</a:t>
              </a:r>
              <a:endParaRPr lang="zh-CN" altLang="en-US" dirty="0">
                <a:latin typeface="Aptos (正文)"/>
              </a:endParaRPr>
            </a:p>
          </p:txBody>
        </p:sp>
      </p:grpSp>
      <p:grpSp>
        <p:nvGrpSpPr>
          <p:cNvPr id="154" name="组合 153">
            <a:extLst>
              <a:ext uri="{FF2B5EF4-FFF2-40B4-BE49-F238E27FC236}">
                <a16:creationId xmlns:a16="http://schemas.microsoft.com/office/drawing/2014/main" id="{ED5E28C0-5420-26A0-8C91-114C4A475B72}"/>
              </a:ext>
            </a:extLst>
          </p:cNvPr>
          <p:cNvGrpSpPr/>
          <p:nvPr/>
        </p:nvGrpSpPr>
        <p:grpSpPr>
          <a:xfrm>
            <a:off x="906832" y="1771396"/>
            <a:ext cx="5199547" cy="4788601"/>
            <a:chOff x="905913" y="1819066"/>
            <a:chExt cx="5199547" cy="4788601"/>
          </a:xfrm>
        </p:grpSpPr>
        <p:pic>
          <p:nvPicPr>
            <p:cNvPr id="85" name="图片 84">
              <a:extLst>
                <a:ext uri="{FF2B5EF4-FFF2-40B4-BE49-F238E27FC236}">
                  <a16:creationId xmlns:a16="http://schemas.microsoft.com/office/drawing/2014/main" id="{C98B5FEE-7D87-7317-4552-0E7B208462E0}"/>
                </a:ext>
              </a:extLst>
            </p:cNvPr>
            <p:cNvPicPr>
              <a:picLocks noChangeAspect="1"/>
            </p:cNvPicPr>
            <p:nvPr/>
          </p:nvPicPr>
          <p:blipFill>
            <a:blip r:embed="rId6"/>
            <a:srcRect l="8171" t="9278" b="12693"/>
            <a:stretch/>
          </p:blipFill>
          <p:spPr>
            <a:xfrm>
              <a:off x="1425900" y="4150430"/>
              <a:ext cx="4012622" cy="1928884"/>
            </a:xfrm>
            <a:prstGeom prst="rect">
              <a:avLst/>
            </a:prstGeom>
          </p:spPr>
        </p:pic>
        <p:pic>
          <p:nvPicPr>
            <p:cNvPr id="87" name="图片 86">
              <a:extLst>
                <a:ext uri="{FF2B5EF4-FFF2-40B4-BE49-F238E27FC236}">
                  <a16:creationId xmlns:a16="http://schemas.microsoft.com/office/drawing/2014/main" id="{28851CAA-F654-EABC-4C83-E80029F207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4898882">
              <a:off x="3500647" y="4608388"/>
              <a:ext cx="269952" cy="1848694"/>
            </a:xfrm>
            <a:prstGeom prst="rect">
              <a:avLst/>
            </a:prstGeom>
          </p:spPr>
        </p:pic>
        <p:pic>
          <p:nvPicPr>
            <p:cNvPr id="88" name="图片 87">
              <a:extLst>
                <a:ext uri="{FF2B5EF4-FFF2-40B4-BE49-F238E27FC236}">
                  <a16:creationId xmlns:a16="http://schemas.microsoft.com/office/drawing/2014/main" id="{D538033E-7532-CB34-E687-4F3D4693ADF2}"/>
                </a:ext>
              </a:extLst>
            </p:cNvPr>
            <p:cNvPicPr>
              <a:picLocks noChangeAspect="1"/>
            </p:cNvPicPr>
            <p:nvPr/>
          </p:nvPicPr>
          <p:blipFill rotWithShape="1">
            <a:blip r:embed="rId9"/>
            <a:srcRect l="39592" t="50210" r="29522"/>
            <a:stretch/>
          </p:blipFill>
          <p:spPr>
            <a:xfrm rot="4407513">
              <a:off x="3296736" y="5144623"/>
              <a:ext cx="426104" cy="683290"/>
            </a:xfrm>
            <a:prstGeom prst="rect">
              <a:avLst/>
            </a:prstGeom>
          </p:spPr>
        </p:pic>
        <p:sp>
          <p:nvSpPr>
            <p:cNvPr id="89" name="文本框 88">
              <a:extLst>
                <a:ext uri="{FF2B5EF4-FFF2-40B4-BE49-F238E27FC236}">
                  <a16:creationId xmlns:a16="http://schemas.microsoft.com/office/drawing/2014/main" id="{14B127EF-F206-A147-A7FF-3A4C794926DF}"/>
                </a:ext>
              </a:extLst>
            </p:cNvPr>
            <p:cNvSpPr txBox="1"/>
            <p:nvPr/>
          </p:nvSpPr>
          <p:spPr>
            <a:xfrm>
              <a:off x="3741539" y="5930559"/>
              <a:ext cx="2269724" cy="677108"/>
            </a:xfrm>
            <a:prstGeom prst="rect">
              <a:avLst/>
            </a:prstGeom>
            <a:noFill/>
          </p:spPr>
          <p:txBody>
            <a:bodyPr wrap="none" rtlCol="0">
              <a:spAutoFit/>
            </a:bodyPr>
            <a:lstStyle/>
            <a:p>
              <a:pPr algn="ctr">
                <a:lnSpc>
                  <a:spcPts val="1200"/>
                </a:lnSpc>
              </a:pPr>
              <a:r>
                <a:rPr lang="en-US" altLang="zh-CN" sz="2800" b="1" dirty="0">
                  <a:latin typeface="Aptos (正文)"/>
                  <a:cs typeface="Times New Roman" panose="02020603050405020304" pitchFamily="18" charset="0"/>
                </a:rPr>
                <a:t>passive</a:t>
              </a:r>
            </a:p>
            <a:p>
              <a:pPr algn="ctr"/>
              <a:r>
                <a:rPr lang="en-US" altLang="zh-CN" sz="2800" b="1" dirty="0">
                  <a:latin typeface="Aptos (正文)"/>
                  <a:cs typeface="Times New Roman" panose="02020603050405020304" pitchFamily="18" charset="0"/>
                </a:rPr>
                <a:t>metasurface</a:t>
              </a:r>
              <a:endParaRPr lang="zh-CN" altLang="en-US" sz="2800" b="1" dirty="0">
                <a:latin typeface="Aptos (正文)"/>
                <a:cs typeface="Times New Roman" panose="02020603050405020304" pitchFamily="18" charset="0"/>
              </a:endParaRPr>
            </a:p>
          </p:txBody>
        </p:sp>
        <p:sp>
          <p:nvSpPr>
            <p:cNvPr id="91" name="文本框 90">
              <a:extLst>
                <a:ext uri="{FF2B5EF4-FFF2-40B4-BE49-F238E27FC236}">
                  <a16:creationId xmlns:a16="http://schemas.microsoft.com/office/drawing/2014/main" id="{CCCACA30-316C-426D-05C7-DE01FD4BF6C1}"/>
                </a:ext>
              </a:extLst>
            </p:cNvPr>
            <p:cNvSpPr txBox="1"/>
            <p:nvPr/>
          </p:nvSpPr>
          <p:spPr>
            <a:xfrm>
              <a:off x="1691375" y="2674511"/>
              <a:ext cx="671979" cy="400110"/>
            </a:xfrm>
            <a:prstGeom prst="rect">
              <a:avLst/>
            </a:prstGeom>
            <a:noFill/>
          </p:spPr>
          <p:txBody>
            <a:bodyPr wrap="none" rtlCol="0">
              <a:spAutoFit/>
            </a:bodyPr>
            <a:lstStyle/>
            <a:p>
              <a:r>
                <a:rPr lang="en-US" altLang="zh-CN" sz="2000" b="1" i="1" dirty="0">
                  <a:latin typeface="Aptos (正文)"/>
                  <a:cs typeface="Times New Roman" panose="02020603050405020304" pitchFamily="18" charset="0"/>
                </a:rPr>
                <a:t>skin</a:t>
              </a:r>
              <a:endParaRPr lang="zh-CN" altLang="en-US" sz="2000" b="1" i="1" dirty="0">
                <a:latin typeface="Aptos (正文)"/>
                <a:cs typeface="Times New Roman" panose="02020603050405020304" pitchFamily="18" charset="0"/>
              </a:endParaRPr>
            </a:p>
          </p:txBody>
        </p:sp>
        <p:sp>
          <p:nvSpPr>
            <p:cNvPr id="92" name="文本框 91">
              <a:extLst>
                <a:ext uri="{FF2B5EF4-FFF2-40B4-BE49-F238E27FC236}">
                  <a16:creationId xmlns:a16="http://schemas.microsoft.com/office/drawing/2014/main" id="{A033A799-57DD-3C5F-08B9-E34E6CECF4A1}"/>
                </a:ext>
              </a:extLst>
            </p:cNvPr>
            <p:cNvSpPr txBox="1"/>
            <p:nvPr/>
          </p:nvSpPr>
          <p:spPr>
            <a:xfrm>
              <a:off x="1436271" y="3788390"/>
              <a:ext cx="941283" cy="432683"/>
            </a:xfrm>
            <a:prstGeom prst="rect">
              <a:avLst/>
            </a:prstGeom>
            <a:noFill/>
          </p:spPr>
          <p:txBody>
            <a:bodyPr wrap="none" rtlCol="0">
              <a:spAutoFit/>
            </a:bodyPr>
            <a:lstStyle/>
            <a:p>
              <a:pPr>
                <a:lnSpc>
                  <a:spcPts val="1200"/>
                </a:lnSpc>
              </a:pPr>
              <a:r>
                <a:rPr lang="en-US" altLang="zh-CN" sz="2000" b="1" i="1" dirty="0">
                  <a:latin typeface="Aptos (正文)"/>
                  <a:cs typeface="Times New Roman" panose="02020603050405020304" pitchFamily="18" charset="0"/>
                </a:rPr>
                <a:t>blood </a:t>
              </a:r>
            </a:p>
            <a:p>
              <a:pPr>
                <a:lnSpc>
                  <a:spcPts val="1200"/>
                </a:lnSpc>
              </a:pPr>
              <a:r>
                <a:rPr lang="en-US" altLang="zh-CN" sz="2000" b="1" i="1" dirty="0">
                  <a:latin typeface="Aptos (正文)"/>
                  <a:cs typeface="Times New Roman" panose="02020603050405020304" pitchFamily="18" charset="0"/>
                </a:rPr>
                <a:t>vessel</a:t>
              </a:r>
              <a:endParaRPr lang="zh-CN" altLang="en-US" sz="2000" b="1" i="1" dirty="0">
                <a:latin typeface="Aptos (正文)"/>
                <a:cs typeface="Times New Roman" panose="02020603050405020304" pitchFamily="18" charset="0"/>
              </a:endParaRPr>
            </a:p>
          </p:txBody>
        </p:sp>
        <p:sp>
          <p:nvSpPr>
            <p:cNvPr id="93" name="文本框 92">
              <a:extLst>
                <a:ext uri="{FF2B5EF4-FFF2-40B4-BE49-F238E27FC236}">
                  <a16:creationId xmlns:a16="http://schemas.microsoft.com/office/drawing/2014/main" id="{8BE60B74-14B5-00C2-0FFA-191C671EDDBD}"/>
                </a:ext>
              </a:extLst>
            </p:cNvPr>
            <p:cNvSpPr txBox="1"/>
            <p:nvPr/>
          </p:nvSpPr>
          <p:spPr>
            <a:xfrm>
              <a:off x="905913" y="3018077"/>
              <a:ext cx="1724581" cy="707886"/>
            </a:xfrm>
            <a:prstGeom prst="rect">
              <a:avLst/>
            </a:prstGeom>
            <a:noFill/>
          </p:spPr>
          <p:txBody>
            <a:bodyPr wrap="square" rtlCol="0">
              <a:spAutoFit/>
            </a:bodyPr>
            <a:lstStyle/>
            <a:p>
              <a:pPr algn="ctr"/>
              <a:r>
                <a:rPr lang="en-US" altLang="zh-CN" sz="2000" b="1" i="1" dirty="0">
                  <a:latin typeface="Aptos (正文)"/>
                  <a:cs typeface="Times New Roman" panose="02020603050405020304" pitchFamily="18" charset="0"/>
                </a:rPr>
                <a:t>interstitial </a:t>
              </a:r>
            </a:p>
            <a:p>
              <a:pPr algn="ctr"/>
              <a:r>
                <a:rPr lang="en-US" altLang="zh-CN" sz="2000" b="1" i="1" dirty="0">
                  <a:latin typeface="Aptos (正文)"/>
                  <a:cs typeface="Times New Roman" panose="02020603050405020304" pitchFamily="18" charset="0"/>
                </a:rPr>
                <a:t>fluid (ISF)</a:t>
              </a:r>
            </a:p>
          </p:txBody>
        </p:sp>
        <p:pic>
          <p:nvPicPr>
            <p:cNvPr id="94" name="Picture 2" descr="Buy Apple Watch Series 9 GPS, 41mm Starlight Aluminum Case with Starlight  Sport Band - M/L">
              <a:extLst>
                <a:ext uri="{FF2B5EF4-FFF2-40B4-BE49-F238E27FC236}">
                  <a16:creationId xmlns:a16="http://schemas.microsoft.com/office/drawing/2014/main" id="{9C8704D5-9E54-2E57-220C-29361D1A3040}"/>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30404" t="23944" r="46451" b="18611"/>
            <a:stretch/>
          </p:blipFill>
          <p:spPr bwMode="auto">
            <a:xfrm rot="20478506">
              <a:off x="3275365" y="5184857"/>
              <a:ext cx="468030" cy="609838"/>
            </a:xfrm>
            <a:prstGeom prst="rect">
              <a:avLst/>
            </a:prstGeom>
            <a:noFill/>
            <a:extLst>
              <a:ext uri="{909E8E84-426E-40DD-AFC4-6F175D3DCCD1}">
                <a14:hiddenFill xmlns:a14="http://schemas.microsoft.com/office/drawing/2010/main">
                  <a:solidFill>
                    <a:srgbClr val="FFFFFF"/>
                  </a:solidFill>
                </a14:hiddenFill>
              </a:ext>
            </a:extLst>
          </p:spPr>
        </p:pic>
        <p:sp>
          <p:nvSpPr>
            <p:cNvPr id="95" name="文本框 94">
              <a:extLst>
                <a:ext uri="{FF2B5EF4-FFF2-40B4-BE49-F238E27FC236}">
                  <a16:creationId xmlns:a16="http://schemas.microsoft.com/office/drawing/2014/main" id="{A032877F-3BB8-60A9-323C-8748FBF88456}"/>
                </a:ext>
              </a:extLst>
            </p:cNvPr>
            <p:cNvSpPr txBox="1"/>
            <p:nvPr/>
          </p:nvSpPr>
          <p:spPr>
            <a:xfrm>
              <a:off x="1569228" y="6079314"/>
              <a:ext cx="1877630" cy="523220"/>
            </a:xfrm>
            <a:prstGeom prst="rect">
              <a:avLst/>
            </a:prstGeom>
            <a:noFill/>
          </p:spPr>
          <p:txBody>
            <a:bodyPr wrap="none" rtlCol="0">
              <a:spAutoFit/>
            </a:bodyPr>
            <a:lstStyle/>
            <a:p>
              <a:r>
                <a:rPr lang="en-US" altLang="zh-CN" sz="2800" b="1" dirty="0">
                  <a:latin typeface="Aptos (正文)"/>
                  <a:cs typeface="Times New Roman" panose="02020603050405020304" pitchFamily="18" charset="0"/>
                </a:rPr>
                <a:t>wearables</a:t>
              </a:r>
              <a:endParaRPr lang="zh-CN" altLang="en-US" sz="2800" b="1" dirty="0">
                <a:latin typeface="Aptos (正文)"/>
                <a:cs typeface="Times New Roman" panose="02020603050405020304" pitchFamily="18" charset="0"/>
              </a:endParaRPr>
            </a:p>
          </p:txBody>
        </p:sp>
        <p:cxnSp>
          <p:nvCxnSpPr>
            <p:cNvPr id="96" name="直接箭头连接符 95">
              <a:extLst>
                <a:ext uri="{FF2B5EF4-FFF2-40B4-BE49-F238E27FC236}">
                  <a16:creationId xmlns:a16="http://schemas.microsoft.com/office/drawing/2014/main" id="{A217CDBF-7837-ACE7-7744-433A8BDF4C5C}"/>
                </a:ext>
              </a:extLst>
            </p:cNvPr>
            <p:cNvCxnSpPr>
              <a:cxnSpLocks/>
            </p:cNvCxnSpPr>
            <p:nvPr/>
          </p:nvCxnSpPr>
          <p:spPr>
            <a:xfrm flipH="1">
              <a:off x="2888544" y="5752251"/>
              <a:ext cx="514176" cy="4377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7" name="直接箭头连接符 96">
              <a:extLst>
                <a:ext uri="{FF2B5EF4-FFF2-40B4-BE49-F238E27FC236}">
                  <a16:creationId xmlns:a16="http://schemas.microsoft.com/office/drawing/2014/main" id="{CDA7EF68-E3DF-6F05-BD97-3E363D30A6EF}"/>
                </a:ext>
              </a:extLst>
            </p:cNvPr>
            <p:cNvCxnSpPr>
              <a:cxnSpLocks/>
            </p:cNvCxnSpPr>
            <p:nvPr/>
          </p:nvCxnSpPr>
          <p:spPr>
            <a:xfrm>
              <a:off x="3809972" y="5533522"/>
              <a:ext cx="766603" cy="28594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8" name="矩形: 圆角 97">
              <a:extLst>
                <a:ext uri="{FF2B5EF4-FFF2-40B4-BE49-F238E27FC236}">
                  <a16:creationId xmlns:a16="http://schemas.microsoft.com/office/drawing/2014/main" id="{6BCBDB89-4E58-DB1C-DF04-CD97526984A2}"/>
                </a:ext>
              </a:extLst>
            </p:cNvPr>
            <p:cNvSpPr/>
            <p:nvPr/>
          </p:nvSpPr>
          <p:spPr>
            <a:xfrm>
              <a:off x="979394" y="1819066"/>
              <a:ext cx="5111290" cy="2548236"/>
            </a:xfrm>
            <a:prstGeom prst="roundRect">
              <a:avLst>
                <a:gd name="adj" fmla="val 6512"/>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ptos (正文)"/>
              </a:endParaRPr>
            </a:p>
          </p:txBody>
        </p:sp>
        <p:sp>
          <p:nvSpPr>
            <p:cNvPr id="99" name="文本框 98">
              <a:extLst>
                <a:ext uri="{FF2B5EF4-FFF2-40B4-BE49-F238E27FC236}">
                  <a16:creationId xmlns:a16="http://schemas.microsoft.com/office/drawing/2014/main" id="{B248FF62-8D4F-5C4C-79AE-D04A226914E4}"/>
                </a:ext>
              </a:extLst>
            </p:cNvPr>
            <p:cNvSpPr txBox="1"/>
            <p:nvPr/>
          </p:nvSpPr>
          <p:spPr>
            <a:xfrm>
              <a:off x="4423036" y="2101209"/>
              <a:ext cx="1682424" cy="594265"/>
            </a:xfrm>
            <a:prstGeom prst="rect">
              <a:avLst/>
            </a:prstGeom>
            <a:noFill/>
          </p:spPr>
          <p:txBody>
            <a:bodyPr wrap="square">
              <a:spAutoFit/>
            </a:bodyPr>
            <a:lstStyle/>
            <a:p>
              <a:pPr algn="ctr">
                <a:lnSpc>
                  <a:spcPct val="80000"/>
                </a:lnSpc>
              </a:pPr>
              <a:r>
                <a:rPr lang="en-US" altLang="zh-CN" sz="2000" b="1" dirty="0">
                  <a:latin typeface="Aptos (正文)"/>
                  <a:cs typeface="Times New Roman" panose="02020603050405020304" pitchFamily="18" charset="0"/>
                </a:rPr>
                <a:t>our designed</a:t>
              </a:r>
            </a:p>
            <a:p>
              <a:pPr algn="ctr">
                <a:lnSpc>
                  <a:spcPct val="80000"/>
                </a:lnSpc>
              </a:pPr>
              <a:r>
                <a:rPr lang="en-US" altLang="zh-CN" sz="2000" b="1" dirty="0">
                  <a:latin typeface="Aptos (正文)"/>
                  <a:cs typeface="Times New Roman" panose="02020603050405020304" pitchFamily="18" charset="0"/>
                </a:rPr>
                <a:t>metasurface</a:t>
              </a:r>
              <a:endParaRPr lang="zh-CN" altLang="en-US" sz="2000" dirty="0">
                <a:latin typeface="Aptos (正文)"/>
              </a:endParaRPr>
            </a:p>
          </p:txBody>
        </p:sp>
        <p:cxnSp>
          <p:nvCxnSpPr>
            <p:cNvPr id="102" name="直接连接符 101">
              <a:extLst>
                <a:ext uri="{FF2B5EF4-FFF2-40B4-BE49-F238E27FC236}">
                  <a16:creationId xmlns:a16="http://schemas.microsoft.com/office/drawing/2014/main" id="{B447ADB8-CE22-7D5B-B178-B4CBA0BE3FE2}"/>
                </a:ext>
              </a:extLst>
            </p:cNvPr>
            <p:cNvCxnSpPr>
              <a:cxnSpLocks/>
            </p:cNvCxnSpPr>
            <p:nvPr/>
          </p:nvCxnSpPr>
          <p:spPr>
            <a:xfrm flipH="1" flipV="1">
              <a:off x="1094823" y="4362724"/>
              <a:ext cx="1995230" cy="102552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03" name="直接连接符 102">
              <a:extLst>
                <a:ext uri="{FF2B5EF4-FFF2-40B4-BE49-F238E27FC236}">
                  <a16:creationId xmlns:a16="http://schemas.microsoft.com/office/drawing/2014/main" id="{10864D8B-2284-0E68-49DC-1539CE9893C7}"/>
                </a:ext>
              </a:extLst>
            </p:cNvPr>
            <p:cNvCxnSpPr>
              <a:cxnSpLocks/>
            </p:cNvCxnSpPr>
            <p:nvPr/>
          </p:nvCxnSpPr>
          <p:spPr>
            <a:xfrm flipH="1">
              <a:off x="3793111" y="4371885"/>
              <a:ext cx="2206635" cy="96436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pic>
          <p:nvPicPr>
            <p:cNvPr id="104" name="图片 103">
              <a:extLst>
                <a:ext uri="{FF2B5EF4-FFF2-40B4-BE49-F238E27FC236}">
                  <a16:creationId xmlns:a16="http://schemas.microsoft.com/office/drawing/2014/main" id="{9BED4976-A143-5750-0E08-13F4331D8807}"/>
                </a:ext>
              </a:extLst>
            </p:cNvPr>
            <p:cNvPicPr>
              <a:picLocks noChangeAspect="1"/>
            </p:cNvPicPr>
            <p:nvPr/>
          </p:nvPicPr>
          <p:blipFill>
            <a:blip r:embed="rId12"/>
            <a:stretch>
              <a:fillRect/>
            </a:stretch>
          </p:blipFill>
          <p:spPr>
            <a:xfrm>
              <a:off x="2509082" y="3019450"/>
              <a:ext cx="2937194" cy="1336417"/>
            </a:xfrm>
            <a:prstGeom prst="rect">
              <a:avLst/>
            </a:prstGeom>
          </p:spPr>
        </p:pic>
        <p:pic>
          <p:nvPicPr>
            <p:cNvPr id="105" name="图片 104">
              <a:extLst>
                <a:ext uri="{FF2B5EF4-FFF2-40B4-BE49-F238E27FC236}">
                  <a16:creationId xmlns:a16="http://schemas.microsoft.com/office/drawing/2014/main" id="{6E5A183C-14B6-6468-ABE8-E5CFBB22CD12}"/>
                </a:ext>
              </a:extLst>
            </p:cNvPr>
            <p:cNvPicPr>
              <a:picLocks noChangeAspect="1"/>
            </p:cNvPicPr>
            <p:nvPr/>
          </p:nvPicPr>
          <p:blipFill rotWithShape="1">
            <a:blip r:embed="rId13"/>
            <a:srcRect l="9912" r="10214"/>
            <a:stretch/>
          </p:blipFill>
          <p:spPr>
            <a:xfrm rot="5400000">
              <a:off x="3420037" y="2274294"/>
              <a:ext cx="551826" cy="695612"/>
            </a:xfrm>
            <a:prstGeom prst="rect">
              <a:avLst/>
            </a:prstGeom>
          </p:spPr>
        </p:pic>
        <p:grpSp>
          <p:nvGrpSpPr>
            <p:cNvPr id="106" name="组合 105">
              <a:extLst>
                <a:ext uri="{FF2B5EF4-FFF2-40B4-BE49-F238E27FC236}">
                  <a16:creationId xmlns:a16="http://schemas.microsoft.com/office/drawing/2014/main" id="{2F1CD53A-12CA-3BB1-950D-3D556D41BA0A}"/>
                </a:ext>
              </a:extLst>
            </p:cNvPr>
            <p:cNvGrpSpPr/>
            <p:nvPr/>
          </p:nvGrpSpPr>
          <p:grpSpPr>
            <a:xfrm>
              <a:off x="2931878" y="2532113"/>
              <a:ext cx="1731424" cy="951803"/>
              <a:chOff x="1662667" y="4367080"/>
              <a:chExt cx="1169082" cy="577144"/>
            </a:xfrm>
          </p:grpSpPr>
          <p:sp>
            <p:nvSpPr>
              <p:cNvPr id="112" name="椭圆 111">
                <a:extLst>
                  <a:ext uri="{FF2B5EF4-FFF2-40B4-BE49-F238E27FC236}">
                    <a16:creationId xmlns:a16="http://schemas.microsoft.com/office/drawing/2014/main" id="{F6E99873-24C6-B5D8-6E90-38AC0DEFF8D5}"/>
                  </a:ext>
                </a:extLst>
              </p:cNvPr>
              <p:cNvSpPr/>
              <p:nvPr/>
            </p:nvSpPr>
            <p:spPr>
              <a:xfrm>
                <a:off x="2062493" y="4529746"/>
                <a:ext cx="375202" cy="180129"/>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ptos (正文)"/>
                </a:endParaRPr>
              </a:p>
            </p:txBody>
          </p:sp>
          <p:sp>
            <p:nvSpPr>
              <p:cNvPr id="113" name="椭圆 112">
                <a:extLst>
                  <a:ext uri="{FF2B5EF4-FFF2-40B4-BE49-F238E27FC236}">
                    <a16:creationId xmlns:a16="http://schemas.microsoft.com/office/drawing/2014/main" id="{B4E91192-3232-A5FD-C4C9-B2F331AA8DAD}"/>
                  </a:ext>
                </a:extLst>
              </p:cNvPr>
              <p:cNvSpPr/>
              <p:nvPr/>
            </p:nvSpPr>
            <p:spPr>
              <a:xfrm>
                <a:off x="1893908" y="4470917"/>
                <a:ext cx="696224" cy="334247"/>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ptos (正文)"/>
                </a:endParaRPr>
              </a:p>
            </p:txBody>
          </p:sp>
          <p:sp>
            <p:nvSpPr>
              <p:cNvPr id="114" name="椭圆 113">
                <a:extLst>
                  <a:ext uri="{FF2B5EF4-FFF2-40B4-BE49-F238E27FC236}">
                    <a16:creationId xmlns:a16="http://schemas.microsoft.com/office/drawing/2014/main" id="{6A786D3C-7086-EBBA-0554-4A9E39A6E9A4}"/>
                  </a:ext>
                </a:extLst>
              </p:cNvPr>
              <p:cNvSpPr/>
              <p:nvPr/>
            </p:nvSpPr>
            <p:spPr>
              <a:xfrm>
                <a:off x="1662667" y="4367080"/>
                <a:ext cx="1169082" cy="577144"/>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ptos (正文)"/>
                </a:endParaRPr>
              </a:p>
            </p:txBody>
          </p:sp>
        </p:grpSp>
        <p:sp>
          <p:nvSpPr>
            <p:cNvPr id="107" name="矩形 106">
              <a:extLst>
                <a:ext uri="{FF2B5EF4-FFF2-40B4-BE49-F238E27FC236}">
                  <a16:creationId xmlns:a16="http://schemas.microsoft.com/office/drawing/2014/main" id="{63227201-4B42-6A9F-EF6B-FF0DEB6DDCE6}"/>
                </a:ext>
              </a:extLst>
            </p:cNvPr>
            <p:cNvSpPr/>
            <p:nvPr/>
          </p:nvSpPr>
          <p:spPr>
            <a:xfrm>
              <a:off x="2886208" y="2885691"/>
              <a:ext cx="1933701" cy="14347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ptos (正文)"/>
              </a:endParaRPr>
            </a:p>
          </p:txBody>
        </p:sp>
        <p:cxnSp>
          <p:nvCxnSpPr>
            <p:cNvPr id="108" name="直接箭头连接符 107">
              <a:extLst>
                <a:ext uri="{FF2B5EF4-FFF2-40B4-BE49-F238E27FC236}">
                  <a16:creationId xmlns:a16="http://schemas.microsoft.com/office/drawing/2014/main" id="{42D2B2C4-ADC3-DC01-B528-C19893CAD2FB}"/>
                </a:ext>
              </a:extLst>
            </p:cNvPr>
            <p:cNvCxnSpPr>
              <a:cxnSpLocks/>
            </p:cNvCxnSpPr>
            <p:nvPr/>
          </p:nvCxnSpPr>
          <p:spPr>
            <a:xfrm flipH="1" flipV="1">
              <a:off x="2350598" y="2885690"/>
              <a:ext cx="257501" cy="1662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直接箭头连接符 108">
              <a:extLst>
                <a:ext uri="{FF2B5EF4-FFF2-40B4-BE49-F238E27FC236}">
                  <a16:creationId xmlns:a16="http://schemas.microsoft.com/office/drawing/2014/main" id="{94B4BDB7-39D1-5E0D-DBC9-99A7BF5AF748}"/>
                </a:ext>
              </a:extLst>
            </p:cNvPr>
            <p:cNvCxnSpPr>
              <a:cxnSpLocks/>
            </p:cNvCxnSpPr>
            <p:nvPr/>
          </p:nvCxnSpPr>
          <p:spPr>
            <a:xfrm flipH="1">
              <a:off x="2415340" y="3375865"/>
              <a:ext cx="23842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直接箭头连接符 109">
              <a:extLst>
                <a:ext uri="{FF2B5EF4-FFF2-40B4-BE49-F238E27FC236}">
                  <a16:creationId xmlns:a16="http://schemas.microsoft.com/office/drawing/2014/main" id="{F0D42EEE-2780-C05C-4AD1-694830964211}"/>
                </a:ext>
              </a:extLst>
            </p:cNvPr>
            <p:cNvCxnSpPr>
              <a:cxnSpLocks/>
            </p:cNvCxnSpPr>
            <p:nvPr/>
          </p:nvCxnSpPr>
          <p:spPr>
            <a:xfrm flipH="1">
              <a:off x="2305031" y="3997070"/>
              <a:ext cx="311586"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1" name="直接箭头连接符 110">
              <a:extLst>
                <a:ext uri="{FF2B5EF4-FFF2-40B4-BE49-F238E27FC236}">
                  <a16:creationId xmlns:a16="http://schemas.microsoft.com/office/drawing/2014/main" id="{FB6189F9-5528-A63F-43BA-90FB208D72CE}"/>
                </a:ext>
              </a:extLst>
            </p:cNvPr>
            <p:cNvCxnSpPr>
              <a:cxnSpLocks/>
            </p:cNvCxnSpPr>
            <p:nvPr/>
          </p:nvCxnSpPr>
          <p:spPr>
            <a:xfrm flipV="1">
              <a:off x="4728244" y="2726792"/>
              <a:ext cx="160405" cy="23664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6" name="文本框 85">
              <a:extLst>
                <a:ext uri="{FF2B5EF4-FFF2-40B4-BE49-F238E27FC236}">
                  <a16:creationId xmlns:a16="http://schemas.microsoft.com/office/drawing/2014/main" id="{37869262-F34B-75CD-0EDF-92751CB3AED6}"/>
                </a:ext>
              </a:extLst>
            </p:cNvPr>
            <p:cNvSpPr txBox="1"/>
            <p:nvPr/>
          </p:nvSpPr>
          <p:spPr>
            <a:xfrm>
              <a:off x="1882693" y="1846774"/>
              <a:ext cx="2594145" cy="707886"/>
            </a:xfrm>
            <a:prstGeom prst="rect">
              <a:avLst/>
            </a:prstGeom>
            <a:noFill/>
          </p:spPr>
          <p:txBody>
            <a:bodyPr wrap="square" rtlCol="0">
              <a:spAutoFit/>
            </a:bodyPr>
            <a:lstStyle/>
            <a:p>
              <a:pPr algn="ctr"/>
              <a:r>
                <a:rPr lang="en-US" altLang="zh-CN" sz="2000" b="1" dirty="0">
                  <a:latin typeface="Aptos (正文)"/>
                  <a:cs typeface="Times New Roman" panose="02020603050405020304" pitchFamily="18" charset="0"/>
                </a:rPr>
                <a:t>antenna in wearables</a:t>
              </a:r>
            </a:p>
          </p:txBody>
        </p:sp>
      </p:grpSp>
      <p:sp>
        <p:nvSpPr>
          <p:cNvPr id="153" name="文本框 152">
            <a:extLst>
              <a:ext uri="{FF2B5EF4-FFF2-40B4-BE49-F238E27FC236}">
                <a16:creationId xmlns:a16="http://schemas.microsoft.com/office/drawing/2014/main" id="{4101831A-FF46-A7C8-ADA1-B2FF3384CDB3}"/>
              </a:ext>
            </a:extLst>
          </p:cNvPr>
          <p:cNvSpPr txBox="1"/>
          <p:nvPr/>
        </p:nvSpPr>
        <p:spPr>
          <a:xfrm>
            <a:off x="1255485" y="1082971"/>
            <a:ext cx="10375212" cy="461665"/>
          </a:xfrm>
          <a:prstGeom prst="rect">
            <a:avLst/>
          </a:prstGeom>
          <a:noFill/>
        </p:spPr>
        <p:txBody>
          <a:bodyPr wrap="square">
            <a:spAutoFit/>
          </a:bodyPr>
          <a:lstStyle/>
          <a:p>
            <a:r>
              <a:rPr lang="en-US" altLang="zh-CN" sz="2400" b="1" dirty="0">
                <a:highlight>
                  <a:srgbClr val="FFFF00"/>
                </a:highlight>
              </a:rPr>
              <a:t>to “Amplify” the Effect of Permittivity Changes in ISF on the S-parameters.</a:t>
            </a:r>
            <a:endParaRPr lang="zh-CN" altLang="en-US" sz="2400" b="1" dirty="0">
              <a:highlight>
                <a:srgbClr val="FFFF00"/>
              </a:highlight>
            </a:endParaRPr>
          </a:p>
        </p:txBody>
      </p:sp>
    </p:spTree>
    <p:extLst>
      <p:ext uri="{BB962C8B-B14F-4D97-AF65-F5344CB8AC3E}">
        <p14:creationId xmlns:p14="http://schemas.microsoft.com/office/powerpoint/2010/main" val="354785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0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A592659-B69A-22C0-AC34-44E7A5152480}"/>
              </a:ext>
            </a:extLst>
          </p:cNvPr>
          <p:cNvSpPr>
            <a:spLocks noGrp="1"/>
          </p:cNvSpPr>
          <p:nvPr>
            <p:ph type="body" sz="quarter" idx="10"/>
          </p:nvPr>
        </p:nvSpPr>
        <p:spPr>
          <a:xfrm>
            <a:off x="560614" y="1"/>
            <a:ext cx="11621862" cy="856210"/>
          </a:xfrm>
        </p:spPr>
        <p:txBody>
          <a:bodyPr/>
          <a:lstStyle/>
          <a:p>
            <a:r>
              <a:rPr lang="en-US" altLang="zh-CN" sz="3200" dirty="0"/>
              <a:t>Metasurface Rule: Strong Resonant among Antenna-MTS-Body</a:t>
            </a:r>
            <a:endParaRPr lang="zh-CN" altLang="en-US" sz="3200" dirty="0"/>
          </a:p>
        </p:txBody>
      </p:sp>
      <p:sp>
        <p:nvSpPr>
          <p:cNvPr id="67" name="等腰三角形 66">
            <a:extLst>
              <a:ext uri="{FF2B5EF4-FFF2-40B4-BE49-F238E27FC236}">
                <a16:creationId xmlns:a16="http://schemas.microsoft.com/office/drawing/2014/main" id="{87BAF312-B353-60D7-3DAD-2419374F8565}"/>
              </a:ext>
            </a:extLst>
          </p:cNvPr>
          <p:cNvSpPr/>
          <p:nvPr/>
        </p:nvSpPr>
        <p:spPr>
          <a:xfrm rot="16200000">
            <a:off x="1288413" y="2525836"/>
            <a:ext cx="390983" cy="337055"/>
          </a:xfrm>
          <a:prstGeom prst="triangl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cxnSp>
        <p:nvCxnSpPr>
          <p:cNvPr id="68" name="直接连接符 67">
            <a:extLst>
              <a:ext uri="{FF2B5EF4-FFF2-40B4-BE49-F238E27FC236}">
                <a16:creationId xmlns:a16="http://schemas.microsoft.com/office/drawing/2014/main" id="{C8537D74-3BD5-9108-F201-9F665FB4E3EB}"/>
              </a:ext>
            </a:extLst>
          </p:cNvPr>
          <p:cNvCxnSpPr>
            <a:cxnSpLocks/>
          </p:cNvCxnSpPr>
          <p:nvPr/>
        </p:nvCxnSpPr>
        <p:spPr>
          <a:xfrm flipH="1">
            <a:off x="811901" y="2694363"/>
            <a:ext cx="503476" cy="0"/>
          </a:xfrm>
          <a:prstGeom prst="line">
            <a:avLst/>
          </a:prstGeom>
          <a:noFill/>
          <a:ln w="28575" cap="flat" cmpd="sng" algn="ctr">
            <a:solidFill>
              <a:sysClr val="windowText" lastClr="000000"/>
            </a:solidFill>
            <a:prstDash val="solid"/>
            <a:miter lim="800000"/>
          </a:ln>
          <a:effectLst/>
        </p:spPr>
      </p:cxnSp>
      <p:cxnSp>
        <p:nvCxnSpPr>
          <p:cNvPr id="69" name="直接连接符 68">
            <a:extLst>
              <a:ext uri="{FF2B5EF4-FFF2-40B4-BE49-F238E27FC236}">
                <a16:creationId xmlns:a16="http://schemas.microsoft.com/office/drawing/2014/main" id="{D953F3B2-7939-3359-C746-317D767F05A0}"/>
              </a:ext>
            </a:extLst>
          </p:cNvPr>
          <p:cNvCxnSpPr>
            <a:cxnSpLocks/>
          </p:cNvCxnSpPr>
          <p:nvPr/>
        </p:nvCxnSpPr>
        <p:spPr>
          <a:xfrm>
            <a:off x="373449" y="2694363"/>
            <a:ext cx="0" cy="502351"/>
          </a:xfrm>
          <a:prstGeom prst="line">
            <a:avLst/>
          </a:prstGeom>
          <a:noFill/>
          <a:ln w="28575" cap="flat" cmpd="sng" algn="ctr">
            <a:solidFill>
              <a:sysClr val="windowText" lastClr="000000"/>
            </a:solidFill>
            <a:prstDash val="solid"/>
            <a:miter lim="800000"/>
          </a:ln>
          <a:effectLst/>
        </p:spPr>
      </p:cxnSp>
      <p:sp>
        <p:nvSpPr>
          <p:cNvPr id="70" name="矩形: 圆角 69">
            <a:extLst>
              <a:ext uri="{FF2B5EF4-FFF2-40B4-BE49-F238E27FC236}">
                <a16:creationId xmlns:a16="http://schemas.microsoft.com/office/drawing/2014/main" id="{F74644B1-7D2B-2E5C-AE84-CFF001085E2E}"/>
              </a:ext>
            </a:extLst>
          </p:cNvPr>
          <p:cNvSpPr/>
          <p:nvPr/>
        </p:nvSpPr>
        <p:spPr>
          <a:xfrm>
            <a:off x="110622" y="3196714"/>
            <a:ext cx="1182958" cy="376515"/>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Aptos (正文)"/>
                <a:ea typeface="等线" panose="02010600030101010101" pitchFamily="2" charset="-122"/>
                <a:cs typeface="Times New Roman" panose="02020603050405020304" pitchFamily="18" charset="0"/>
              </a:rPr>
              <a:t>TX / RX</a:t>
            </a:r>
            <a:endParaRPr kumimoji="0" lang="zh-CN" altLang="en-US" sz="2000" b="1" i="0" u="none" strike="noStrike" kern="0" cap="none" spc="0" normalizeH="0" baseline="0" noProof="0" dirty="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cxnSp>
        <p:nvCxnSpPr>
          <p:cNvPr id="71" name="直接连接符 70">
            <a:extLst>
              <a:ext uri="{FF2B5EF4-FFF2-40B4-BE49-F238E27FC236}">
                <a16:creationId xmlns:a16="http://schemas.microsoft.com/office/drawing/2014/main" id="{DFA9EE5D-A9EE-E352-CAFB-8E5A1CA6AD13}"/>
              </a:ext>
            </a:extLst>
          </p:cNvPr>
          <p:cNvCxnSpPr>
            <a:cxnSpLocks/>
            <a:stCxn id="73" idx="4"/>
            <a:endCxn id="70" idx="0"/>
          </p:cNvCxnSpPr>
          <p:nvPr/>
        </p:nvCxnSpPr>
        <p:spPr>
          <a:xfrm>
            <a:off x="699331" y="2866123"/>
            <a:ext cx="2770" cy="330591"/>
          </a:xfrm>
          <a:prstGeom prst="line">
            <a:avLst/>
          </a:prstGeom>
          <a:noFill/>
          <a:ln w="28575" cap="flat" cmpd="sng" algn="ctr">
            <a:solidFill>
              <a:sysClr val="windowText" lastClr="000000"/>
            </a:solidFill>
            <a:prstDash val="solid"/>
            <a:miter lim="800000"/>
          </a:ln>
          <a:effectLst/>
        </p:spPr>
      </p:cxnSp>
      <p:cxnSp>
        <p:nvCxnSpPr>
          <p:cNvPr id="72" name="直接连接符 71">
            <a:extLst>
              <a:ext uri="{FF2B5EF4-FFF2-40B4-BE49-F238E27FC236}">
                <a16:creationId xmlns:a16="http://schemas.microsoft.com/office/drawing/2014/main" id="{D16CAA8B-9F2D-4596-1858-0CD6940D4018}"/>
              </a:ext>
            </a:extLst>
          </p:cNvPr>
          <p:cNvCxnSpPr>
            <a:cxnSpLocks/>
            <a:stCxn id="73" idx="2"/>
          </p:cNvCxnSpPr>
          <p:nvPr/>
        </p:nvCxnSpPr>
        <p:spPr>
          <a:xfrm flipH="1">
            <a:off x="373449" y="2697595"/>
            <a:ext cx="157354" cy="0"/>
          </a:xfrm>
          <a:prstGeom prst="line">
            <a:avLst/>
          </a:prstGeom>
          <a:noFill/>
          <a:ln w="28575" cap="flat" cmpd="sng" algn="ctr">
            <a:solidFill>
              <a:sysClr val="windowText" lastClr="000000"/>
            </a:solidFill>
            <a:prstDash val="solid"/>
            <a:miter lim="800000"/>
          </a:ln>
          <a:effectLst/>
        </p:spPr>
      </p:cxnSp>
      <p:sp>
        <p:nvSpPr>
          <p:cNvPr id="73" name="圆: 空心 72">
            <a:extLst>
              <a:ext uri="{FF2B5EF4-FFF2-40B4-BE49-F238E27FC236}">
                <a16:creationId xmlns:a16="http://schemas.microsoft.com/office/drawing/2014/main" id="{84D5ED77-44A4-8581-6626-88D89ADC2EF9}"/>
              </a:ext>
            </a:extLst>
          </p:cNvPr>
          <p:cNvSpPr/>
          <p:nvPr/>
        </p:nvSpPr>
        <p:spPr>
          <a:xfrm>
            <a:off x="530803" y="2529067"/>
            <a:ext cx="337055" cy="337056"/>
          </a:xfrm>
          <a:prstGeom prst="donut">
            <a:avLst/>
          </a:prstGeom>
          <a:solidFill>
            <a:srgbClr val="A5A5A5"/>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sp>
        <p:nvSpPr>
          <p:cNvPr id="74" name="椭圆 73">
            <a:extLst>
              <a:ext uri="{FF2B5EF4-FFF2-40B4-BE49-F238E27FC236}">
                <a16:creationId xmlns:a16="http://schemas.microsoft.com/office/drawing/2014/main" id="{E56C851C-64DF-2E25-F409-DB6A3B3B00C7}"/>
              </a:ext>
            </a:extLst>
          </p:cNvPr>
          <p:cNvSpPr/>
          <p:nvPr/>
        </p:nvSpPr>
        <p:spPr>
          <a:xfrm>
            <a:off x="486347" y="2658197"/>
            <a:ext cx="72329" cy="72329"/>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75" name="椭圆 74">
            <a:extLst>
              <a:ext uri="{FF2B5EF4-FFF2-40B4-BE49-F238E27FC236}">
                <a16:creationId xmlns:a16="http://schemas.microsoft.com/office/drawing/2014/main" id="{DFC017F6-C1B8-E270-D7A1-DA8331C7B2F5}"/>
              </a:ext>
            </a:extLst>
          </p:cNvPr>
          <p:cNvSpPr/>
          <p:nvPr/>
        </p:nvSpPr>
        <p:spPr>
          <a:xfrm>
            <a:off x="654686" y="2825084"/>
            <a:ext cx="72329" cy="72329"/>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76" name="椭圆 75">
            <a:extLst>
              <a:ext uri="{FF2B5EF4-FFF2-40B4-BE49-F238E27FC236}">
                <a16:creationId xmlns:a16="http://schemas.microsoft.com/office/drawing/2014/main" id="{1FC30795-FCE7-AF1F-7F68-6836D94FD7CC}"/>
              </a:ext>
            </a:extLst>
          </p:cNvPr>
          <p:cNvSpPr/>
          <p:nvPr/>
        </p:nvSpPr>
        <p:spPr>
          <a:xfrm>
            <a:off x="859665" y="2656883"/>
            <a:ext cx="72329" cy="72329"/>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77" name="文本框 76">
            <a:extLst>
              <a:ext uri="{FF2B5EF4-FFF2-40B4-BE49-F238E27FC236}">
                <a16:creationId xmlns:a16="http://schemas.microsoft.com/office/drawing/2014/main" id="{4C097065-9AF9-C4CE-F045-3439A61B99B9}"/>
              </a:ext>
            </a:extLst>
          </p:cNvPr>
          <p:cNvSpPr txBox="1"/>
          <p:nvPr/>
        </p:nvSpPr>
        <p:spPr>
          <a:xfrm>
            <a:off x="734019" y="2753918"/>
            <a:ext cx="114807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antenna</a:t>
            </a:r>
            <a:endParaRPr kumimoji="0" lang="zh-CN" altLang="en-US"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78" name="矩形 77">
            <a:extLst>
              <a:ext uri="{FF2B5EF4-FFF2-40B4-BE49-F238E27FC236}">
                <a16:creationId xmlns:a16="http://schemas.microsoft.com/office/drawing/2014/main" id="{9AFD09C9-C39A-C9DD-1B83-391CA88CAB2C}"/>
              </a:ext>
            </a:extLst>
          </p:cNvPr>
          <p:cNvSpPr/>
          <p:nvPr/>
        </p:nvSpPr>
        <p:spPr>
          <a:xfrm>
            <a:off x="2411960" y="2125348"/>
            <a:ext cx="411995" cy="1210356"/>
          </a:xfrm>
          <a:prstGeom prst="rect">
            <a:avLst/>
          </a:prstGeom>
          <a:solidFill>
            <a:srgbClr val="C55A1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79" name="矩形 78">
            <a:extLst>
              <a:ext uri="{FF2B5EF4-FFF2-40B4-BE49-F238E27FC236}">
                <a16:creationId xmlns:a16="http://schemas.microsoft.com/office/drawing/2014/main" id="{C1192DC1-B925-8A3E-B34C-14792986BE77}"/>
              </a:ext>
            </a:extLst>
          </p:cNvPr>
          <p:cNvSpPr/>
          <p:nvPr/>
        </p:nvSpPr>
        <p:spPr>
          <a:xfrm>
            <a:off x="2003409" y="2125348"/>
            <a:ext cx="411995" cy="1210356"/>
          </a:xfrm>
          <a:prstGeom prst="rect">
            <a:avLst/>
          </a:prstGeom>
          <a:solidFill>
            <a:srgbClr val="F8CBAD"/>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80" name="文本框 79">
            <a:extLst>
              <a:ext uri="{FF2B5EF4-FFF2-40B4-BE49-F238E27FC236}">
                <a16:creationId xmlns:a16="http://schemas.microsoft.com/office/drawing/2014/main" id="{D123F141-888B-2B11-AE79-65034D466C85}"/>
              </a:ext>
            </a:extLst>
          </p:cNvPr>
          <p:cNvSpPr txBox="1"/>
          <p:nvPr/>
        </p:nvSpPr>
        <p:spPr>
          <a:xfrm>
            <a:off x="2376605" y="3299818"/>
            <a:ext cx="111953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muscle</a:t>
            </a:r>
            <a:endParaRPr kumimoji="0" lang="zh-CN" altLang="en-US"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81" name="矩形 80">
            <a:extLst>
              <a:ext uri="{FF2B5EF4-FFF2-40B4-BE49-F238E27FC236}">
                <a16:creationId xmlns:a16="http://schemas.microsoft.com/office/drawing/2014/main" id="{741D948C-7764-076D-1039-052A50BE1C9A}"/>
              </a:ext>
            </a:extLst>
          </p:cNvPr>
          <p:cNvSpPr/>
          <p:nvPr/>
        </p:nvSpPr>
        <p:spPr>
          <a:xfrm>
            <a:off x="1797043" y="2125348"/>
            <a:ext cx="208198" cy="1210356"/>
          </a:xfrm>
          <a:prstGeom prst="rect">
            <a:avLst/>
          </a:prstGeom>
          <a:solidFill>
            <a:srgbClr val="FBE5D6"/>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82" name="文本框 81">
            <a:extLst>
              <a:ext uri="{FF2B5EF4-FFF2-40B4-BE49-F238E27FC236}">
                <a16:creationId xmlns:a16="http://schemas.microsoft.com/office/drawing/2014/main" id="{295AB53C-040A-FCA3-6D03-265E842C7812}"/>
              </a:ext>
            </a:extLst>
          </p:cNvPr>
          <p:cNvSpPr txBox="1"/>
          <p:nvPr/>
        </p:nvSpPr>
        <p:spPr>
          <a:xfrm>
            <a:off x="1994098" y="3328791"/>
            <a:ext cx="5962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fat</a:t>
            </a:r>
            <a:endParaRPr kumimoji="0" lang="zh-CN" altLang="en-US"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83" name="文本框 82">
            <a:extLst>
              <a:ext uri="{FF2B5EF4-FFF2-40B4-BE49-F238E27FC236}">
                <a16:creationId xmlns:a16="http://schemas.microsoft.com/office/drawing/2014/main" id="{73959B66-7BA7-7A9B-31F9-95BDAF0B9A78}"/>
              </a:ext>
            </a:extLst>
          </p:cNvPr>
          <p:cNvSpPr txBox="1"/>
          <p:nvPr/>
        </p:nvSpPr>
        <p:spPr>
          <a:xfrm>
            <a:off x="2762740" y="2478069"/>
            <a:ext cx="38023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Aptos (正文)"/>
                <a:ea typeface="Tahoma" panose="020B0604030504040204" pitchFamily="34" charset="0"/>
                <a:cs typeface="Times New Roman" panose="02020603050405020304" pitchFamily="18" charset="0"/>
              </a:rPr>
              <a:t>…</a:t>
            </a:r>
            <a:endParaRPr kumimoji="0" lang="zh-CN" altLang="en-US" sz="18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84" name="矩形 83">
            <a:extLst>
              <a:ext uri="{FF2B5EF4-FFF2-40B4-BE49-F238E27FC236}">
                <a16:creationId xmlns:a16="http://schemas.microsoft.com/office/drawing/2014/main" id="{1BCC7DDC-05A8-0B8D-3A9C-DEC6F6AECA88}"/>
              </a:ext>
            </a:extLst>
          </p:cNvPr>
          <p:cNvSpPr/>
          <p:nvPr/>
        </p:nvSpPr>
        <p:spPr>
          <a:xfrm>
            <a:off x="1667623" y="2125348"/>
            <a:ext cx="122416" cy="1210356"/>
          </a:xfrm>
          <a:prstGeom prst="rect">
            <a:avLst/>
          </a:prstGeom>
          <a:solidFill>
            <a:srgbClr val="FFFF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85" name="文本框 84">
            <a:extLst>
              <a:ext uri="{FF2B5EF4-FFF2-40B4-BE49-F238E27FC236}">
                <a16:creationId xmlns:a16="http://schemas.microsoft.com/office/drawing/2014/main" id="{EED666F5-0D46-7E47-C4D3-57A017730E01}"/>
              </a:ext>
            </a:extLst>
          </p:cNvPr>
          <p:cNvSpPr txBox="1"/>
          <p:nvPr/>
        </p:nvSpPr>
        <p:spPr>
          <a:xfrm>
            <a:off x="19968" y="1811916"/>
            <a:ext cx="16765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metasurface</a:t>
            </a:r>
            <a:endParaRPr kumimoji="0" lang="zh-CN" altLang="en-US"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86" name="直接箭头连接符 85">
            <a:extLst>
              <a:ext uri="{FF2B5EF4-FFF2-40B4-BE49-F238E27FC236}">
                <a16:creationId xmlns:a16="http://schemas.microsoft.com/office/drawing/2014/main" id="{425DD445-C5CE-683B-0A6B-AC5770B69B8F}"/>
              </a:ext>
            </a:extLst>
          </p:cNvPr>
          <p:cNvCxnSpPr>
            <a:cxnSpLocks/>
          </p:cNvCxnSpPr>
          <p:nvPr/>
        </p:nvCxnSpPr>
        <p:spPr>
          <a:xfrm flipH="1" flipV="1">
            <a:off x="1451289" y="2108991"/>
            <a:ext cx="277542" cy="133490"/>
          </a:xfrm>
          <a:prstGeom prst="straightConnector1">
            <a:avLst/>
          </a:prstGeom>
          <a:noFill/>
          <a:ln w="19050" cap="flat" cmpd="sng" algn="ctr">
            <a:solidFill>
              <a:sysClr val="windowText" lastClr="000000"/>
            </a:solidFill>
            <a:prstDash val="solid"/>
            <a:miter lim="800000"/>
            <a:tailEnd type="triangle"/>
          </a:ln>
          <a:effectLst/>
        </p:spPr>
      </p:cxnSp>
      <p:sp>
        <p:nvSpPr>
          <p:cNvPr id="91" name="文本框 90">
            <a:extLst>
              <a:ext uri="{FF2B5EF4-FFF2-40B4-BE49-F238E27FC236}">
                <a16:creationId xmlns:a16="http://schemas.microsoft.com/office/drawing/2014/main" id="{5B03295E-96B9-E0C9-24D7-FE3D9D917F3A}"/>
              </a:ext>
            </a:extLst>
          </p:cNvPr>
          <p:cNvSpPr txBox="1"/>
          <p:nvPr/>
        </p:nvSpPr>
        <p:spPr>
          <a:xfrm>
            <a:off x="1377507" y="3302766"/>
            <a:ext cx="6688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skin</a:t>
            </a:r>
            <a:endParaRPr kumimoji="0" lang="zh-CN" altLang="en-US"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grpSp>
        <p:nvGrpSpPr>
          <p:cNvPr id="64" name="组合 63">
            <a:extLst>
              <a:ext uri="{FF2B5EF4-FFF2-40B4-BE49-F238E27FC236}">
                <a16:creationId xmlns:a16="http://schemas.microsoft.com/office/drawing/2014/main" id="{36F76197-6A25-1E32-500E-2C172CC04A33}"/>
              </a:ext>
            </a:extLst>
          </p:cNvPr>
          <p:cNvGrpSpPr/>
          <p:nvPr/>
        </p:nvGrpSpPr>
        <p:grpSpPr>
          <a:xfrm>
            <a:off x="558676" y="1193389"/>
            <a:ext cx="2808018" cy="2404445"/>
            <a:chOff x="558676" y="1193389"/>
            <a:chExt cx="2808018" cy="2404445"/>
          </a:xfrm>
        </p:grpSpPr>
        <p:sp>
          <p:nvSpPr>
            <p:cNvPr id="87" name="椭圆 86">
              <a:extLst>
                <a:ext uri="{FF2B5EF4-FFF2-40B4-BE49-F238E27FC236}">
                  <a16:creationId xmlns:a16="http://schemas.microsoft.com/office/drawing/2014/main" id="{BA730C91-B848-1760-0BAB-6F35E070C779}"/>
                </a:ext>
              </a:extLst>
            </p:cNvPr>
            <p:cNvSpPr/>
            <p:nvPr/>
          </p:nvSpPr>
          <p:spPr>
            <a:xfrm>
              <a:off x="1602300" y="2338440"/>
              <a:ext cx="326449" cy="672016"/>
            </a:xfrm>
            <a:prstGeom prst="ellipse">
              <a:avLst/>
            </a:prstGeom>
            <a:no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88" name="椭圆 87">
              <a:extLst>
                <a:ext uri="{FF2B5EF4-FFF2-40B4-BE49-F238E27FC236}">
                  <a16:creationId xmlns:a16="http://schemas.microsoft.com/office/drawing/2014/main" id="{386128E4-D008-3C58-1FBB-EB56A0934AB1}"/>
                </a:ext>
              </a:extLst>
            </p:cNvPr>
            <p:cNvSpPr/>
            <p:nvPr/>
          </p:nvSpPr>
          <p:spPr>
            <a:xfrm>
              <a:off x="1522515" y="2168071"/>
              <a:ext cx="522745" cy="1007022"/>
            </a:xfrm>
            <a:prstGeom prst="ellipse">
              <a:avLst/>
            </a:prstGeom>
            <a:no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89" name="椭圆 88">
              <a:extLst>
                <a:ext uri="{FF2B5EF4-FFF2-40B4-BE49-F238E27FC236}">
                  <a16:creationId xmlns:a16="http://schemas.microsoft.com/office/drawing/2014/main" id="{38786781-E3F9-32F2-8701-942DF6CCF3B0}"/>
                </a:ext>
              </a:extLst>
            </p:cNvPr>
            <p:cNvSpPr/>
            <p:nvPr/>
          </p:nvSpPr>
          <p:spPr>
            <a:xfrm>
              <a:off x="1470127" y="1953297"/>
              <a:ext cx="763662" cy="1491135"/>
            </a:xfrm>
            <a:prstGeom prst="ellipse">
              <a:avLst/>
            </a:prstGeom>
            <a:no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90" name="椭圆 89">
              <a:extLst>
                <a:ext uri="{FF2B5EF4-FFF2-40B4-BE49-F238E27FC236}">
                  <a16:creationId xmlns:a16="http://schemas.microsoft.com/office/drawing/2014/main" id="{9AC99A57-98DF-5C39-14A0-FBFEC6B4FDAB}"/>
                </a:ext>
              </a:extLst>
            </p:cNvPr>
            <p:cNvSpPr/>
            <p:nvPr/>
          </p:nvSpPr>
          <p:spPr>
            <a:xfrm>
              <a:off x="1452443" y="1712127"/>
              <a:ext cx="940210" cy="1885707"/>
            </a:xfrm>
            <a:prstGeom prst="ellipse">
              <a:avLst/>
            </a:prstGeom>
            <a:no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92" name="文本框 91">
              <a:extLst>
                <a:ext uri="{FF2B5EF4-FFF2-40B4-BE49-F238E27FC236}">
                  <a16:creationId xmlns:a16="http://schemas.microsoft.com/office/drawing/2014/main" id="{A492DD27-FD7E-8A70-2E01-EDFF67D529A2}"/>
                </a:ext>
              </a:extLst>
            </p:cNvPr>
            <p:cNvSpPr txBox="1"/>
            <p:nvPr/>
          </p:nvSpPr>
          <p:spPr>
            <a:xfrm>
              <a:off x="558676" y="1193389"/>
              <a:ext cx="280801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B050"/>
                  </a:solidFill>
                  <a:effectLst/>
                  <a:uLnTx/>
                  <a:uFillTx/>
                  <a:latin typeface="Aptos (正文)"/>
                  <a:cs typeface="Times New Roman" panose="02020603050405020304" pitchFamily="18" charset="0"/>
                </a:rPr>
                <a:t>near-field coupling</a:t>
              </a:r>
              <a:endParaRPr kumimoji="0" lang="zh-CN" altLang="en-US" sz="2400" b="1" i="1" u="none" strike="noStrike" kern="0" cap="none" spc="0" normalizeH="0" baseline="0" noProof="0" dirty="0">
                <a:ln>
                  <a:noFill/>
                </a:ln>
                <a:solidFill>
                  <a:srgbClr val="00B050"/>
                </a:solidFill>
                <a:effectLst/>
                <a:uLnTx/>
                <a:uFillTx/>
                <a:latin typeface="Aptos (正文)"/>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6C14E957-0DB7-3458-9BC0-E255B05C03DB}"/>
                  </a:ext>
                </a:extLst>
              </p:cNvPr>
              <p:cNvSpPr txBox="1"/>
              <p:nvPr/>
            </p:nvSpPr>
            <p:spPr>
              <a:xfrm>
                <a:off x="3705137" y="2249935"/>
                <a:ext cx="900771" cy="41135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𝒔𝒐𝒖𝒓𝒄𝒆</m:t>
                          </m:r>
                        </m:sub>
                      </m:sSub>
                    </m:oMath>
                  </m:oMathPara>
                </a14:m>
                <a:endParaRPr kumimoji="0" lang="zh-CN" altLang="en-US" sz="2000" b="0" i="0" u="none" strike="noStrike" kern="0" cap="none" spc="0" normalizeH="0" baseline="0" noProof="0" dirty="0">
                  <a:ln>
                    <a:noFill/>
                  </a:ln>
                  <a:solidFill>
                    <a:prstClr val="black"/>
                  </a:solidFill>
                  <a:effectLst/>
                  <a:uLnTx/>
                  <a:uFillTx/>
                  <a:latin typeface="Aptos (正文)"/>
                </a:endParaRPr>
              </a:p>
            </p:txBody>
          </p:sp>
        </mc:Choice>
        <mc:Fallback xmlns="">
          <p:sp>
            <p:nvSpPr>
              <p:cNvPr id="10" name="文本框 9">
                <a:extLst>
                  <a:ext uri="{FF2B5EF4-FFF2-40B4-BE49-F238E27FC236}">
                    <a16:creationId xmlns:a16="http://schemas.microsoft.com/office/drawing/2014/main" id="{6C14E957-0DB7-3458-9BC0-E255B05C03DB}"/>
                  </a:ext>
                </a:extLst>
              </p:cNvPr>
              <p:cNvSpPr txBox="1">
                <a:spLocks noRot="1" noChangeAspect="1" noMove="1" noResize="1" noEditPoints="1" noAdjustHandles="1" noChangeArrowheads="1" noChangeShapeType="1" noTextEdit="1"/>
              </p:cNvSpPr>
              <p:nvPr/>
            </p:nvSpPr>
            <p:spPr>
              <a:xfrm>
                <a:off x="3705137" y="2249935"/>
                <a:ext cx="900771" cy="411353"/>
              </a:xfrm>
              <a:prstGeom prst="rect">
                <a:avLst/>
              </a:prstGeom>
              <a:blipFill>
                <a:blip r:embed="rId3"/>
                <a:stretch>
                  <a:fillRect r="-676"/>
                </a:stretch>
              </a:blipFill>
            </p:spPr>
            <p:txBody>
              <a:bodyPr/>
              <a:lstStyle/>
              <a:p>
                <a:r>
                  <a:rPr lang="en-US">
                    <a:noFill/>
                  </a:rPr>
                  <a:t> </a:t>
                </a:r>
              </a:p>
            </p:txBody>
          </p:sp>
        </mc:Fallback>
      </mc:AlternateContent>
      <p:sp>
        <p:nvSpPr>
          <p:cNvPr id="11" name="矩形 10">
            <a:extLst>
              <a:ext uri="{FF2B5EF4-FFF2-40B4-BE49-F238E27FC236}">
                <a16:creationId xmlns:a16="http://schemas.microsoft.com/office/drawing/2014/main" id="{279094BF-F8F1-D49E-F6A6-C8973C898FDF}"/>
              </a:ext>
            </a:extLst>
          </p:cNvPr>
          <p:cNvSpPr/>
          <p:nvPr/>
        </p:nvSpPr>
        <p:spPr>
          <a:xfrm>
            <a:off x="8345007" y="1464799"/>
            <a:ext cx="2458671" cy="2466739"/>
          </a:xfrm>
          <a:prstGeom prst="rect">
            <a:avLst/>
          </a:prstGeom>
          <a:solidFill>
            <a:srgbClr val="4472C4">
              <a:lumMod val="40000"/>
              <a:lumOff val="60000"/>
            </a:srgbClr>
          </a:solidFill>
          <a:ln w="19050" cap="flat" cmpd="sng" algn="ctr">
            <a:solidFill>
              <a:srgbClr val="4472C4">
                <a:shade val="15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cxnSp>
        <p:nvCxnSpPr>
          <p:cNvPr id="12" name="直接连接符 11">
            <a:extLst>
              <a:ext uri="{FF2B5EF4-FFF2-40B4-BE49-F238E27FC236}">
                <a16:creationId xmlns:a16="http://schemas.microsoft.com/office/drawing/2014/main" id="{108CA48E-392B-1EC7-167C-FACD2A09FF2B}"/>
              </a:ext>
            </a:extLst>
          </p:cNvPr>
          <p:cNvCxnSpPr>
            <a:cxnSpLocks/>
            <a:stCxn id="20" idx="0"/>
          </p:cNvCxnSpPr>
          <p:nvPr/>
        </p:nvCxnSpPr>
        <p:spPr>
          <a:xfrm flipV="1">
            <a:off x="3735128" y="1991875"/>
            <a:ext cx="0" cy="559134"/>
          </a:xfrm>
          <a:prstGeom prst="line">
            <a:avLst/>
          </a:prstGeom>
          <a:noFill/>
          <a:ln w="28575" cap="flat" cmpd="sng" algn="ctr">
            <a:solidFill>
              <a:sysClr val="windowText" lastClr="000000"/>
            </a:solidFill>
            <a:prstDash val="solid"/>
            <a:miter lim="800000"/>
          </a:ln>
          <a:effectLst/>
        </p:spPr>
      </p:cxnSp>
      <p:cxnSp>
        <p:nvCxnSpPr>
          <p:cNvPr id="13" name="直接连接符 12">
            <a:extLst>
              <a:ext uri="{FF2B5EF4-FFF2-40B4-BE49-F238E27FC236}">
                <a16:creationId xmlns:a16="http://schemas.microsoft.com/office/drawing/2014/main" id="{79320ABC-6A06-03E1-82F1-D8C9C391864E}"/>
              </a:ext>
            </a:extLst>
          </p:cNvPr>
          <p:cNvCxnSpPr>
            <a:cxnSpLocks/>
          </p:cNvCxnSpPr>
          <p:nvPr/>
        </p:nvCxnSpPr>
        <p:spPr>
          <a:xfrm>
            <a:off x="3734713" y="1992242"/>
            <a:ext cx="7706928" cy="0"/>
          </a:xfrm>
          <a:prstGeom prst="line">
            <a:avLst/>
          </a:prstGeom>
          <a:noFill/>
          <a:ln w="28575" cap="flat" cmpd="sng" algn="ctr">
            <a:solidFill>
              <a:sysClr val="windowText" lastClr="000000"/>
            </a:solidFill>
            <a:prstDash val="solid"/>
            <a:miter lim="800000"/>
          </a:ln>
          <a:effectLst/>
        </p:spPr>
      </p:cxnSp>
      <p:cxnSp>
        <p:nvCxnSpPr>
          <p:cNvPr id="14" name="直接连接符 13">
            <a:extLst>
              <a:ext uri="{FF2B5EF4-FFF2-40B4-BE49-F238E27FC236}">
                <a16:creationId xmlns:a16="http://schemas.microsoft.com/office/drawing/2014/main" id="{B23123F6-257C-B16C-2D23-F2AA3ACC5705}"/>
              </a:ext>
            </a:extLst>
          </p:cNvPr>
          <p:cNvCxnSpPr>
            <a:cxnSpLocks/>
          </p:cNvCxnSpPr>
          <p:nvPr/>
        </p:nvCxnSpPr>
        <p:spPr>
          <a:xfrm>
            <a:off x="3734713" y="3710759"/>
            <a:ext cx="7706928" cy="0"/>
          </a:xfrm>
          <a:prstGeom prst="line">
            <a:avLst/>
          </a:prstGeom>
          <a:noFill/>
          <a:ln w="28575" cap="flat" cmpd="sng" algn="ctr">
            <a:solidFill>
              <a:sysClr val="windowText" lastClr="000000"/>
            </a:solidFill>
            <a:prstDash val="solid"/>
            <a:miter lim="800000"/>
          </a:ln>
          <a:effectLst/>
        </p:spPr>
      </p:cxnSp>
      <p:cxnSp>
        <p:nvCxnSpPr>
          <p:cNvPr id="15" name="直接连接符 14">
            <a:extLst>
              <a:ext uri="{FF2B5EF4-FFF2-40B4-BE49-F238E27FC236}">
                <a16:creationId xmlns:a16="http://schemas.microsoft.com/office/drawing/2014/main" id="{D1590602-E322-E34D-920F-685F30898D35}"/>
              </a:ext>
            </a:extLst>
          </p:cNvPr>
          <p:cNvCxnSpPr>
            <a:cxnSpLocks/>
            <a:endCxn id="20" idx="4"/>
          </p:cNvCxnSpPr>
          <p:nvPr/>
        </p:nvCxnSpPr>
        <p:spPr>
          <a:xfrm flipV="1">
            <a:off x="3735128" y="3084648"/>
            <a:ext cx="0" cy="620333"/>
          </a:xfrm>
          <a:prstGeom prst="line">
            <a:avLst/>
          </a:prstGeom>
          <a:noFill/>
          <a:ln w="28575" cap="flat" cmpd="sng" algn="ctr">
            <a:solidFill>
              <a:sysClr val="windowText" lastClr="000000"/>
            </a:solidFill>
            <a:prstDash val="solid"/>
            <a:miter lim="800000"/>
          </a:ln>
          <a:effectLst/>
        </p:spPr>
      </p:cxnSp>
      <p:sp>
        <p:nvSpPr>
          <p:cNvPr id="16" name="矩形 15">
            <a:extLst>
              <a:ext uri="{FF2B5EF4-FFF2-40B4-BE49-F238E27FC236}">
                <a16:creationId xmlns:a16="http://schemas.microsoft.com/office/drawing/2014/main" id="{D8E73186-3CEE-5DD7-A87A-9E9A67148A4A}"/>
              </a:ext>
            </a:extLst>
          </p:cNvPr>
          <p:cNvSpPr/>
          <p:nvPr/>
        </p:nvSpPr>
        <p:spPr>
          <a:xfrm>
            <a:off x="11306001" y="2535848"/>
            <a:ext cx="271280" cy="670887"/>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prstClr val="black"/>
              </a:solidFill>
              <a:effectLst/>
              <a:uLnTx/>
              <a:uFillTx/>
              <a:latin typeface="Aptos (正文)"/>
              <a:ea typeface="等线" panose="02010600030101010101" pitchFamily="2" charset="-122"/>
            </a:endParaRPr>
          </a:p>
        </p:txBody>
      </p:sp>
      <p:cxnSp>
        <p:nvCxnSpPr>
          <p:cNvPr id="17" name="直接连接符 16">
            <a:extLst>
              <a:ext uri="{FF2B5EF4-FFF2-40B4-BE49-F238E27FC236}">
                <a16:creationId xmlns:a16="http://schemas.microsoft.com/office/drawing/2014/main" id="{B0FFB8DD-860B-0C87-B094-D827E12A2165}"/>
              </a:ext>
            </a:extLst>
          </p:cNvPr>
          <p:cNvCxnSpPr>
            <a:cxnSpLocks/>
            <a:stCxn id="16" idx="0"/>
          </p:cNvCxnSpPr>
          <p:nvPr/>
        </p:nvCxnSpPr>
        <p:spPr>
          <a:xfrm flipV="1">
            <a:off x="11441641" y="1984414"/>
            <a:ext cx="0" cy="551434"/>
          </a:xfrm>
          <a:prstGeom prst="line">
            <a:avLst/>
          </a:prstGeom>
          <a:noFill/>
          <a:ln w="28575" cap="flat" cmpd="sng" algn="ctr">
            <a:solidFill>
              <a:sysClr val="windowText" lastClr="000000"/>
            </a:solidFill>
            <a:prstDash val="solid"/>
            <a:miter lim="800000"/>
          </a:ln>
          <a:effectLst/>
        </p:spPr>
      </p:cxnSp>
      <p:cxnSp>
        <p:nvCxnSpPr>
          <p:cNvPr id="18" name="直接连接符 17">
            <a:extLst>
              <a:ext uri="{FF2B5EF4-FFF2-40B4-BE49-F238E27FC236}">
                <a16:creationId xmlns:a16="http://schemas.microsoft.com/office/drawing/2014/main" id="{7096ECD9-1A3C-89C0-DAF0-01DC6113D2A7}"/>
              </a:ext>
            </a:extLst>
          </p:cNvPr>
          <p:cNvCxnSpPr>
            <a:cxnSpLocks/>
          </p:cNvCxnSpPr>
          <p:nvPr/>
        </p:nvCxnSpPr>
        <p:spPr>
          <a:xfrm flipV="1">
            <a:off x="11441641" y="3206735"/>
            <a:ext cx="0" cy="510149"/>
          </a:xfrm>
          <a:prstGeom prst="line">
            <a:avLst/>
          </a:prstGeom>
          <a:noFill/>
          <a:ln w="28575"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EBCA08C0-C4DE-7871-D1A9-05CC891237AF}"/>
                  </a:ext>
                </a:extLst>
              </p:cNvPr>
              <p:cNvSpPr txBox="1"/>
              <p:nvPr/>
            </p:nvSpPr>
            <p:spPr>
              <a:xfrm>
                <a:off x="11442030" y="3191547"/>
                <a:ext cx="661679" cy="41135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𝒍𝒐𝒂𝒅</m:t>
                          </m:r>
                        </m:sub>
                      </m:sSub>
                    </m:oMath>
                  </m:oMathPara>
                </a14:m>
                <a:endParaRPr kumimoji="0" lang="zh-CN" altLang="en-US" sz="2000" b="0" i="0" u="none" strike="noStrike" kern="0" cap="none" spc="0" normalizeH="0" baseline="0" noProof="0" dirty="0">
                  <a:ln>
                    <a:noFill/>
                  </a:ln>
                  <a:solidFill>
                    <a:prstClr val="black"/>
                  </a:solidFill>
                  <a:effectLst/>
                  <a:uLnTx/>
                  <a:uFillTx/>
                  <a:latin typeface="Aptos (正文)"/>
                </a:endParaRPr>
              </a:p>
            </p:txBody>
          </p:sp>
        </mc:Choice>
        <mc:Fallback xmlns="">
          <p:sp>
            <p:nvSpPr>
              <p:cNvPr id="19" name="文本框 18">
                <a:extLst>
                  <a:ext uri="{FF2B5EF4-FFF2-40B4-BE49-F238E27FC236}">
                    <a16:creationId xmlns:a16="http://schemas.microsoft.com/office/drawing/2014/main" id="{EBCA08C0-C4DE-7871-D1A9-05CC891237AF}"/>
                  </a:ext>
                </a:extLst>
              </p:cNvPr>
              <p:cNvSpPr txBox="1">
                <a:spLocks noRot="1" noChangeAspect="1" noMove="1" noResize="1" noEditPoints="1" noAdjustHandles="1" noChangeArrowheads="1" noChangeShapeType="1" noTextEdit="1"/>
              </p:cNvSpPr>
              <p:nvPr/>
            </p:nvSpPr>
            <p:spPr>
              <a:xfrm>
                <a:off x="11442030" y="3191547"/>
                <a:ext cx="661679" cy="411353"/>
              </a:xfrm>
              <a:prstGeom prst="rect">
                <a:avLst/>
              </a:prstGeom>
              <a:blipFill>
                <a:blip r:embed="rId4"/>
                <a:stretch>
                  <a:fillRect r="-9174"/>
                </a:stretch>
              </a:blipFill>
            </p:spPr>
            <p:txBody>
              <a:bodyPr/>
              <a:lstStyle/>
              <a:p>
                <a:r>
                  <a:rPr lang="en-US">
                    <a:noFill/>
                  </a:rPr>
                  <a:t> </a:t>
                </a:r>
              </a:p>
            </p:txBody>
          </p:sp>
        </mc:Fallback>
      </mc:AlternateContent>
      <p:sp>
        <p:nvSpPr>
          <p:cNvPr id="20" name="椭圆 19">
            <a:extLst>
              <a:ext uri="{FF2B5EF4-FFF2-40B4-BE49-F238E27FC236}">
                <a16:creationId xmlns:a16="http://schemas.microsoft.com/office/drawing/2014/main" id="{561EA1D8-1945-B0B0-2AEE-9A8468BEC78D}"/>
              </a:ext>
            </a:extLst>
          </p:cNvPr>
          <p:cNvSpPr/>
          <p:nvPr/>
        </p:nvSpPr>
        <p:spPr>
          <a:xfrm>
            <a:off x="3468308" y="2551009"/>
            <a:ext cx="533638" cy="533639"/>
          </a:xfrm>
          <a:prstGeom prst="ellips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1" name="任意多边形: 形状 20">
            <a:extLst>
              <a:ext uri="{FF2B5EF4-FFF2-40B4-BE49-F238E27FC236}">
                <a16:creationId xmlns:a16="http://schemas.microsoft.com/office/drawing/2014/main" id="{882D13D5-ABFD-55E6-8198-E35E1DC8DE27}"/>
              </a:ext>
            </a:extLst>
          </p:cNvPr>
          <p:cNvSpPr/>
          <p:nvPr/>
        </p:nvSpPr>
        <p:spPr>
          <a:xfrm>
            <a:off x="3590104" y="2555072"/>
            <a:ext cx="290065" cy="520409"/>
          </a:xfrm>
          <a:custGeom>
            <a:avLst/>
            <a:gdLst>
              <a:gd name="connsiteX0" fmla="*/ 157993 w 282137"/>
              <a:gd name="connsiteY0" fmla="*/ 0 h 506185"/>
              <a:gd name="connsiteX1" fmla="*/ 2871 w 282137"/>
              <a:gd name="connsiteY1" fmla="*/ 155121 h 506185"/>
              <a:gd name="connsiteX2" fmla="*/ 277735 w 282137"/>
              <a:gd name="connsiteY2" fmla="*/ 364671 h 506185"/>
              <a:gd name="connsiteX3" fmla="*/ 149828 w 282137"/>
              <a:gd name="connsiteY3" fmla="*/ 506185 h 506185"/>
            </a:gdLst>
            <a:ahLst/>
            <a:cxnLst>
              <a:cxn ang="0">
                <a:pos x="connsiteX0" y="connsiteY0"/>
              </a:cxn>
              <a:cxn ang="0">
                <a:pos x="connsiteX1" y="connsiteY1"/>
              </a:cxn>
              <a:cxn ang="0">
                <a:pos x="connsiteX2" y="connsiteY2"/>
              </a:cxn>
              <a:cxn ang="0">
                <a:pos x="connsiteX3" y="connsiteY3"/>
              </a:cxn>
            </a:cxnLst>
            <a:rect l="l" t="t" r="r" b="b"/>
            <a:pathLst>
              <a:path w="282137" h="506185">
                <a:moveTo>
                  <a:pt x="157993" y="0"/>
                </a:moveTo>
                <a:cubicBezTo>
                  <a:pt x="70453" y="47171"/>
                  <a:pt x="-17086" y="94343"/>
                  <a:pt x="2871" y="155121"/>
                </a:cubicBezTo>
                <a:cubicBezTo>
                  <a:pt x="22828" y="215899"/>
                  <a:pt x="253242" y="306160"/>
                  <a:pt x="277735" y="364671"/>
                </a:cubicBezTo>
                <a:cubicBezTo>
                  <a:pt x="302228" y="423182"/>
                  <a:pt x="219678" y="497567"/>
                  <a:pt x="149828" y="506185"/>
                </a:cubicBezTo>
              </a:path>
            </a:pathLst>
          </a:cu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2" name="矩形 21">
            <a:extLst>
              <a:ext uri="{FF2B5EF4-FFF2-40B4-BE49-F238E27FC236}">
                <a16:creationId xmlns:a16="http://schemas.microsoft.com/office/drawing/2014/main" id="{21F76BF5-EF58-AAF7-B82F-42ECF0BADF3F}"/>
              </a:ext>
            </a:extLst>
          </p:cNvPr>
          <p:cNvSpPr/>
          <p:nvPr/>
        </p:nvSpPr>
        <p:spPr>
          <a:xfrm>
            <a:off x="4609991" y="1458299"/>
            <a:ext cx="1107309" cy="2473199"/>
          </a:xfrm>
          <a:prstGeom prst="rect">
            <a:avLst/>
          </a:prstGeom>
          <a:noFill/>
          <a:ln w="19050" cap="flat" cmpd="sng" algn="ctr">
            <a:solidFill>
              <a:srgbClr val="4472C4">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3" name="椭圆 22">
            <a:extLst>
              <a:ext uri="{FF2B5EF4-FFF2-40B4-BE49-F238E27FC236}">
                <a16:creationId xmlns:a16="http://schemas.microsoft.com/office/drawing/2014/main" id="{B3D253D9-5F9A-01A5-5EF2-D4960A94999C}"/>
              </a:ext>
            </a:extLst>
          </p:cNvPr>
          <p:cNvSpPr/>
          <p:nvPr/>
        </p:nvSpPr>
        <p:spPr>
          <a:xfrm>
            <a:off x="4532753" y="1922730"/>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4" name="椭圆 23">
            <a:extLst>
              <a:ext uri="{FF2B5EF4-FFF2-40B4-BE49-F238E27FC236}">
                <a16:creationId xmlns:a16="http://schemas.microsoft.com/office/drawing/2014/main" id="{37EF97FC-C04C-5592-9C3D-78CF120CFF7F}"/>
              </a:ext>
            </a:extLst>
          </p:cNvPr>
          <p:cNvSpPr/>
          <p:nvPr/>
        </p:nvSpPr>
        <p:spPr>
          <a:xfrm>
            <a:off x="5624340" y="1907742"/>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5" name="椭圆 24">
            <a:extLst>
              <a:ext uri="{FF2B5EF4-FFF2-40B4-BE49-F238E27FC236}">
                <a16:creationId xmlns:a16="http://schemas.microsoft.com/office/drawing/2014/main" id="{642D6185-88A5-4CC9-18F5-95C499AA0C5F}"/>
              </a:ext>
            </a:extLst>
          </p:cNvPr>
          <p:cNvSpPr/>
          <p:nvPr/>
        </p:nvSpPr>
        <p:spPr>
          <a:xfrm>
            <a:off x="4532753" y="3635205"/>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6" name="椭圆 25">
            <a:extLst>
              <a:ext uri="{FF2B5EF4-FFF2-40B4-BE49-F238E27FC236}">
                <a16:creationId xmlns:a16="http://schemas.microsoft.com/office/drawing/2014/main" id="{E4E6FCFB-8776-23CB-B236-9C32D4D6BBB9}"/>
              </a:ext>
            </a:extLst>
          </p:cNvPr>
          <p:cNvSpPr/>
          <p:nvPr/>
        </p:nvSpPr>
        <p:spPr>
          <a:xfrm>
            <a:off x="5620125" y="3635205"/>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7" name="流程图: 直接访问存储器 26">
            <a:extLst>
              <a:ext uri="{FF2B5EF4-FFF2-40B4-BE49-F238E27FC236}">
                <a16:creationId xmlns:a16="http://schemas.microsoft.com/office/drawing/2014/main" id="{6B6EF16E-CEB1-9B29-546F-AB0DA940D61C}"/>
              </a:ext>
            </a:extLst>
          </p:cNvPr>
          <p:cNvSpPr/>
          <p:nvPr/>
        </p:nvSpPr>
        <p:spPr>
          <a:xfrm>
            <a:off x="7632334" y="1885296"/>
            <a:ext cx="477061" cy="284773"/>
          </a:xfrm>
          <a:prstGeom prst="flowChartMagneticDrum">
            <a:avLst/>
          </a:prstGeom>
          <a:solidFill>
            <a:srgbClr val="ED7D31">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sp>
        <p:nvSpPr>
          <p:cNvPr id="28" name="流程图: 直接访问存储器 27">
            <a:extLst>
              <a:ext uri="{FF2B5EF4-FFF2-40B4-BE49-F238E27FC236}">
                <a16:creationId xmlns:a16="http://schemas.microsoft.com/office/drawing/2014/main" id="{7DF99859-72C7-0611-39E3-52A1C6A52392}"/>
              </a:ext>
            </a:extLst>
          </p:cNvPr>
          <p:cNvSpPr/>
          <p:nvPr/>
        </p:nvSpPr>
        <p:spPr>
          <a:xfrm>
            <a:off x="8725752" y="1885296"/>
            <a:ext cx="477061" cy="284773"/>
          </a:xfrm>
          <a:prstGeom prst="flowChartMagneticDrum">
            <a:avLst/>
          </a:prstGeom>
          <a:solidFill>
            <a:srgbClr val="ED7D31">
              <a:lumMod val="40000"/>
              <a:lumOff val="6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sp>
        <p:nvSpPr>
          <p:cNvPr id="29" name="流程图: 直接访问存储器 28">
            <a:extLst>
              <a:ext uri="{FF2B5EF4-FFF2-40B4-BE49-F238E27FC236}">
                <a16:creationId xmlns:a16="http://schemas.microsoft.com/office/drawing/2014/main" id="{FC202137-E6EF-D2C4-9EAC-893A42072EB5}"/>
              </a:ext>
            </a:extLst>
          </p:cNvPr>
          <p:cNvSpPr/>
          <p:nvPr/>
        </p:nvSpPr>
        <p:spPr>
          <a:xfrm>
            <a:off x="9873633" y="1887467"/>
            <a:ext cx="477061" cy="284773"/>
          </a:xfrm>
          <a:prstGeom prst="flowChartMagneticDrum">
            <a:avLst/>
          </a:prstGeom>
          <a:solidFill>
            <a:srgbClr val="ED7D31">
              <a:lumMod val="75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62E3A0CA-D69F-FC16-6AB4-E26AE07E1F82}"/>
                  </a:ext>
                </a:extLst>
              </p:cNvPr>
              <p:cNvSpPr txBox="1"/>
              <p:nvPr/>
            </p:nvSpPr>
            <p:spPr>
              <a:xfrm>
                <a:off x="7498975" y="1458339"/>
                <a:ext cx="881871" cy="41135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𝒔</m:t>
                          </m:r>
                        </m:sub>
                      </m:sSub>
                      <m:r>
                        <m:rPr>
                          <m:nor/>
                        </m:rPr>
                        <a:rPr kumimoji="0" lang="en-US" altLang="zh-CN" sz="2000" b="1" i="0" u="none" strike="noStrike" kern="0" cap="none" spc="0" normalizeH="0" baseline="0" noProof="0" smtClean="0">
                          <a:ln>
                            <a:noFill/>
                          </a:ln>
                          <a:solidFill>
                            <a:prstClr val="black"/>
                          </a:solidFill>
                          <a:effectLst/>
                          <a:uLnTx/>
                          <a:uFillTx/>
                          <a:latin typeface="Aptos (正文)"/>
                        </a:rPr>
                        <m:t>,</m:t>
                      </m:r>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m:rPr>
                              <m:nor/>
                            </m:rPr>
                            <a:rPr kumimoji="0" lang="el-GR"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m:t>γ</m:t>
                          </m:r>
                        </m:e>
                        <m:sub>
                          <m:r>
                            <a:rPr kumimoji="0" lang="en-US" altLang="zh-CN" sz="200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𝒔</m:t>
                          </m:r>
                        </m:sub>
                      </m:sSub>
                    </m:oMath>
                  </m:oMathPara>
                </a14:m>
                <a:endParaRPr kumimoji="0" lang="zh-CN" altLang="en-US"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30" name="文本框 29">
                <a:extLst>
                  <a:ext uri="{FF2B5EF4-FFF2-40B4-BE49-F238E27FC236}">
                    <a16:creationId xmlns:a16="http://schemas.microsoft.com/office/drawing/2014/main" id="{62E3A0CA-D69F-FC16-6AB4-E26AE07E1F82}"/>
                  </a:ext>
                </a:extLst>
              </p:cNvPr>
              <p:cNvSpPr txBox="1">
                <a:spLocks noRot="1" noChangeAspect="1" noMove="1" noResize="1" noEditPoints="1" noAdjustHandles="1" noChangeArrowheads="1" noChangeShapeType="1" noTextEdit="1"/>
              </p:cNvSpPr>
              <p:nvPr/>
            </p:nvSpPr>
            <p:spPr>
              <a:xfrm>
                <a:off x="7498975" y="1458339"/>
                <a:ext cx="881871" cy="411353"/>
              </a:xfrm>
              <a:prstGeom prst="rect">
                <a:avLst/>
              </a:prstGeom>
              <a:blipFill>
                <a:blip r:embed="rId5"/>
                <a:stretch>
                  <a:fillRect b="-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B73DC47F-AE41-28D9-3329-75F4B5480AB1}"/>
                  </a:ext>
                </a:extLst>
              </p:cNvPr>
              <p:cNvSpPr txBox="1"/>
              <p:nvPr/>
            </p:nvSpPr>
            <p:spPr>
              <a:xfrm>
                <a:off x="8574362" y="1462050"/>
                <a:ext cx="881871" cy="44128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𝒇</m:t>
                          </m:r>
                        </m:sub>
                      </m:sSub>
                      <m:r>
                        <m:rPr>
                          <m:nor/>
                        </m:rPr>
                        <a:rPr kumimoji="0" lang="en-US" altLang="zh-CN" sz="2000" b="1" i="0" u="none" strike="noStrike" kern="0" cap="none" spc="0" normalizeH="0" baseline="0" noProof="0" smtClean="0">
                          <a:ln>
                            <a:noFill/>
                          </a:ln>
                          <a:solidFill>
                            <a:prstClr val="black"/>
                          </a:solidFill>
                          <a:effectLst/>
                          <a:uLnTx/>
                          <a:uFillTx/>
                          <a:latin typeface="Aptos (正文)"/>
                        </a:rPr>
                        <m:t>,</m:t>
                      </m:r>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m:rPr>
                              <m:nor/>
                            </m:rPr>
                            <a:rPr kumimoji="0" lang="el-GR"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m:t>γ</m:t>
                          </m:r>
                        </m:e>
                        <m:sub>
                          <m:r>
                            <a:rPr kumimoji="0" lang="en-US" altLang="zh-CN" sz="200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𝒇</m:t>
                          </m:r>
                        </m:sub>
                      </m:sSub>
                    </m:oMath>
                  </m:oMathPara>
                </a14:m>
                <a:endParaRPr kumimoji="0" lang="zh-CN" altLang="en-US"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31" name="文本框 30">
                <a:extLst>
                  <a:ext uri="{FF2B5EF4-FFF2-40B4-BE49-F238E27FC236}">
                    <a16:creationId xmlns:a16="http://schemas.microsoft.com/office/drawing/2014/main" id="{B73DC47F-AE41-28D9-3329-75F4B5480AB1}"/>
                  </a:ext>
                </a:extLst>
              </p:cNvPr>
              <p:cNvSpPr txBox="1">
                <a:spLocks noRot="1" noChangeAspect="1" noMove="1" noResize="1" noEditPoints="1" noAdjustHandles="1" noChangeArrowheads="1" noChangeShapeType="1" noTextEdit="1"/>
              </p:cNvSpPr>
              <p:nvPr/>
            </p:nvSpPr>
            <p:spPr>
              <a:xfrm>
                <a:off x="8574362" y="1462050"/>
                <a:ext cx="881871" cy="441281"/>
              </a:xfrm>
              <a:prstGeom prst="rect">
                <a:avLst/>
              </a:prstGeom>
              <a:blipFill>
                <a:blip r:embed="rId6"/>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E8589784-04A3-C9A3-3DCE-87C49925EFC1}"/>
                  </a:ext>
                </a:extLst>
              </p:cNvPr>
              <p:cNvSpPr txBox="1"/>
              <p:nvPr/>
            </p:nvSpPr>
            <p:spPr>
              <a:xfrm>
                <a:off x="9783579" y="1462334"/>
                <a:ext cx="881871" cy="41135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𝒎</m:t>
                          </m:r>
                        </m:sub>
                      </m:sSub>
                      <m:r>
                        <m:rPr>
                          <m:nor/>
                        </m:rPr>
                        <a:rPr kumimoji="0" lang="en-US" altLang="zh-CN" sz="2000" b="1" i="0" u="none" strike="noStrike" kern="0" cap="none" spc="0" normalizeH="0" baseline="0" noProof="0" smtClean="0">
                          <a:ln>
                            <a:noFill/>
                          </a:ln>
                          <a:solidFill>
                            <a:prstClr val="black"/>
                          </a:solidFill>
                          <a:effectLst/>
                          <a:uLnTx/>
                          <a:uFillTx/>
                          <a:latin typeface="Aptos (正文)"/>
                        </a:rPr>
                        <m:t>,</m:t>
                      </m:r>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m:rPr>
                              <m:nor/>
                            </m:rPr>
                            <a:rPr kumimoji="0" lang="el-GR"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m:t>γ</m:t>
                          </m:r>
                        </m:e>
                        <m:sub>
                          <m:r>
                            <a:rPr kumimoji="0" lang="en-US" altLang="zh-CN" sz="200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𝒎</m:t>
                          </m:r>
                        </m:sub>
                      </m:sSub>
                    </m:oMath>
                  </m:oMathPara>
                </a14:m>
                <a:endParaRPr kumimoji="0" lang="zh-CN" altLang="en-US"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32" name="文本框 31">
                <a:extLst>
                  <a:ext uri="{FF2B5EF4-FFF2-40B4-BE49-F238E27FC236}">
                    <a16:creationId xmlns:a16="http://schemas.microsoft.com/office/drawing/2014/main" id="{E8589784-04A3-C9A3-3DCE-87C49925EFC1}"/>
                  </a:ext>
                </a:extLst>
              </p:cNvPr>
              <p:cNvSpPr txBox="1">
                <a:spLocks noRot="1" noChangeAspect="1" noMove="1" noResize="1" noEditPoints="1" noAdjustHandles="1" noChangeArrowheads="1" noChangeShapeType="1" noTextEdit="1"/>
              </p:cNvSpPr>
              <p:nvPr/>
            </p:nvSpPr>
            <p:spPr>
              <a:xfrm>
                <a:off x="9783579" y="1462334"/>
                <a:ext cx="881871" cy="411353"/>
              </a:xfrm>
              <a:prstGeom prst="rect">
                <a:avLst/>
              </a:prstGeom>
              <a:blipFill>
                <a:blip r:embed="rId7"/>
                <a:stretch>
                  <a:fillRect l="-3448" b="-2985"/>
                </a:stretch>
              </a:blipFill>
            </p:spPr>
            <p:txBody>
              <a:bodyPr/>
              <a:lstStyle/>
              <a:p>
                <a:r>
                  <a:rPr lang="en-US">
                    <a:noFill/>
                  </a:rPr>
                  <a:t> </a:t>
                </a:r>
              </a:p>
            </p:txBody>
          </p:sp>
        </mc:Fallback>
      </mc:AlternateContent>
      <p:sp>
        <p:nvSpPr>
          <p:cNvPr id="33" name="椭圆 32">
            <a:extLst>
              <a:ext uri="{FF2B5EF4-FFF2-40B4-BE49-F238E27FC236}">
                <a16:creationId xmlns:a16="http://schemas.microsoft.com/office/drawing/2014/main" id="{03527FE4-C575-867A-EAA3-9FAE17D3E292}"/>
              </a:ext>
            </a:extLst>
          </p:cNvPr>
          <p:cNvSpPr/>
          <p:nvPr/>
        </p:nvSpPr>
        <p:spPr>
          <a:xfrm>
            <a:off x="8263760" y="1922771"/>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34" name="椭圆 33">
            <a:extLst>
              <a:ext uri="{FF2B5EF4-FFF2-40B4-BE49-F238E27FC236}">
                <a16:creationId xmlns:a16="http://schemas.microsoft.com/office/drawing/2014/main" id="{3F998FD9-2F52-F7DC-F6BC-056751725FA8}"/>
              </a:ext>
            </a:extLst>
          </p:cNvPr>
          <p:cNvSpPr/>
          <p:nvPr/>
        </p:nvSpPr>
        <p:spPr>
          <a:xfrm>
            <a:off x="9400117" y="1922771"/>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35" name="椭圆 34">
            <a:extLst>
              <a:ext uri="{FF2B5EF4-FFF2-40B4-BE49-F238E27FC236}">
                <a16:creationId xmlns:a16="http://schemas.microsoft.com/office/drawing/2014/main" id="{7760C145-AB20-2133-57FD-BA4DE87F1522}"/>
              </a:ext>
            </a:extLst>
          </p:cNvPr>
          <p:cNvSpPr/>
          <p:nvPr/>
        </p:nvSpPr>
        <p:spPr>
          <a:xfrm>
            <a:off x="8270748" y="3635205"/>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36" name="椭圆 35">
            <a:extLst>
              <a:ext uri="{FF2B5EF4-FFF2-40B4-BE49-F238E27FC236}">
                <a16:creationId xmlns:a16="http://schemas.microsoft.com/office/drawing/2014/main" id="{2EC1E2A6-5ADA-8B20-91A1-BA01F424B02F}"/>
              </a:ext>
            </a:extLst>
          </p:cNvPr>
          <p:cNvSpPr/>
          <p:nvPr/>
        </p:nvSpPr>
        <p:spPr>
          <a:xfrm>
            <a:off x="9413796" y="3635205"/>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CBAA1925-BE63-B014-07D2-5416AB5F0A43}"/>
                  </a:ext>
                </a:extLst>
              </p:cNvPr>
              <p:cNvSpPr txBox="1"/>
              <p:nvPr/>
            </p:nvSpPr>
            <p:spPr>
              <a:xfrm>
                <a:off x="7630928" y="2269589"/>
                <a:ext cx="579412" cy="41135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𝒔</m:t>
                          </m:r>
                        </m:sub>
                      </m:sSub>
                    </m:oMath>
                  </m:oMathPara>
                </a14:m>
                <a:endParaRPr kumimoji="0" lang="zh-CN" altLang="en-US" sz="2000" b="1" i="0" u="none" strike="noStrike" kern="0" cap="none" spc="0" normalizeH="0" baseline="0" noProof="0" dirty="0">
                  <a:ln>
                    <a:noFill/>
                  </a:ln>
                  <a:solidFill>
                    <a:prstClr val="black"/>
                  </a:solidFill>
                  <a:effectLst/>
                  <a:uLnTx/>
                  <a:uFillTx/>
                  <a:latin typeface="Aptos (正文)"/>
                </a:endParaRPr>
              </a:p>
            </p:txBody>
          </p:sp>
        </mc:Choice>
        <mc:Fallback xmlns="">
          <p:sp>
            <p:nvSpPr>
              <p:cNvPr id="37" name="文本框 36">
                <a:extLst>
                  <a:ext uri="{FF2B5EF4-FFF2-40B4-BE49-F238E27FC236}">
                    <a16:creationId xmlns:a16="http://schemas.microsoft.com/office/drawing/2014/main" id="{CBAA1925-BE63-B014-07D2-5416AB5F0A43}"/>
                  </a:ext>
                </a:extLst>
              </p:cNvPr>
              <p:cNvSpPr txBox="1">
                <a:spLocks noRot="1" noChangeAspect="1" noMove="1" noResize="1" noEditPoints="1" noAdjustHandles="1" noChangeArrowheads="1" noChangeShapeType="1" noTextEdit="1"/>
              </p:cNvSpPr>
              <p:nvPr/>
            </p:nvSpPr>
            <p:spPr>
              <a:xfrm>
                <a:off x="7630928" y="2269589"/>
                <a:ext cx="579412" cy="411353"/>
              </a:xfrm>
              <a:prstGeom prst="rect">
                <a:avLst/>
              </a:prstGeom>
              <a:blipFill>
                <a:blip r:embed="rId8"/>
                <a:stretch>
                  <a:fillRect/>
                </a:stretch>
              </a:blipFill>
            </p:spPr>
            <p:txBody>
              <a:bodyPr/>
              <a:lstStyle/>
              <a:p>
                <a:r>
                  <a:rPr lang="en-US">
                    <a:noFill/>
                  </a:rPr>
                  <a:t> </a:t>
                </a:r>
              </a:p>
            </p:txBody>
          </p:sp>
        </mc:Fallback>
      </mc:AlternateContent>
      <p:cxnSp>
        <p:nvCxnSpPr>
          <p:cNvPr id="38" name="直接箭头连接符 37">
            <a:extLst>
              <a:ext uri="{FF2B5EF4-FFF2-40B4-BE49-F238E27FC236}">
                <a16:creationId xmlns:a16="http://schemas.microsoft.com/office/drawing/2014/main" id="{879C2DC6-73F0-E1E6-51B4-7D00D34F8D1A}"/>
              </a:ext>
            </a:extLst>
          </p:cNvPr>
          <p:cNvCxnSpPr>
            <a:cxnSpLocks/>
          </p:cNvCxnSpPr>
          <p:nvPr/>
        </p:nvCxnSpPr>
        <p:spPr>
          <a:xfrm>
            <a:off x="7629557" y="2278724"/>
            <a:ext cx="457200" cy="0"/>
          </a:xfrm>
          <a:prstGeom prst="straightConnector1">
            <a:avLst/>
          </a:prstGeom>
          <a:noFill/>
          <a:ln w="19050" cap="flat" cmpd="sng" algn="ctr">
            <a:solidFill>
              <a:sysClr val="windowText" lastClr="000000"/>
            </a:solidFill>
            <a:prstDash val="solid"/>
            <a:miter lim="800000"/>
            <a:headEnd type="triangle"/>
            <a:tailEnd type="triangle"/>
          </a:ln>
          <a:effectLst/>
        </p:spPr>
      </p:cxn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51300F80-55ED-A78F-111E-6038B9D4D548}"/>
                  </a:ext>
                </a:extLst>
              </p:cNvPr>
              <p:cNvSpPr txBox="1"/>
              <p:nvPr/>
            </p:nvSpPr>
            <p:spPr>
              <a:xfrm>
                <a:off x="8701072" y="2233596"/>
                <a:ext cx="579412" cy="44128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𝒇</m:t>
                          </m:r>
                        </m:sub>
                      </m:sSub>
                    </m:oMath>
                  </m:oMathPara>
                </a14:m>
                <a:endParaRPr kumimoji="0" lang="zh-CN" altLang="en-US" sz="2000" b="1" i="0" u="none" strike="noStrike" kern="0" cap="none" spc="0" normalizeH="0" baseline="0" noProof="0" dirty="0">
                  <a:ln>
                    <a:noFill/>
                  </a:ln>
                  <a:solidFill>
                    <a:prstClr val="black"/>
                  </a:solidFill>
                  <a:effectLst/>
                  <a:uLnTx/>
                  <a:uFillTx/>
                  <a:latin typeface="Aptos (正文)"/>
                </a:endParaRPr>
              </a:p>
            </p:txBody>
          </p:sp>
        </mc:Choice>
        <mc:Fallback xmlns="">
          <p:sp>
            <p:nvSpPr>
              <p:cNvPr id="39" name="文本框 38">
                <a:extLst>
                  <a:ext uri="{FF2B5EF4-FFF2-40B4-BE49-F238E27FC236}">
                    <a16:creationId xmlns:a16="http://schemas.microsoft.com/office/drawing/2014/main" id="{51300F80-55ED-A78F-111E-6038B9D4D548}"/>
                  </a:ext>
                </a:extLst>
              </p:cNvPr>
              <p:cNvSpPr txBox="1">
                <a:spLocks noRot="1" noChangeAspect="1" noMove="1" noResize="1" noEditPoints="1" noAdjustHandles="1" noChangeArrowheads="1" noChangeShapeType="1" noTextEdit="1"/>
              </p:cNvSpPr>
              <p:nvPr/>
            </p:nvSpPr>
            <p:spPr>
              <a:xfrm>
                <a:off x="8701072" y="2233596"/>
                <a:ext cx="579412" cy="441281"/>
              </a:xfrm>
              <a:prstGeom prst="rect">
                <a:avLst/>
              </a:prstGeom>
              <a:blipFill>
                <a:blip r:embed="rId9"/>
                <a:stretch>
                  <a:fillRect b="-5479"/>
                </a:stretch>
              </a:blipFill>
            </p:spPr>
            <p:txBody>
              <a:bodyPr/>
              <a:lstStyle/>
              <a:p>
                <a:r>
                  <a:rPr lang="en-US">
                    <a:noFill/>
                  </a:rPr>
                  <a:t> </a:t>
                </a:r>
              </a:p>
            </p:txBody>
          </p:sp>
        </mc:Fallback>
      </mc:AlternateContent>
      <p:cxnSp>
        <p:nvCxnSpPr>
          <p:cNvPr id="40" name="直接箭头连接符 39">
            <a:extLst>
              <a:ext uri="{FF2B5EF4-FFF2-40B4-BE49-F238E27FC236}">
                <a16:creationId xmlns:a16="http://schemas.microsoft.com/office/drawing/2014/main" id="{88A96D71-C6CB-5971-C94B-4F68A223208E}"/>
              </a:ext>
            </a:extLst>
          </p:cNvPr>
          <p:cNvCxnSpPr>
            <a:cxnSpLocks/>
          </p:cNvCxnSpPr>
          <p:nvPr/>
        </p:nvCxnSpPr>
        <p:spPr>
          <a:xfrm>
            <a:off x="8724136" y="2280000"/>
            <a:ext cx="477061" cy="0"/>
          </a:xfrm>
          <a:prstGeom prst="straightConnector1">
            <a:avLst/>
          </a:prstGeom>
          <a:noFill/>
          <a:ln w="19050" cap="flat" cmpd="sng" algn="ctr">
            <a:solidFill>
              <a:sysClr val="windowText" lastClr="000000"/>
            </a:solidFill>
            <a:prstDash val="solid"/>
            <a:miter lim="800000"/>
            <a:headEnd type="triangle"/>
            <a:tailEnd type="triangle"/>
          </a:ln>
          <a:effectLst/>
        </p:spPr>
      </p:cxn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017147C5-D8D3-547E-4EB0-FCF812C8D0AB}"/>
                  </a:ext>
                </a:extLst>
              </p:cNvPr>
              <p:cNvSpPr txBox="1"/>
              <p:nvPr/>
            </p:nvSpPr>
            <p:spPr>
              <a:xfrm>
                <a:off x="9828605" y="2269589"/>
                <a:ext cx="579412" cy="41135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𝒎</m:t>
                          </m:r>
                        </m:sub>
                      </m:sSub>
                    </m:oMath>
                  </m:oMathPara>
                </a14:m>
                <a:endParaRPr kumimoji="0" lang="zh-CN" altLang="en-US" sz="2000" b="1" i="0" u="none" strike="noStrike" kern="0" cap="none" spc="0" normalizeH="0" baseline="0" noProof="0" dirty="0">
                  <a:ln>
                    <a:noFill/>
                  </a:ln>
                  <a:solidFill>
                    <a:prstClr val="black"/>
                  </a:solidFill>
                  <a:effectLst/>
                  <a:uLnTx/>
                  <a:uFillTx/>
                  <a:latin typeface="Aptos (正文)"/>
                </a:endParaRPr>
              </a:p>
            </p:txBody>
          </p:sp>
        </mc:Choice>
        <mc:Fallback xmlns="">
          <p:sp>
            <p:nvSpPr>
              <p:cNvPr id="41" name="文本框 40">
                <a:extLst>
                  <a:ext uri="{FF2B5EF4-FFF2-40B4-BE49-F238E27FC236}">
                    <a16:creationId xmlns:a16="http://schemas.microsoft.com/office/drawing/2014/main" id="{017147C5-D8D3-547E-4EB0-FCF812C8D0AB}"/>
                  </a:ext>
                </a:extLst>
              </p:cNvPr>
              <p:cNvSpPr txBox="1">
                <a:spLocks noRot="1" noChangeAspect="1" noMove="1" noResize="1" noEditPoints="1" noAdjustHandles="1" noChangeArrowheads="1" noChangeShapeType="1" noTextEdit="1"/>
              </p:cNvSpPr>
              <p:nvPr/>
            </p:nvSpPr>
            <p:spPr>
              <a:xfrm>
                <a:off x="9828605" y="2269589"/>
                <a:ext cx="579412" cy="411353"/>
              </a:xfrm>
              <a:prstGeom prst="rect">
                <a:avLst/>
              </a:prstGeom>
              <a:blipFill>
                <a:blip r:embed="rId10"/>
                <a:stretch>
                  <a:fillRect/>
                </a:stretch>
              </a:blipFill>
            </p:spPr>
            <p:txBody>
              <a:bodyPr/>
              <a:lstStyle/>
              <a:p>
                <a:r>
                  <a:rPr lang="en-US">
                    <a:noFill/>
                  </a:rPr>
                  <a:t> </a:t>
                </a:r>
              </a:p>
            </p:txBody>
          </p:sp>
        </mc:Fallback>
      </mc:AlternateContent>
      <p:cxnSp>
        <p:nvCxnSpPr>
          <p:cNvPr id="42" name="直接箭头连接符 41">
            <a:extLst>
              <a:ext uri="{FF2B5EF4-FFF2-40B4-BE49-F238E27FC236}">
                <a16:creationId xmlns:a16="http://schemas.microsoft.com/office/drawing/2014/main" id="{737E94C9-05E8-91E5-84FF-7351C9FC9781}"/>
              </a:ext>
            </a:extLst>
          </p:cNvPr>
          <p:cNvCxnSpPr>
            <a:cxnSpLocks/>
          </p:cNvCxnSpPr>
          <p:nvPr/>
        </p:nvCxnSpPr>
        <p:spPr>
          <a:xfrm>
            <a:off x="9851668" y="2280000"/>
            <a:ext cx="477061" cy="0"/>
          </a:xfrm>
          <a:prstGeom prst="straightConnector1">
            <a:avLst/>
          </a:prstGeom>
          <a:noFill/>
          <a:ln w="19050" cap="flat" cmpd="sng" algn="ctr">
            <a:solidFill>
              <a:sysClr val="windowText" lastClr="000000"/>
            </a:solidFill>
            <a:prstDash val="solid"/>
            <a:miter lim="800000"/>
            <a:headEnd type="triangle"/>
            <a:tailEnd type="triangle"/>
          </a:ln>
          <a:effectLst/>
        </p:spPr>
      </p:cxnSp>
      <p:sp>
        <p:nvSpPr>
          <p:cNvPr id="43" name="椭圆 42">
            <a:extLst>
              <a:ext uri="{FF2B5EF4-FFF2-40B4-BE49-F238E27FC236}">
                <a16:creationId xmlns:a16="http://schemas.microsoft.com/office/drawing/2014/main" id="{669C1DFF-AA10-B355-6B4B-39FEAF45DD4E}"/>
              </a:ext>
            </a:extLst>
          </p:cNvPr>
          <p:cNvSpPr/>
          <p:nvPr/>
        </p:nvSpPr>
        <p:spPr>
          <a:xfrm>
            <a:off x="10702308" y="1922771"/>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44" name="文本框 43">
            <a:extLst>
              <a:ext uri="{FF2B5EF4-FFF2-40B4-BE49-F238E27FC236}">
                <a16:creationId xmlns:a16="http://schemas.microsoft.com/office/drawing/2014/main" id="{1AED50ED-4002-D129-D379-90E623D4C020}"/>
              </a:ext>
            </a:extLst>
          </p:cNvPr>
          <p:cNvSpPr txBox="1"/>
          <p:nvPr/>
        </p:nvSpPr>
        <p:spPr>
          <a:xfrm>
            <a:off x="4423801" y="991683"/>
            <a:ext cx="133882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antenna</a:t>
            </a:r>
            <a:endParaRPr kumimoji="0" lang="zh-CN" altLang="en-US" sz="24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45" name="矩形 44">
            <a:extLst>
              <a:ext uri="{FF2B5EF4-FFF2-40B4-BE49-F238E27FC236}">
                <a16:creationId xmlns:a16="http://schemas.microsoft.com/office/drawing/2014/main" id="{BD60FF18-7D86-2CCA-4D93-8C253A16BEC5}"/>
              </a:ext>
            </a:extLst>
          </p:cNvPr>
          <p:cNvSpPr/>
          <p:nvPr/>
        </p:nvSpPr>
        <p:spPr>
          <a:xfrm>
            <a:off x="5046033" y="2521308"/>
            <a:ext cx="271280" cy="670887"/>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prstClr val="black"/>
              </a:solidFill>
              <a:effectLst/>
              <a:uLnTx/>
              <a:uFillTx/>
              <a:latin typeface="Aptos (正文)"/>
              <a:ea typeface="等线" panose="02010600030101010101" pitchFamily="2" charset="-122"/>
            </a:endParaRPr>
          </a:p>
        </p:txBody>
      </p:sp>
      <p:cxnSp>
        <p:nvCxnSpPr>
          <p:cNvPr id="46" name="直接连接符 45">
            <a:extLst>
              <a:ext uri="{FF2B5EF4-FFF2-40B4-BE49-F238E27FC236}">
                <a16:creationId xmlns:a16="http://schemas.microsoft.com/office/drawing/2014/main" id="{4F132A28-9F5F-5FB7-C951-41A944CC73B6}"/>
              </a:ext>
            </a:extLst>
          </p:cNvPr>
          <p:cNvCxnSpPr>
            <a:cxnSpLocks/>
          </p:cNvCxnSpPr>
          <p:nvPr/>
        </p:nvCxnSpPr>
        <p:spPr>
          <a:xfrm flipV="1">
            <a:off x="5181674" y="1980009"/>
            <a:ext cx="0" cy="520531"/>
          </a:xfrm>
          <a:prstGeom prst="line">
            <a:avLst/>
          </a:prstGeom>
          <a:noFill/>
          <a:ln w="28575" cap="flat" cmpd="sng" algn="ctr">
            <a:solidFill>
              <a:sysClr val="windowText" lastClr="000000"/>
            </a:solidFill>
            <a:prstDash val="solid"/>
            <a:miter lim="800000"/>
          </a:ln>
          <a:effectLst/>
        </p:spPr>
      </p:cxnSp>
      <p:cxnSp>
        <p:nvCxnSpPr>
          <p:cNvPr id="47" name="直接连接符 46">
            <a:extLst>
              <a:ext uri="{FF2B5EF4-FFF2-40B4-BE49-F238E27FC236}">
                <a16:creationId xmlns:a16="http://schemas.microsoft.com/office/drawing/2014/main" id="{33AEDC2C-D48B-11B9-66CB-1EA29F539D9E}"/>
              </a:ext>
            </a:extLst>
          </p:cNvPr>
          <p:cNvCxnSpPr>
            <a:cxnSpLocks/>
          </p:cNvCxnSpPr>
          <p:nvPr/>
        </p:nvCxnSpPr>
        <p:spPr>
          <a:xfrm flipV="1">
            <a:off x="5190995" y="3171428"/>
            <a:ext cx="0" cy="527099"/>
          </a:xfrm>
          <a:prstGeom prst="line">
            <a:avLst/>
          </a:prstGeom>
          <a:noFill/>
          <a:ln w="28575"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000900A8-33F5-9538-D1F6-92466DBE8CDD}"/>
                  </a:ext>
                </a:extLst>
              </p:cNvPr>
              <p:cNvSpPr txBox="1"/>
              <p:nvPr/>
            </p:nvSpPr>
            <p:spPr>
              <a:xfrm>
                <a:off x="4559995" y="2121251"/>
                <a:ext cx="1065173" cy="41135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𝒂𝒏𝒕𝒆𝒏𝒏𝒂</m:t>
                          </m:r>
                        </m:sub>
                      </m:sSub>
                    </m:oMath>
                  </m:oMathPara>
                </a14:m>
                <a:endParaRPr kumimoji="0" lang="zh-CN" altLang="en-US" sz="2000" b="0" i="0" u="none" strike="noStrike" kern="0" cap="none" spc="0" normalizeH="0" baseline="0" noProof="0" dirty="0">
                  <a:ln>
                    <a:noFill/>
                  </a:ln>
                  <a:solidFill>
                    <a:prstClr val="black"/>
                  </a:solidFill>
                  <a:effectLst/>
                  <a:uLnTx/>
                  <a:uFillTx/>
                  <a:latin typeface="Aptos (正文)"/>
                </a:endParaRPr>
              </a:p>
            </p:txBody>
          </p:sp>
        </mc:Choice>
        <mc:Fallback xmlns="">
          <p:sp>
            <p:nvSpPr>
              <p:cNvPr id="48" name="文本框 47">
                <a:extLst>
                  <a:ext uri="{FF2B5EF4-FFF2-40B4-BE49-F238E27FC236}">
                    <a16:creationId xmlns:a16="http://schemas.microsoft.com/office/drawing/2014/main" id="{000900A8-33F5-9538-D1F6-92466DBE8CDD}"/>
                  </a:ext>
                </a:extLst>
              </p:cNvPr>
              <p:cNvSpPr txBox="1">
                <a:spLocks noRot="1" noChangeAspect="1" noMove="1" noResize="1" noEditPoints="1" noAdjustHandles="1" noChangeArrowheads="1" noChangeShapeType="1" noTextEdit="1"/>
              </p:cNvSpPr>
              <p:nvPr/>
            </p:nvSpPr>
            <p:spPr>
              <a:xfrm>
                <a:off x="4559995" y="2121251"/>
                <a:ext cx="1065173" cy="411353"/>
              </a:xfrm>
              <a:prstGeom prst="rect">
                <a:avLst/>
              </a:prstGeom>
              <a:blipFill>
                <a:blip r:embed="rId11"/>
                <a:stretch>
                  <a:fillRect r="-1143"/>
                </a:stretch>
              </a:blipFill>
            </p:spPr>
            <p:txBody>
              <a:bodyPr/>
              <a:lstStyle/>
              <a:p>
                <a:r>
                  <a:rPr lang="en-US">
                    <a:noFill/>
                  </a:rPr>
                  <a:t> </a:t>
                </a:r>
              </a:p>
            </p:txBody>
          </p:sp>
        </mc:Fallback>
      </mc:AlternateContent>
      <p:sp>
        <p:nvSpPr>
          <p:cNvPr id="53" name="椭圆 52">
            <a:extLst>
              <a:ext uri="{FF2B5EF4-FFF2-40B4-BE49-F238E27FC236}">
                <a16:creationId xmlns:a16="http://schemas.microsoft.com/office/drawing/2014/main" id="{9FA1AD20-9A5C-9EFE-A07A-8DD61799009C}"/>
              </a:ext>
            </a:extLst>
          </p:cNvPr>
          <p:cNvSpPr/>
          <p:nvPr/>
        </p:nvSpPr>
        <p:spPr>
          <a:xfrm>
            <a:off x="10702307" y="3635205"/>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59" name="文本框 58">
            <a:extLst>
              <a:ext uri="{FF2B5EF4-FFF2-40B4-BE49-F238E27FC236}">
                <a16:creationId xmlns:a16="http://schemas.microsoft.com/office/drawing/2014/main" id="{DD6FCAF7-E12A-8379-B7FD-EC602430F8B8}"/>
              </a:ext>
            </a:extLst>
          </p:cNvPr>
          <p:cNvSpPr txBox="1"/>
          <p:nvPr/>
        </p:nvSpPr>
        <p:spPr>
          <a:xfrm>
            <a:off x="8570727" y="991683"/>
            <a:ext cx="245551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skin/fat/muscle</a:t>
            </a:r>
            <a:endParaRPr kumimoji="0" lang="zh-CN" altLang="en-US" sz="24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61" name="文本框 60">
            <a:extLst>
              <a:ext uri="{FF2B5EF4-FFF2-40B4-BE49-F238E27FC236}">
                <a16:creationId xmlns:a16="http://schemas.microsoft.com/office/drawing/2014/main" id="{2814CD95-FA7D-5379-A5F7-EDB05BDC6C68}"/>
              </a:ext>
            </a:extLst>
          </p:cNvPr>
          <p:cNvSpPr txBox="1"/>
          <p:nvPr/>
        </p:nvSpPr>
        <p:spPr>
          <a:xfrm>
            <a:off x="8071182" y="2761859"/>
            <a:ext cx="3023585"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sensing target: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glucose levels in ISF</a:t>
            </a:r>
            <a:endParaRPr kumimoji="0" lang="zh-CN" altLang="en-US" sz="24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62" name="连接符: 肘形 61">
            <a:extLst>
              <a:ext uri="{FF2B5EF4-FFF2-40B4-BE49-F238E27FC236}">
                <a16:creationId xmlns:a16="http://schemas.microsoft.com/office/drawing/2014/main" id="{88A13683-E179-D8D4-DAE9-EF1C6766D752}"/>
              </a:ext>
            </a:extLst>
          </p:cNvPr>
          <p:cNvCxnSpPr>
            <a:cxnSpLocks/>
          </p:cNvCxnSpPr>
          <p:nvPr/>
        </p:nvCxnSpPr>
        <p:spPr>
          <a:xfrm rot="5400000" flipH="1" flipV="1">
            <a:off x="3981247" y="3085627"/>
            <a:ext cx="1020118" cy="666182"/>
          </a:xfrm>
          <a:prstGeom prst="bentConnector3">
            <a:avLst>
              <a:gd name="adj1" fmla="val 100300"/>
            </a:avLst>
          </a:prstGeom>
          <a:noFill/>
          <a:ln w="28575" cap="flat" cmpd="sng" algn="ctr">
            <a:solidFill>
              <a:sysClr val="windowText" lastClr="000000"/>
            </a:solidFill>
            <a:prstDash val="dash"/>
            <a:miter lim="800000"/>
            <a:tailEnd type="triangle"/>
          </a:ln>
          <a:effectLst/>
        </p:spPr>
      </p:cxnSp>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F433AE29-14A3-4738-881C-3B197C98F328}"/>
                  </a:ext>
                </a:extLst>
              </p:cNvPr>
              <p:cNvSpPr txBox="1"/>
              <p:nvPr/>
            </p:nvSpPr>
            <p:spPr>
              <a:xfrm>
                <a:off x="3574853" y="3790319"/>
                <a:ext cx="1065173"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𝑺</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𝟏𝟏</m:t>
                          </m:r>
                        </m:sub>
                      </m:sSub>
                    </m:oMath>
                  </m:oMathPara>
                </a14:m>
                <a:endParaRPr kumimoji="0" lang="zh-CN" altLang="en-US" sz="2000" b="0" i="0" u="none" strike="noStrike" kern="0" cap="none" spc="0" normalizeH="0" baseline="0" noProof="0" dirty="0">
                  <a:ln>
                    <a:noFill/>
                  </a:ln>
                  <a:solidFill>
                    <a:prstClr val="black"/>
                  </a:solidFill>
                  <a:effectLst/>
                  <a:uLnTx/>
                  <a:uFillTx/>
                  <a:latin typeface="Aptos (正文)"/>
                </a:endParaRPr>
              </a:p>
            </p:txBody>
          </p:sp>
        </mc:Choice>
        <mc:Fallback xmlns="">
          <p:sp>
            <p:nvSpPr>
              <p:cNvPr id="63" name="文本框 62">
                <a:extLst>
                  <a:ext uri="{FF2B5EF4-FFF2-40B4-BE49-F238E27FC236}">
                    <a16:creationId xmlns:a16="http://schemas.microsoft.com/office/drawing/2014/main" id="{F433AE29-14A3-4738-881C-3B197C98F328}"/>
                  </a:ext>
                </a:extLst>
              </p:cNvPr>
              <p:cNvSpPr txBox="1">
                <a:spLocks noRot="1" noChangeAspect="1" noMove="1" noResize="1" noEditPoints="1" noAdjustHandles="1" noChangeArrowheads="1" noChangeShapeType="1" noTextEdit="1"/>
              </p:cNvSpPr>
              <p:nvPr/>
            </p:nvSpPr>
            <p:spPr>
              <a:xfrm>
                <a:off x="3574853" y="3790319"/>
                <a:ext cx="1065173" cy="400110"/>
              </a:xfrm>
              <a:prstGeom prst="rect">
                <a:avLst/>
              </a:prstGeom>
              <a:blipFill>
                <a:blip r:embed="rId12"/>
                <a:stretch>
                  <a:fillRect b="-1538"/>
                </a:stretch>
              </a:blipFill>
            </p:spPr>
            <p:txBody>
              <a:bodyPr/>
              <a:lstStyle/>
              <a:p>
                <a:r>
                  <a:rPr lang="en-US">
                    <a:noFill/>
                  </a:rPr>
                  <a:t> </a:t>
                </a:r>
              </a:p>
            </p:txBody>
          </p:sp>
        </mc:Fallback>
      </mc:AlternateContent>
      <p:pic>
        <p:nvPicPr>
          <p:cNvPr id="105" name="图片 104">
            <a:extLst>
              <a:ext uri="{FF2B5EF4-FFF2-40B4-BE49-F238E27FC236}">
                <a16:creationId xmlns:a16="http://schemas.microsoft.com/office/drawing/2014/main" id="{3817C697-6B64-A777-B160-62574A380D93}"/>
              </a:ext>
            </a:extLst>
          </p:cNvPr>
          <p:cNvPicPr>
            <a:picLocks noChangeAspect="1"/>
          </p:cNvPicPr>
          <p:nvPr/>
        </p:nvPicPr>
        <p:blipFill>
          <a:blip r:embed="rId13"/>
          <a:srcRect l="1495" t="7468" r="1151"/>
          <a:stretch>
            <a:fillRect/>
          </a:stretch>
        </p:blipFill>
        <p:spPr>
          <a:xfrm>
            <a:off x="3225104" y="4348735"/>
            <a:ext cx="8967562" cy="2189087"/>
          </a:xfrm>
          <a:prstGeom prst="rect">
            <a:avLst/>
          </a:prstGeom>
        </p:spPr>
      </p:pic>
      <p:sp>
        <p:nvSpPr>
          <p:cNvPr id="112" name="文本框 111">
            <a:extLst>
              <a:ext uri="{FF2B5EF4-FFF2-40B4-BE49-F238E27FC236}">
                <a16:creationId xmlns:a16="http://schemas.microsoft.com/office/drawing/2014/main" id="{24675743-FC5A-4657-6CE3-51F2E79370A5}"/>
              </a:ext>
            </a:extLst>
          </p:cNvPr>
          <p:cNvSpPr txBox="1"/>
          <p:nvPr/>
        </p:nvSpPr>
        <p:spPr>
          <a:xfrm>
            <a:off x="38159" y="4319763"/>
            <a:ext cx="3366267" cy="2092881"/>
          </a:xfrm>
          <a:prstGeom prst="rect">
            <a:avLst/>
          </a:prstGeom>
          <a:noFill/>
        </p:spPr>
        <p:txBody>
          <a:bodyPr wrap="square" rtlCol="0">
            <a:spAutoFit/>
          </a:bodyPr>
          <a:lstStyle/>
          <a:p>
            <a:r>
              <a:rPr lang="en-US" altLang="zh-CN" sz="2000" b="1" i="1" dirty="0"/>
              <a:t>Strong Resonant </a:t>
            </a:r>
          </a:p>
          <a:p>
            <a:r>
              <a:rPr lang="en-US" altLang="zh-CN" sz="2000" b="1" i="1" dirty="0"/>
              <a:t>Optimization Target:</a:t>
            </a:r>
          </a:p>
          <a:p>
            <a:endParaRPr lang="en-US" altLang="zh-CN" dirty="0"/>
          </a:p>
          <a:p>
            <a:r>
              <a:rPr lang="en-US" altLang="zh-CN" b="1" dirty="0">
                <a:highlight>
                  <a:srgbClr val="FFFF00"/>
                </a:highlight>
              </a:rPr>
              <a:t>Maximize </a:t>
            </a:r>
          </a:p>
          <a:p>
            <a:r>
              <a:rPr lang="en-US" altLang="zh-CN" b="1" i="1" u="sng" dirty="0"/>
              <a:t>the changes in S-parameters </a:t>
            </a:r>
          </a:p>
          <a:p>
            <a:r>
              <a:rPr lang="en-US" altLang="zh-CN" dirty="0"/>
              <a:t>caused by</a:t>
            </a:r>
          </a:p>
          <a:p>
            <a:r>
              <a:rPr lang="en-US" altLang="zh-CN" i="1" u="sng" dirty="0"/>
              <a:t>the ISF’s permittivity changes</a:t>
            </a:r>
            <a:r>
              <a:rPr lang="en-US" altLang="zh-CN" dirty="0"/>
              <a:t>.</a:t>
            </a:r>
            <a:endParaRPr lang="zh-CN" altLang="en-US" dirty="0"/>
          </a:p>
        </p:txBody>
      </p:sp>
      <p:grpSp>
        <p:nvGrpSpPr>
          <p:cNvPr id="60" name="组合 59">
            <a:extLst>
              <a:ext uri="{FF2B5EF4-FFF2-40B4-BE49-F238E27FC236}">
                <a16:creationId xmlns:a16="http://schemas.microsoft.com/office/drawing/2014/main" id="{7268BE1D-AC5B-1198-624D-6F773B249623}"/>
              </a:ext>
            </a:extLst>
          </p:cNvPr>
          <p:cNvGrpSpPr/>
          <p:nvPr/>
        </p:nvGrpSpPr>
        <p:grpSpPr>
          <a:xfrm>
            <a:off x="5850754" y="991683"/>
            <a:ext cx="1973618" cy="2966164"/>
            <a:chOff x="5850754" y="991683"/>
            <a:chExt cx="1973618" cy="2966164"/>
          </a:xfrm>
        </p:grpSpPr>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1E625FFD-EDEE-090F-3FBB-2344DF71D90D}"/>
                    </a:ext>
                  </a:extLst>
                </p:cNvPr>
                <p:cNvSpPr txBox="1"/>
                <p:nvPr/>
              </p:nvSpPr>
              <p:spPr>
                <a:xfrm>
                  <a:off x="6608411" y="1588820"/>
                  <a:ext cx="961894" cy="4486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𝒅</m:t>
                            </m:r>
                          </m:sub>
                        </m:sSub>
                        <m:r>
                          <m:rPr>
                            <m:nor/>
                          </m:rPr>
                          <a:rPr kumimoji="0" lang="en-US" altLang="zh-CN" sz="2000" b="1" i="0"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m:rPr>
                                <m:nor/>
                              </m:rPr>
                              <a:rPr kumimoji="0" lang="el-GR" altLang="zh-CN" sz="2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m:t>γ</m:t>
                            </m:r>
                          </m:e>
                          <m:sub>
                            <m:r>
                              <a:rPr kumimoji="0" lang="en-US" altLang="zh-CN" sz="200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𝒅</m:t>
                            </m:r>
                          </m:sub>
                        </m:sSub>
                      </m:oMath>
                    </m:oMathPara>
                  </a14:m>
                  <a:endParaRPr kumimoji="0" lang="zh-CN" altLang="en-US" sz="2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96" name="文本框 95">
                  <a:extLst>
                    <a:ext uri="{FF2B5EF4-FFF2-40B4-BE49-F238E27FC236}">
                      <a16:creationId xmlns:a16="http://schemas.microsoft.com/office/drawing/2014/main" id="{1E625FFD-EDEE-090F-3FBB-2344DF71D90D}"/>
                    </a:ext>
                  </a:extLst>
                </p:cNvPr>
                <p:cNvSpPr txBox="1">
                  <a:spLocks noRot="1" noChangeAspect="1" noMove="1" noResize="1" noEditPoints="1" noAdjustHandles="1" noChangeArrowheads="1" noChangeShapeType="1" noTextEdit="1"/>
                </p:cNvSpPr>
                <p:nvPr/>
              </p:nvSpPr>
              <p:spPr>
                <a:xfrm>
                  <a:off x="6608411" y="1588820"/>
                  <a:ext cx="961894" cy="44868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235CB5EC-657E-CD1D-881F-7D95EEBEDEC8}"/>
                    </a:ext>
                  </a:extLst>
                </p:cNvPr>
                <p:cNvSpPr txBox="1"/>
                <p:nvPr/>
              </p:nvSpPr>
              <p:spPr>
                <a:xfrm>
                  <a:off x="6764746" y="2417879"/>
                  <a:ext cx="631989" cy="44868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𝒅</m:t>
                            </m:r>
                          </m:sub>
                        </m:sSub>
                      </m:oMath>
                    </m:oMathPara>
                  </a14:m>
                  <a:endParaRPr kumimoji="0" lang="zh-CN" altLang="en-US" sz="2000" b="1" i="0" u="none" strike="noStrike" kern="0" cap="none" spc="0" normalizeH="0" baseline="0" noProof="0" dirty="0">
                    <a:ln>
                      <a:noFill/>
                    </a:ln>
                    <a:solidFill>
                      <a:prstClr val="black"/>
                    </a:solidFill>
                    <a:effectLst/>
                    <a:uLnTx/>
                    <a:uFillTx/>
                  </a:endParaRPr>
                </a:p>
              </p:txBody>
            </p:sp>
          </mc:Choice>
          <mc:Fallback xmlns="">
            <p:sp>
              <p:nvSpPr>
                <p:cNvPr id="97" name="文本框 96">
                  <a:extLst>
                    <a:ext uri="{FF2B5EF4-FFF2-40B4-BE49-F238E27FC236}">
                      <a16:creationId xmlns:a16="http://schemas.microsoft.com/office/drawing/2014/main" id="{235CB5EC-657E-CD1D-881F-7D95EEBEDEC8}"/>
                    </a:ext>
                  </a:extLst>
                </p:cNvPr>
                <p:cNvSpPr txBox="1">
                  <a:spLocks noRot="1" noChangeAspect="1" noMove="1" noResize="1" noEditPoints="1" noAdjustHandles="1" noChangeArrowheads="1" noChangeShapeType="1" noTextEdit="1"/>
                </p:cNvSpPr>
                <p:nvPr/>
              </p:nvSpPr>
              <p:spPr>
                <a:xfrm>
                  <a:off x="6764746" y="2417879"/>
                  <a:ext cx="631989" cy="448680"/>
                </a:xfrm>
                <a:prstGeom prst="rect">
                  <a:avLst/>
                </a:prstGeom>
                <a:blipFill>
                  <a:blip r:embed="rId15"/>
                  <a:stretch>
                    <a:fillRect/>
                  </a:stretch>
                </a:blipFill>
              </p:spPr>
              <p:txBody>
                <a:bodyPr/>
                <a:lstStyle/>
                <a:p>
                  <a:r>
                    <a:rPr lang="en-US">
                      <a:noFill/>
                    </a:rPr>
                    <a:t> </a:t>
                  </a:r>
                </a:p>
              </p:txBody>
            </p:sp>
          </mc:Fallback>
        </mc:AlternateContent>
        <p:cxnSp>
          <p:nvCxnSpPr>
            <p:cNvPr id="98" name="直接箭头连接符 97">
              <a:extLst>
                <a:ext uri="{FF2B5EF4-FFF2-40B4-BE49-F238E27FC236}">
                  <a16:creationId xmlns:a16="http://schemas.microsoft.com/office/drawing/2014/main" id="{B3143E32-380C-DC96-2EAB-25F77EF37918}"/>
                </a:ext>
              </a:extLst>
            </p:cNvPr>
            <p:cNvCxnSpPr>
              <a:cxnSpLocks/>
            </p:cNvCxnSpPr>
            <p:nvPr/>
          </p:nvCxnSpPr>
          <p:spPr>
            <a:xfrm>
              <a:off x="6789903" y="2429235"/>
              <a:ext cx="520351" cy="0"/>
            </a:xfrm>
            <a:prstGeom prst="straightConnector1">
              <a:avLst/>
            </a:prstGeom>
            <a:noFill/>
            <a:ln w="19050" cap="flat" cmpd="sng" algn="ctr">
              <a:solidFill>
                <a:sysClr val="windowText" lastClr="000000"/>
              </a:solidFill>
              <a:prstDash val="solid"/>
              <a:miter lim="800000"/>
              <a:headEnd type="triangle"/>
              <a:tailEnd type="triangle"/>
            </a:ln>
            <a:effectLst/>
          </p:spPr>
        </p:cxnSp>
        <p:sp>
          <p:nvSpPr>
            <p:cNvPr id="9" name="矩形 8">
              <a:extLst>
                <a:ext uri="{FF2B5EF4-FFF2-40B4-BE49-F238E27FC236}">
                  <a16:creationId xmlns:a16="http://schemas.microsoft.com/office/drawing/2014/main" id="{6F7FB230-43C0-58C7-8E48-232EF0ACC2D9}"/>
                </a:ext>
              </a:extLst>
            </p:cNvPr>
            <p:cNvSpPr/>
            <p:nvPr/>
          </p:nvSpPr>
          <p:spPr>
            <a:xfrm>
              <a:off x="6046338" y="1464799"/>
              <a:ext cx="1376390" cy="2493048"/>
            </a:xfrm>
            <a:prstGeom prst="rect">
              <a:avLst/>
            </a:prstGeom>
            <a:solidFill>
              <a:srgbClr val="E3F2E4"/>
            </a:solidFill>
            <a:ln w="19050" cap="flat" cmpd="sng" algn="ctr">
              <a:solidFill>
                <a:srgbClr val="4472C4">
                  <a:shade val="15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49" name="椭圆 48">
              <a:extLst>
                <a:ext uri="{FF2B5EF4-FFF2-40B4-BE49-F238E27FC236}">
                  <a16:creationId xmlns:a16="http://schemas.microsoft.com/office/drawing/2014/main" id="{8A060F0D-7E30-27AF-7749-FA1AE95F5063}"/>
                </a:ext>
              </a:extLst>
            </p:cNvPr>
            <p:cNvSpPr/>
            <p:nvPr/>
          </p:nvSpPr>
          <p:spPr>
            <a:xfrm>
              <a:off x="5926460" y="1910528"/>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50" name="椭圆 49">
              <a:extLst>
                <a:ext uri="{FF2B5EF4-FFF2-40B4-BE49-F238E27FC236}">
                  <a16:creationId xmlns:a16="http://schemas.microsoft.com/office/drawing/2014/main" id="{C0D83E54-EF0D-7AEA-BE79-7B16159C2370}"/>
                </a:ext>
              </a:extLst>
            </p:cNvPr>
            <p:cNvSpPr/>
            <p:nvPr/>
          </p:nvSpPr>
          <p:spPr>
            <a:xfrm>
              <a:off x="7323340" y="1907742"/>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51" name="椭圆 50">
              <a:extLst>
                <a:ext uri="{FF2B5EF4-FFF2-40B4-BE49-F238E27FC236}">
                  <a16:creationId xmlns:a16="http://schemas.microsoft.com/office/drawing/2014/main" id="{1A48C43F-BAFF-66DB-3835-462942C428AC}"/>
                </a:ext>
              </a:extLst>
            </p:cNvPr>
            <p:cNvSpPr/>
            <p:nvPr/>
          </p:nvSpPr>
          <p:spPr>
            <a:xfrm>
              <a:off x="5944640" y="3635205"/>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52" name="椭圆 51">
              <a:extLst>
                <a:ext uri="{FF2B5EF4-FFF2-40B4-BE49-F238E27FC236}">
                  <a16:creationId xmlns:a16="http://schemas.microsoft.com/office/drawing/2014/main" id="{3E370F0B-F461-C591-C786-CEE97D8AFE02}"/>
                </a:ext>
              </a:extLst>
            </p:cNvPr>
            <p:cNvSpPr/>
            <p:nvPr/>
          </p:nvSpPr>
          <p:spPr>
            <a:xfrm>
              <a:off x="7319206" y="3635205"/>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54" name="文本框 53">
              <a:extLst>
                <a:ext uri="{FF2B5EF4-FFF2-40B4-BE49-F238E27FC236}">
                  <a16:creationId xmlns:a16="http://schemas.microsoft.com/office/drawing/2014/main" id="{0C4C6FE2-9E91-1BFF-6B5D-EE8E47BBF80F}"/>
                </a:ext>
              </a:extLst>
            </p:cNvPr>
            <p:cNvSpPr txBox="1"/>
            <p:nvPr/>
          </p:nvSpPr>
          <p:spPr>
            <a:xfrm>
              <a:off x="5850754" y="991683"/>
              <a:ext cx="1973618"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metasurface</a:t>
              </a:r>
              <a:endParaRPr kumimoji="0" lang="zh-CN" altLang="en-US" sz="24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55" name="直接连接符 54">
              <a:extLst>
                <a:ext uri="{FF2B5EF4-FFF2-40B4-BE49-F238E27FC236}">
                  <a16:creationId xmlns:a16="http://schemas.microsoft.com/office/drawing/2014/main" id="{74B287AB-7BC8-8419-709F-28C5F2C726DD}"/>
                </a:ext>
              </a:extLst>
            </p:cNvPr>
            <p:cNvCxnSpPr>
              <a:cxnSpLocks/>
            </p:cNvCxnSpPr>
            <p:nvPr/>
          </p:nvCxnSpPr>
          <p:spPr>
            <a:xfrm flipV="1">
              <a:off x="6268305" y="1984933"/>
              <a:ext cx="0" cy="1717778"/>
            </a:xfrm>
            <a:prstGeom prst="line">
              <a:avLst/>
            </a:prstGeom>
            <a:noFill/>
            <a:ln w="28575" cap="flat" cmpd="sng" algn="ctr">
              <a:solidFill>
                <a:sysClr val="windowText" lastClr="000000"/>
              </a:solidFill>
              <a:prstDash val="solid"/>
              <a:miter lim="800000"/>
            </a:ln>
            <a:effectLst/>
          </p:spPr>
        </p:cxnSp>
        <p:sp>
          <p:nvSpPr>
            <p:cNvPr id="56" name="矩形 55">
              <a:extLst>
                <a:ext uri="{FF2B5EF4-FFF2-40B4-BE49-F238E27FC236}">
                  <a16:creationId xmlns:a16="http://schemas.microsoft.com/office/drawing/2014/main" id="{BA499B9B-B7E1-BE81-083E-2CB58F7D07F4}"/>
                </a:ext>
              </a:extLst>
            </p:cNvPr>
            <p:cNvSpPr/>
            <p:nvPr/>
          </p:nvSpPr>
          <p:spPr>
            <a:xfrm>
              <a:off x="6124460" y="2505464"/>
              <a:ext cx="258949" cy="640393"/>
            </a:xfrm>
            <a:prstGeom prst="rect">
              <a:avLst/>
            </a:prstGeom>
            <a:solidFill>
              <a:srgbClr val="F97D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Aptos (正文)"/>
                <a:ea typeface="等线" panose="02010600030101010101" pitchFamily="2" charset="-122"/>
              </a:endParaRPr>
            </a:p>
          </p:txBody>
        </p:sp>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576AE6F4-D492-E35A-BCD9-22D744B76BF1}"/>
                    </a:ext>
                  </a:extLst>
                </p:cNvPr>
                <p:cNvSpPr txBox="1"/>
                <p:nvPr/>
              </p:nvSpPr>
              <p:spPr>
                <a:xfrm>
                  <a:off x="6286986" y="3096427"/>
                  <a:ext cx="1133056" cy="49475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𝒑𝒂𝒕𝒕𝒆𝒓𝒏</m:t>
                            </m:r>
                          </m:sub>
                        </m:sSub>
                      </m:oMath>
                    </m:oMathPara>
                  </a14:m>
                  <a:endParaRPr kumimoji="0" lang="zh-CN" altLang="en-US" sz="2400" b="0" i="0" u="none" strike="noStrike" kern="0" cap="none" spc="0" normalizeH="0" baseline="0" noProof="0" dirty="0">
                    <a:ln>
                      <a:noFill/>
                    </a:ln>
                    <a:solidFill>
                      <a:prstClr val="black"/>
                    </a:solidFill>
                    <a:effectLst/>
                    <a:uLnTx/>
                    <a:uFillTx/>
                    <a:latin typeface="Aptos (正文)"/>
                  </a:endParaRPr>
                </a:p>
              </p:txBody>
            </p:sp>
          </mc:Choice>
          <mc:Fallback xmlns="">
            <p:sp>
              <p:nvSpPr>
                <p:cNvPr id="57" name="文本框 56">
                  <a:extLst>
                    <a:ext uri="{FF2B5EF4-FFF2-40B4-BE49-F238E27FC236}">
                      <a16:creationId xmlns:a16="http://schemas.microsoft.com/office/drawing/2014/main" id="{576AE6F4-D492-E35A-BCD9-22D744B76BF1}"/>
                    </a:ext>
                  </a:extLst>
                </p:cNvPr>
                <p:cNvSpPr txBox="1">
                  <a:spLocks noRot="1" noChangeAspect="1" noMove="1" noResize="1" noEditPoints="1" noAdjustHandles="1" noChangeArrowheads="1" noChangeShapeType="1" noTextEdit="1"/>
                </p:cNvSpPr>
                <p:nvPr/>
              </p:nvSpPr>
              <p:spPr>
                <a:xfrm>
                  <a:off x="6286986" y="3096427"/>
                  <a:ext cx="1133056" cy="494751"/>
                </a:xfrm>
                <a:prstGeom prst="rect">
                  <a:avLst/>
                </a:prstGeom>
                <a:blipFill>
                  <a:blip r:embed="rId16"/>
                  <a:stretch>
                    <a:fillRect l="-1075" r="-9140" b="-9877"/>
                  </a:stretch>
                </a:blipFill>
              </p:spPr>
              <p:txBody>
                <a:bodyPr/>
                <a:lstStyle/>
                <a:p>
                  <a:r>
                    <a:rPr lang="en-US">
                      <a:noFill/>
                    </a:rPr>
                    <a:t> </a:t>
                  </a:r>
                </a:p>
              </p:txBody>
            </p:sp>
          </mc:Fallback>
        </mc:AlternateContent>
        <p:cxnSp>
          <p:nvCxnSpPr>
            <p:cNvPr id="4" name="直接连接符 3">
              <a:extLst>
                <a:ext uri="{FF2B5EF4-FFF2-40B4-BE49-F238E27FC236}">
                  <a16:creationId xmlns:a16="http://schemas.microsoft.com/office/drawing/2014/main" id="{5E3CDB74-97E5-021C-4242-DBA15F55E369}"/>
                </a:ext>
              </a:extLst>
            </p:cNvPr>
            <p:cNvCxnSpPr>
              <a:cxnSpLocks/>
              <a:stCxn id="49" idx="6"/>
              <a:endCxn id="50" idx="2"/>
            </p:cNvCxnSpPr>
            <p:nvPr/>
          </p:nvCxnSpPr>
          <p:spPr>
            <a:xfrm flipV="1">
              <a:off x="6095896" y="1992460"/>
              <a:ext cx="1227444" cy="2786"/>
            </a:xfrm>
            <a:prstGeom prst="line">
              <a:avLst/>
            </a:prstGeom>
            <a:noFill/>
            <a:ln w="28575" cap="flat" cmpd="sng" algn="ctr">
              <a:solidFill>
                <a:sysClr val="windowText" lastClr="000000"/>
              </a:solidFill>
              <a:prstDash val="solid"/>
              <a:miter lim="800000"/>
            </a:ln>
            <a:effectLst/>
          </p:spPr>
        </p:cxnSp>
        <p:sp>
          <p:nvSpPr>
            <p:cNvPr id="99" name="流程图: 直接访问存储器 98">
              <a:extLst>
                <a:ext uri="{FF2B5EF4-FFF2-40B4-BE49-F238E27FC236}">
                  <a16:creationId xmlns:a16="http://schemas.microsoft.com/office/drawing/2014/main" id="{B4E71264-6917-3698-F60C-CDA3257F2899}"/>
                </a:ext>
              </a:extLst>
            </p:cNvPr>
            <p:cNvSpPr/>
            <p:nvPr/>
          </p:nvSpPr>
          <p:spPr>
            <a:xfrm>
              <a:off x="6743035" y="1841401"/>
              <a:ext cx="520351" cy="310613"/>
            </a:xfrm>
            <a:prstGeom prst="flowChartMagneticDrum">
              <a:avLst/>
            </a:prstGeom>
            <a:solidFill>
              <a:srgbClr val="70AD47">
                <a:lumMod val="60000"/>
                <a:lumOff val="4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sp>
          <p:nvSpPr>
            <p:cNvPr id="102" name="椭圆 101">
              <a:extLst>
                <a:ext uri="{FF2B5EF4-FFF2-40B4-BE49-F238E27FC236}">
                  <a16:creationId xmlns:a16="http://schemas.microsoft.com/office/drawing/2014/main" id="{397DA0EF-EDCE-9F07-2C9D-ED3AAA04380F}"/>
                </a:ext>
              </a:extLst>
            </p:cNvPr>
            <p:cNvSpPr/>
            <p:nvPr/>
          </p:nvSpPr>
          <p:spPr>
            <a:xfrm>
              <a:off x="6445829" y="1907742"/>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cxnSp>
          <p:nvCxnSpPr>
            <p:cNvPr id="7" name="直接连接符 6">
              <a:extLst>
                <a:ext uri="{FF2B5EF4-FFF2-40B4-BE49-F238E27FC236}">
                  <a16:creationId xmlns:a16="http://schemas.microsoft.com/office/drawing/2014/main" id="{808B2E6E-016B-40DD-B073-7459E013B74F}"/>
                </a:ext>
              </a:extLst>
            </p:cNvPr>
            <p:cNvCxnSpPr>
              <a:cxnSpLocks/>
              <a:stCxn id="51" idx="6"/>
              <a:endCxn id="52" idx="2"/>
            </p:cNvCxnSpPr>
            <p:nvPr/>
          </p:nvCxnSpPr>
          <p:spPr>
            <a:xfrm>
              <a:off x="6114076" y="3719923"/>
              <a:ext cx="1205130" cy="0"/>
            </a:xfrm>
            <a:prstGeom prst="line">
              <a:avLst/>
            </a:prstGeom>
            <a:noFill/>
            <a:ln w="28575" cap="flat" cmpd="sng" algn="ctr">
              <a:solidFill>
                <a:sysClr val="windowText" lastClr="000000"/>
              </a:solidFill>
              <a:prstDash val="solid"/>
              <a:miter lim="800000"/>
            </a:ln>
            <a:effectLst/>
          </p:spPr>
        </p:cxnSp>
        <p:sp>
          <p:nvSpPr>
            <p:cNvPr id="103" name="椭圆 102">
              <a:extLst>
                <a:ext uri="{FF2B5EF4-FFF2-40B4-BE49-F238E27FC236}">
                  <a16:creationId xmlns:a16="http://schemas.microsoft.com/office/drawing/2014/main" id="{F68552C9-F274-BC69-CFB7-20E5A688E03C}"/>
                </a:ext>
              </a:extLst>
            </p:cNvPr>
            <p:cNvSpPr/>
            <p:nvPr/>
          </p:nvSpPr>
          <p:spPr>
            <a:xfrm>
              <a:off x="6412063" y="3627948"/>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grpSp>
    </p:spTree>
    <p:extLst>
      <p:ext uri="{BB962C8B-B14F-4D97-AF65-F5344CB8AC3E}">
        <p14:creationId xmlns:p14="http://schemas.microsoft.com/office/powerpoint/2010/main" val="68682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60"/>
                                        </p:tgtEl>
                                      </p:cBhvr>
                                    </p:animEffect>
                                    <p:animScale>
                                      <p:cBhvr>
                                        <p:cTn id="7" dur="250" autoRev="1" fill="hold"/>
                                        <p:tgtEl>
                                          <p:spTgt spid="60"/>
                                        </p:tgtEl>
                                      </p:cBhvr>
                                      <p:by x="105000" y="105000"/>
                                    </p:animScale>
                                  </p:childTnLst>
                                </p:cTn>
                              </p:par>
                              <p:par>
                                <p:cTn id="8" presetID="26" presetClass="emph" presetSubtype="0" repeatCount="3000" fill="hold" nodeType="withEffect">
                                  <p:stCondLst>
                                    <p:cond delay="0"/>
                                  </p:stCondLst>
                                  <p:childTnLst>
                                    <p:animEffect transition="out" filter="fade">
                                      <p:cBhvr>
                                        <p:cTn id="9" dur="500" tmFilter="0, 0; .2, .5; .8, .5; 1, 0"/>
                                        <p:tgtEl>
                                          <p:spTgt spid="64"/>
                                        </p:tgtEl>
                                      </p:cBhvr>
                                    </p:animEffect>
                                    <p:animScale>
                                      <p:cBhvr>
                                        <p:cTn id="10" dur="250" autoRev="1" fill="hold"/>
                                        <p:tgtEl>
                                          <p:spTgt spid="64"/>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randombar(horizontal)">
                                      <p:cBhvr>
                                        <p:cTn id="15" dur="500"/>
                                        <p:tgtEl>
                                          <p:spTgt spid="10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2"/>
                                        </p:tgtEl>
                                        <p:attrNameLst>
                                          <p:attrName>style.visibility</p:attrName>
                                        </p:attrNameLst>
                                      </p:cBhvr>
                                      <p:to>
                                        <p:strVal val="visible"/>
                                      </p:to>
                                    </p:set>
                                    <p:anim calcmode="lin" valueType="num">
                                      <p:cBhvr additive="base">
                                        <p:cTn id="20" dur="500" fill="hold"/>
                                        <p:tgtEl>
                                          <p:spTgt spid="112"/>
                                        </p:tgtEl>
                                        <p:attrNameLst>
                                          <p:attrName>ppt_x</p:attrName>
                                        </p:attrNameLst>
                                      </p:cBhvr>
                                      <p:tavLst>
                                        <p:tav tm="0">
                                          <p:val>
                                            <p:strVal val="#ppt_x"/>
                                          </p:val>
                                        </p:tav>
                                        <p:tav tm="100000">
                                          <p:val>
                                            <p:strVal val="#ppt_x"/>
                                          </p:val>
                                        </p:tav>
                                      </p:tavLst>
                                    </p:anim>
                                    <p:anim calcmode="lin" valueType="num">
                                      <p:cBhvr additive="base">
                                        <p:cTn id="21"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8134ACA-DC91-78A2-B68D-6B401B1C9153}"/>
              </a:ext>
            </a:extLst>
          </p:cNvPr>
          <p:cNvSpPr>
            <a:spLocks noGrp="1"/>
          </p:cNvSpPr>
          <p:nvPr>
            <p:ph type="body" sz="quarter" idx="10"/>
          </p:nvPr>
        </p:nvSpPr>
        <p:spPr>
          <a:xfrm>
            <a:off x="86797" y="0"/>
            <a:ext cx="12172952" cy="856210"/>
          </a:xfrm>
        </p:spPr>
        <p:txBody>
          <a:bodyPr/>
          <a:lstStyle/>
          <a:p>
            <a:r>
              <a:rPr lang="en-US" altLang="zh-CN" dirty="0"/>
              <a:t>Design a Tunable MTS for Calibration</a:t>
            </a:r>
            <a:endParaRPr lang="zh-CN" altLang="en-US" dirty="0"/>
          </a:p>
        </p:txBody>
      </p:sp>
      <p:grpSp>
        <p:nvGrpSpPr>
          <p:cNvPr id="19" name="组合 18">
            <a:extLst>
              <a:ext uri="{FF2B5EF4-FFF2-40B4-BE49-F238E27FC236}">
                <a16:creationId xmlns:a16="http://schemas.microsoft.com/office/drawing/2014/main" id="{BD5655BE-9685-2B1D-BD12-592235600FF5}"/>
              </a:ext>
            </a:extLst>
          </p:cNvPr>
          <p:cNvGrpSpPr/>
          <p:nvPr/>
        </p:nvGrpSpPr>
        <p:grpSpPr>
          <a:xfrm>
            <a:off x="325800" y="1507884"/>
            <a:ext cx="7514897" cy="2786541"/>
            <a:chOff x="3545837" y="1164048"/>
            <a:chExt cx="8635401" cy="3202027"/>
          </a:xfrm>
        </p:grpSpPr>
        <p:grpSp>
          <p:nvGrpSpPr>
            <p:cNvPr id="20" name="组合 19">
              <a:extLst>
                <a:ext uri="{FF2B5EF4-FFF2-40B4-BE49-F238E27FC236}">
                  <a16:creationId xmlns:a16="http://schemas.microsoft.com/office/drawing/2014/main" id="{8A4B26BC-8F1F-7CC3-21E9-638343346AC9}"/>
                </a:ext>
              </a:extLst>
            </p:cNvPr>
            <p:cNvGrpSpPr/>
            <p:nvPr/>
          </p:nvGrpSpPr>
          <p:grpSpPr>
            <a:xfrm>
              <a:off x="3545837" y="1164048"/>
              <a:ext cx="8635401" cy="3202027"/>
              <a:chOff x="3552625" y="1144246"/>
              <a:chExt cx="8635401" cy="3202027"/>
            </a:xfrm>
          </p:grpSpPr>
          <p:sp>
            <p:nvSpPr>
              <p:cNvPr id="24" name="矩形 23">
                <a:extLst>
                  <a:ext uri="{FF2B5EF4-FFF2-40B4-BE49-F238E27FC236}">
                    <a16:creationId xmlns:a16="http://schemas.microsoft.com/office/drawing/2014/main" id="{6B3B21BD-8954-FB3D-1756-B6F30890BC6A}"/>
                  </a:ext>
                </a:extLst>
              </p:cNvPr>
              <p:cNvSpPr/>
              <p:nvPr/>
            </p:nvSpPr>
            <p:spPr>
              <a:xfrm>
                <a:off x="6130655" y="1595508"/>
                <a:ext cx="1376390" cy="2493048"/>
              </a:xfrm>
              <a:prstGeom prst="rect">
                <a:avLst/>
              </a:prstGeom>
              <a:solidFill>
                <a:srgbClr val="E3F2E4"/>
              </a:solidFill>
              <a:ln w="19050" cap="flat" cmpd="sng" algn="ctr">
                <a:solidFill>
                  <a:srgbClr val="4472C4">
                    <a:shade val="15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F06DF892-A92E-1BBF-4F29-2D682BD3EA7F}"/>
                      </a:ext>
                    </a:extLst>
                  </p:cNvPr>
                  <p:cNvSpPr txBox="1"/>
                  <p:nvPr/>
                </p:nvSpPr>
                <p:spPr>
                  <a:xfrm>
                    <a:off x="3789454" y="2380644"/>
                    <a:ext cx="900771" cy="42524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𝒔𝒐𝒖𝒓𝒄𝒆</m:t>
                              </m:r>
                            </m:sub>
                          </m:sSub>
                        </m:oMath>
                      </m:oMathPara>
                    </a14:m>
                    <a:endParaRPr kumimoji="0" lang="zh-CN" altLang="en-US" b="0" i="0" u="none" strike="noStrike" kern="0" cap="none" spc="0" normalizeH="0" baseline="0" noProof="0" dirty="0">
                      <a:ln>
                        <a:noFill/>
                      </a:ln>
                      <a:solidFill>
                        <a:prstClr val="black"/>
                      </a:solidFill>
                      <a:effectLst/>
                      <a:uLnTx/>
                      <a:uFillTx/>
                      <a:latin typeface="Aptos (正文)"/>
                    </a:endParaRPr>
                  </a:p>
                </p:txBody>
              </p:sp>
            </mc:Choice>
            <mc:Fallback xmlns="">
              <p:sp>
                <p:nvSpPr>
                  <p:cNvPr id="25" name="文本框 24">
                    <a:extLst>
                      <a:ext uri="{FF2B5EF4-FFF2-40B4-BE49-F238E27FC236}">
                        <a16:creationId xmlns:a16="http://schemas.microsoft.com/office/drawing/2014/main" id="{F06DF892-A92E-1BBF-4F29-2D682BD3EA7F}"/>
                      </a:ext>
                    </a:extLst>
                  </p:cNvPr>
                  <p:cNvSpPr txBox="1">
                    <a:spLocks noRot="1" noChangeAspect="1" noMove="1" noResize="1" noEditPoints="1" noAdjustHandles="1" noChangeArrowheads="1" noChangeShapeType="1" noTextEdit="1"/>
                  </p:cNvSpPr>
                  <p:nvPr/>
                </p:nvSpPr>
                <p:spPr>
                  <a:xfrm>
                    <a:off x="3789454" y="2380644"/>
                    <a:ext cx="900771" cy="425245"/>
                  </a:xfrm>
                  <a:prstGeom prst="rect">
                    <a:avLst/>
                  </a:prstGeom>
                  <a:blipFill>
                    <a:blip r:embed="rId4"/>
                    <a:stretch>
                      <a:fillRect r="-5426"/>
                    </a:stretch>
                  </a:blipFill>
                </p:spPr>
                <p:txBody>
                  <a:bodyPr/>
                  <a:lstStyle/>
                  <a:p>
                    <a:r>
                      <a:rPr lang="en-US">
                        <a:noFill/>
                      </a:rPr>
                      <a:t> </a:t>
                    </a:r>
                  </a:p>
                </p:txBody>
              </p:sp>
            </mc:Fallback>
          </mc:AlternateContent>
          <p:sp>
            <p:nvSpPr>
              <p:cNvPr id="26" name="矩形 25">
                <a:extLst>
                  <a:ext uri="{FF2B5EF4-FFF2-40B4-BE49-F238E27FC236}">
                    <a16:creationId xmlns:a16="http://schemas.microsoft.com/office/drawing/2014/main" id="{8939538B-19A3-E2B0-5CDA-BCD7E736A4E7}"/>
                  </a:ext>
                </a:extLst>
              </p:cNvPr>
              <p:cNvSpPr/>
              <p:nvPr/>
            </p:nvSpPr>
            <p:spPr>
              <a:xfrm>
                <a:off x="8429324" y="1595508"/>
                <a:ext cx="2458671" cy="2466739"/>
              </a:xfrm>
              <a:prstGeom prst="rect">
                <a:avLst/>
              </a:prstGeom>
              <a:solidFill>
                <a:srgbClr val="4472C4">
                  <a:lumMod val="40000"/>
                  <a:lumOff val="60000"/>
                </a:srgbClr>
              </a:solidFill>
              <a:ln w="19050" cap="flat" cmpd="sng" algn="ctr">
                <a:solidFill>
                  <a:srgbClr val="4472C4">
                    <a:shade val="15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cxnSp>
            <p:nvCxnSpPr>
              <p:cNvPr id="27" name="直接连接符 26">
                <a:extLst>
                  <a:ext uri="{FF2B5EF4-FFF2-40B4-BE49-F238E27FC236}">
                    <a16:creationId xmlns:a16="http://schemas.microsoft.com/office/drawing/2014/main" id="{60A17FBA-DEF1-1E54-BB80-5AF82001C79E}"/>
                  </a:ext>
                </a:extLst>
              </p:cNvPr>
              <p:cNvCxnSpPr>
                <a:cxnSpLocks/>
                <a:stCxn id="35" idx="0"/>
              </p:cNvCxnSpPr>
              <p:nvPr/>
            </p:nvCxnSpPr>
            <p:spPr>
              <a:xfrm flipV="1">
                <a:off x="3819445" y="2122584"/>
                <a:ext cx="0" cy="559134"/>
              </a:xfrm>
              <a:prstGeom prst="line">
                <a:avLst/>
              </a:prstGeom>
              <a:noFill/>
              <a:ln w="28575" cap="flat" cmpd="sng" algn="ctr">
                <a:solidFill>
                  <a:sysClr val="windowText" lastClr="000000"/>
                </a:solidFill>
                <a:prstDash val="solid"/>
                <a:miter lim="800000"/>
              </a:ln>
              <a:effectLst/>
            </p:spPr>
          </p:cxnSp>
          <p:cxnSp>
            <p:nvCxnSpPr>
              <p:cNvPr id="28" name="直接连接符 27">
                <a:extLst>
                  <a:ext uri="{FF2B5EF4-FFF2-40B4-BE49-F238E27FC236}">
                    <a16:creationId xmlns:a16="http://schemas.microsoft.com/office/drawing/2014/main" id="{E725FF3B-3FD5-5EF5-BC93-1B999DBA82B0}"/>
                  </a:ext>
                </a:extLst>
              </p:cNvPr>
              <p:cNvCxnSpPr>
                <a:cxnSpLocks/>
              </p:cNvCxnSpPr>
              <p:nvPr/>
            </p:nvCxnSpPr>
            <p:spPr>
              <a:xfrm>
                <a:off x="3819030" y="2122951"/>
                <a:ext cx="7706928" cy="0"/>
              </a:xfrm>
              <a:prstGeom prst="line">
                <a:avLst/>
              </a:prstGeom>
              <a:noFill/>
              <a:ln w="28575" cap="flat" cmpd="sng" algn="ctr">
                <a:solidFill>
                  <a:sysClr val="windowText" lastClr="000000"/>
                </a:solidFill>
                <a:prstDash val="solid"/>
                <a:miter lim="800000"/>
              </a:ln>
              <a:effectLst/>
            </p:spPr>
          </p:cxnSp>
          <p:cxnSp>
            <p:nvCxnSpPr>
              <p:cNvPr id="29" name="直接连接符 28">
                <a:extLst>
                  <a:ext uri="{FF2B5EF4-FFF2-40B4-BE49-F238E27FC236}">
                    <a16:creationId xmlns:a16="http://schemas.microsoft.com/office/drawing/2014/main" id="{29BF8D2F-80D3-83CB-B5AB-71516F6EA978}"/>
                  </a:ext>
                </a:extLst>
              </p:cNvPr>
              <p:cNvCxnSpPr>
                <a:cxnSpLocks/>
              </p:cNvCxnSpPr>
              <p:nvPr/>
            </p:nvCxnSpPr>
            <p:spPr>
              <a:xfrm>
                <a:off x="3819030" y="3841468"/>
                <a:ext cx="7706928" cy="0"/>
              </a:xfrm>
              <a:prstGeom prst="line">
                <a:avLst/>
              </a:prstGeom>
              <a:noFill/>
              <a:ln w="28575" cap="flat" cmpd="sng" algn="ctr">
                <a:solidFill>
                  <a:sysClr val="windowText" lastClr="000000"/>
                </a:solidFill>
                <a:prstDash val="solid"/>
                <a:miter lim="800000"/>
              </a:ln>
              <a:effectLst/>
            </p:spPr>
          </p:cxnSp>
          <p:cxnSp>
            <p:nvCxnSpPr>
              <p:cNvPr id="30" name="直接连接符 29">
                <a:extLst>
                  <a:ext uri="{FF2B5EF4-FFF2-40B4-BE49-F238E27FC236}">
                    <a16:creationId xmlns:a16="http://schemas.microsoft.com/office/drawing/2014/main" id="{04EC4B53-63D4-14EF-6669-58C243CA97C9}"/>
                  </a:ext>
                </a:extLst>
              </p:cNvPr>
              <p:cNvCxnSpPr>
                <a:cxnSpLocks/>
                <a:endCxn id="35" idx="4"/>
              </p:cNvCxnSpPr>
              <p:nvPr/>
            </p:nvCxnSpPr>
            <p:spPr>
              <a:xfrm flipV="1">
                <a:off x="3819445" y="3215357"/>
                <a:ext cx="0" cy="620333"/>
              </a:xfrm>
              <a:prstGeom prst="line">
                <a:avLst/>
              </a:prstGeom>
              <a:noFill/>
              <a:ln w="28575" cap="flat" cmpd="sng" algn="ctr">
                <a:solidFill>
                  <a:sysClr val="windowText" lastClr="000000"/>
                </a:solidFill>
                <a:prstDash val="solid"/>
                <a:miter lim="800000"/>
              </a:ln>
              <a:effectLst/>
            </p:spPr>
          </p:cxnSp>
          <p:sp>
            <p:nvSpPr>
              <p:cNvPr id="31" name="矩形 30">
                <a:extLst>
                  <a:ext uri="{FF2B5EF4-FFF2-40B4-BE49-F238E27FC236}">
                    <a16:creationId xmlns:a16="http://schemas.microsoft.com/office/drawing/2014/main" id="{F20F5819-ABE8-390E-9133-41FFDD3BA5B4}"/>
                  </a:ext>
                </a:extLst>
              </p:cNvPr>
              <p:cNvSpPr/>
              <p:nvPr/>
            </p:nvSpPr>
            <p:spPr>
              <a:xfrm>
                <a:off x="11390318" y="2666557"/>
                <a:ext cx="271280" cy="670887"/>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dirty="0">
                  <a:ln>
                    <a:noFill/>
                  </a:ln>
                  <a:solidFill>
                    <a:prstClr val="black"/>
                  </a:solidFill>
                  <a:effectLst/>
                  <a:uLnTx/>
                  <a:uFillTx/>
                  <a:latin typeface="Aptos (正文)"/>
                  <a:ea typeface="等线" panose="02010600030101010101" pitchFamily="2" charset="-122"/>
                </a:endParaRPr>
              </a:p>
            </p:txBody>
          </p:sp>
          <p:cxnSp>
            <p:nvCxnSpPr>
              <p:cNvPr id="32" name="直接连接符 31">
                <a:extLst>
                  <a:ext uri="{FF2B5EF4-FFF2-40B4-BE49-F238E27FC236}">
                    <a16:creationId xmlns:a16="http://schemas.microsoft.com/office/drawing/2014/main" id="{7C74888F-4955-76F4-B4AA-B93194BC151E}"/>
                  </a:ext>
                </a:extLst>
              </p:cNvPr>
              <p:cNvCxnSpPr>
                <a:cxnSpLocks/>
                <a:stCxn id="31" idx="0"/>
              </p:cNvCxnSpPr>
              <p:nvPr/>
            </p:nvCxnSpPr>
            <p:spPr>
              <a:xfrm flipV="1">
                <a:off x="11525958" y="2115123"/>
                <a:ext cx="0" cy="551434"/>
              </a:xfrm>
              <a:prstGeom prst="line">
                <a:avLst/>
              </a:prstGeom>
              <a:noFill/>
              <a:ln w="28575" cap="flat" cmpd="sng" algn="ctr">
                <a:solidFill>
                  <a:sysClr val="windowText" lastClr="000000"/>
                </a:solidFill>
                <a:prstDash val="solid"/>
                <a:miter lim="800000"/>
              </a:ln>
              <a:effectLst/>
            </p:spPr>
          </p:cxnSp>
          <p:cxnSp>
            <p:nvCxnSpPr>
              <p:cNvPr id="33" name="直接连接符 32">
                <a:extLst>
                  <a:ext uri="{FF2B5EF4-FFF2-40B4-BE49-F238E27FC236}">
                    <a16:creationId xmlns:a16="http://schemas.microsoft.com/office/drawing/2014/main" id="{4513D92A-72B1-A014-5E3A-633769B582B3}"/>
                  </a:ext>
                </a:extLst>
              </p:cNvPr>
              <p:cNvCxnSpPr>
                <a:cxnSpLocks/>
              </p:cNvCxnSpPr>
              <p:nvPr/>
            </p:nvCxnSpPr>
            <p:spPr>
              <a:xfrm flipV="1">
                <a:off x="11525958" y="3337444"/>
                <a:ext cx="0" cy="510149"/>
              </a:xfrm>
              <a:prstGeom prst="line">
                <a:avLst/>
              </a:prstGeom>
              <a:noFill/>
              <a:ln w="28575"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9C3F8BC-520B-1851-737C-793389B8D8F6}"/>
                      </a:ext>
                    </a:extLst>
                  </p:cNvPr>
                  <p:cNvSpPr txBox="1"/>
                  <p:nvPr/>
                </p:nvSpPr>
                <p:spPr>
                  <a:xfrm>
                    <a:off x="11526347" y="3322256"/>
                    <a:ext cx="661679" cy="42524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𝒍𝒐𝒂𝒅</m:t>
                              </m:r>
                            </m:sub>
                          </m:sSub>
                        </m:oMath>
                      </m:oMathPara>
                    </a14:m>
                    <a:endParaRPr kumimoji="0" lang="zh-CN" altLang="en-US" b="0" i="0" u="none" strike="noStrike" kern="0" cap="none" spc="0" normalizeH="0" baseline="0" noProof="0" dirty="0">
                      <a:ln>
                        <a:noFill/>
                      </a:ln>
                      <a:solidFill>
                        <a:prstClr val="black"/>
                      </a:solidFill>
                      <a:effectLst/>
                      <a:uLnTx/>
                      <a:uFillTx/>
                      <a:latin typeface="Aptos (正文)"/>
                    </a:endParaRPr>
                  </a:p>
                </p:txBody>
              </p:sp>
            </mc:Choice>
            <mc:Fallback xmlns="">
              <p:sp>
                <p:nvSpPr>
                  <p:cNvPr id="34" name="文本框 33">
                    <a:extLst>
                      <a:ext uri="{FF2B5EF4-FFF2-40B4-BE49-F238E27FC236}">
                        <a16:creationId xmlns:a16="http://schemas.microsoft.com/office/drawing/2014/main" id="{E9C3F8BC-520B-1851-737C-793389B8D8F6}"/>
                      </a:ext>
                    </a:extLst>
                  </p:cNvPr>
                  <p:cNvSpPr txBox="1">
                    <a:spLocks noRot="1" noChangeAspect="1" noMove="1" noResize="1" noEditPoints="1" noAdjustHandles="1" noChangeArrowheads="1" noChangeShapeType="1" noTextEdit="1"/>
                  </p:cNvSpPr>
                  <p:nvPr/>
                </p:nvSpPr>
                <p:spPr>
                  <a:xfrm>
                    <a:off x="11526347" y="3322256"/>
                    <a:ext cx="661679" cy="425245"/>
                  </a:xfrm>
                  <a:prstGeom prst="rect">
                    <a:avLst/>
                  </a:prstGeom>
                  <a:blipFill>
                    <a:blip r:embed="rId5"/>
                    <a:stretch>
                      <a:fillRect r="-15957"/>
                    </a:stretch>
                  </a:blipFill>
                </p:spPr>
                <p:txBody>
                  <a:bodyPr/>
                  <a:lstStyle/>
                  <a:p>
                    <a:r>
                      <a:rPr lang="en-US">
                        <a:noFill/>
                      </a:rPr>
                      <a:t> </a:t>
                    </a:r>
                  </a:p>
                </p:txBody>
              </p:sp>
            </mc:Fallback>
          </mc:AlternateContent>
          <p:sp>
            <p:nvSpPr>
              <p:cNvPr id="35" name="椭圆 34">
                <a:extLst>
                  <a:ext uri="{FF2B5EF4-FFF2-40B4-BE49-F238E27FC236}">
                    <a16:creationId xmlns:a16="http://schemas.microsoft.com/office/drawing/2014/main" id="{90C5CBB8-A5D1-D715-E128-951A8A4A2721}"/>
                  </a:ext>
                </a:extLst>
              </p:cNvPr>
              <p:cNvSpPr/>
              <p:nvPr/>
            </p:nvSpPr>
            <p:spPr>
              <a:xfrm>
                <a:off x="3552625" y="2681718"/>
                <a:ext cx="533638" cy="533639"/>
              </a:xfrm>
              <a:prstGeom prst="ellips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36" name="任意多边形: 形状 35">
                <a:extLst>
                  <a:ext uri="{FF2B5EF4-FFF2-40B4-BE49-F238E27FC236}">
                    <a16:creationId xmlns:a16="http://schemas.microsoft.com/office/drawing/2014/main" id="{1549B4E5-0400-7347-84DC-E7E735D6AE9A}"/>
                  </a:ext>
                </a:extLst>
              </p:cNvPr>
              <p:cNvSpPr/>
              <p:nvPr/>
            </p:nvSpPr>
            <p:spPr>
              <a:xfrm>
                <a:off x="3674421" y="2685781"/>
                <a:ext cx="290065" cy="520409"/>
              </a:xfrm>
              <a:custGeom>
                <a:avLst/>
                <a:gdLst>
                  <a:gd name="connsiteX0" fmla="*/ 157993 w 282137"/>
                  <a:gd name="connsiteY0" fmla="*/ 0 h 506185"/>
                  <a:gd name="connsiteX1" fmla="*/ 2871 w 282137"/>
                  <a:gd name="connsiteY1" fmla="*/ 155121 h 506185"/>
                  <a:gd name="connsiteX2" fmla="*/ 277735 w 282137"/>
                  <a:gd name="connsiteY2" fmla="*/ 364671 h 506185"/>
                  <a:gd name="connsiteX3" fmla="*/ 149828 w 282137"/>
                  <a:gd name="connsiteY3" fmla="*/ 506185 h 506185"/>
                </a:gdLst>
                <a:ahLst/>
                <a:cxnLst>
                  <a:cxn ang="0">
                    <a:pos x="connsiteX0" y="connsiteY0"/>
                  </a:cxn>
                  <a:cxn ang="0">
                    <a:pos x="connsiteX1" y="connsiteY1"/>
                  </a:cxn>
                  <a:cxn ang="0">
                    <a:pos x="connsiteX2" y="connsiteY2"/>
                  </a:cxn>
                  <a:cxn ang="0">
                    <a:pos x="connsiteX3" y="connsiteY3"/>
                  </a:cxn>
                </a:cxnLst>
                <a:rect l="l" t="t" r="r" b="b"/>
                <a:pathLst>
                  <a:path w="282137" h="506185">
                    <a:moveTo>
                      <a:pt x="157993" y="0"/>
                    </a:moveTo>
                    <a:cubicBezTo>
                      <a:pt x="70453" y="47171"/>
                      <a:pt x="-17086" y="94343"/>
                      <a:pt x="2871" y="155121"/>
                    </a:cubicBezTo>
                    <a:cubicBezTo>
                      <a:pt x="22828" y="215899"/>
                      <a:pt x="253242" y="306160"/>
                      <a:pt x="277735" y="364671"/>
                    </a:cubicBezTo>
                    <a:cubicBezTo>
                      <a:pt x="302228" y="423182"/>
                      <a:pt x="219678" y="497567"/>
                      <a:pt x="149828" y="506185"/>
                    </a:cubicBezTo>
                  </a:path>
                </a:pathLst>
              </a:cu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37" name="矩形 36">
                <a:extLst>
                  <a:ext uri="{FF2B5EF4-FFF2-40B4-BE49-F238E27FC236}">
                    <a16:creationId xmlns:a16="http://schemas.microsoft.com/office/drawing/2014/main" id="{5A43043F-3D7F-73BF-6921-176A6D628510}"/>
                  </a:ext>
                </a:extLst>
              </p:cNvPr>
              <p:cNvSpPr/>
              <p:nvPr/>
            </p:nvSpPr>
            <p:spPr>
              <a:xfrm>
                <a:off x="4694308" y="1589008"/>
                <a:ext cx="1107309" cy="2473199"/>
              </a:xfrm>
              <a:prstGeom prst="rect">
                <a:avLst/>
              </a:prstGeom>
              <a:noFill/>
              <a:ln w="19050" cap="flat" cmpd="sng" algn="ctr">
                <a:solidFill>
                  <a:srgbClr val="4472C4">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38" name="椭圆 37">
                <a:extLst>
                  <a:ext uri="{FF2B5EF4-FFF2-40B4-BE49-F238E27FC236}">
                    <a16:creationId xmlns:a16="http://schemas.microsoft.com/office/drawing/2014/main" id="{EF6FA07F-B18A-6DF9-F0B0-6827E473041F}"/>
                  </a:ext>
                </a:extLst>
              </p:cNvPr>
              <p:cNvSpPr/>
              <p:nvPr/>
            </p:nvSpPr>
            <p:spPr>
              <a:xfrm>
                <a:off x="4617070" y="2053439"/>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39" name="椭圆 38">
                <a:extLst>
                  <a:ext uri="{FF2B5EF4-FFF2-40B4-BE49-F238E27FC236}">
                    <a16:creationId xmlns:a16="http://schemas.microsoft.com/office/drawing/2014/main" id="{BC49B49B-0D75-BEE5-FCAF-EEA7967D8B6B}"/>
                  </a:ext>
                </a:extLst>
              </p:cNvPr>
              <p:cNvSpPr/>
              <p:nvPr/>
            </p:nvSpPr>
            <p:spPr>
              <a:xfrm>
                <a:off x="5708657" y="2038451"/>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40" name="椭圆 39">
                <a:extLst>
                  <a:ext uri="{FF2B5EF4-FFF2-40B4-BE49-F238E27FC236}">
                    <a16:creationId xmlns:a16="http://schemas.microsoft.com/office/drawing/2014/main" id="{BF7D9B86-3A30-378A-717A-6A51CBD34E70}"/>
                  </a:ext>
                </a:extLst>
              </p:cNvPr>
              <p:cNvSpPr/>
              <p:nvPr/>
            </p:nvSpPr>
            <p:spPr>
              <a:xfrm>
                <a:off x="4617070" y="3765914"/>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41" name="椭圆 40">
                <a:extLst>
                  <a:ext uri="{FF2B5EF4-FFF2-40B4-BE49-F238E27FC236}">
                    <a16:creationId xmlns:a16="http://schemas.microsoft.com/office/drawing/2014/main" id="{B00B0809-3B0A-5AF9-633F-C9E8BDD7222E}"/>
                  </a:ext>
                </a:extLst>
              </p:cNvPr>
              <p:cNvSpPr/>
              <p:nvPr/>
            </p:nvSpPr>
            <p:spPr>
              <a:xfrm>
                <a:off x="5704442" y="3765914"/>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42" name="流程图: 直接访问存储器 41">
                <a:extLst>
                  <a:ext uri="{FF2B5EF4-FFF2-40B4-BE49-F238E27FC236}">
                    <a16:creationId xmlns:a16="http://schemas.microsoft.com/office/drawing/2014/main" id="{CE001B3C-7495-8BC2-1F14-2AE1D5A44BFE}"/>
                  </a:ext>
                </a:extLst>
              </p:cNvPr>
              <p:cNvSpPr/>
              <p:nvPr/>
            </p:nvSpPr>
            <p:spPr>
              <a:xfrm>
                <a:off x="7716651" y="2016005"/>
                <a:ext cx="477061" cy="284773"/>
              </a:xfrm>
              <a:prstGeom prst="flowChartMagneticDrum">
                <a:avLst/>
              </a:prstGeom>
              <a:solidFill>
                <a:srgbClr val="ED7D31">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sp>
            <p:nvSpPr>
              <p:cNvPr id="43" name="流程图: 直接访问存储器 42">
                <a:extLst>
                  <a:ext uri="{FF2B5EF4-FFF2-40B4-BE49-F238E27FC236}">
                    <a16:creationId xmlns:a16="http://schemas.microsoft.com/office/drawing/2014/main" id="{BF269BF9-3730-2D26-29A6-BF9A1481C6A1}"/>
                  </a:ext>
                </a:extLst>
              </p:cNvPr>
              <p:cNvSpPr/>
              <p:nvPr/>
            </p:nvSpPr>
            <p:spPr>
              <a:xfrm>
                <a:off x="8810069" y="2016005"/>
                <a:ext cx="477061" cy="284773"/>
              </a:xfrm>
              <a:prstGeom prst="flowChartMagneticDrum">
                <a:avLst/>
              </a:prstGeom>
              <a:solidFill>
                <a:srgbClr val="ED7D31">
                  <a:lumMod val="40000"/>
                  <a:lumOff val="6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sp>
            <p:nvSpPr>
              <p:cNvPr id="44" name="流程图: 直接访问存储器 43">
                <a:extLst>
                  <a:ext uri="{FF2B5EF4-FFF2-40B4-BE49-F238E27FC236}">
                    <a16:creationId xmlns:a16="http://schemas.microsoft.com/office/drawing/2014/main" id="{AD5C919B-21F8-45DC-7256-F10787D5B68D}"/>
                  </a:ext>
                </a:extLst>
              </p:cNvPr>
              <p:cNvSpPr/>
              <p:nvPr/>
            </p:nvSpPr>
            <p:spPr>
              <a:xfrm>
                <a:off x="9957950" y="2018176"/>
                <a:ext cx="477061" cy="284773"/>
              </a:xfrm>
              <a:prstGeom prst="flowChartMagneticDrum">
                <a:avLst/>
              </a:prstGeom>
              <a:solidFill>
                <a:srgbClr val="ED7D31">
                  <a:lumMod val="75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34561E90-4965-EC2E-06AC-6BBE972C40A0}"/>
                      </a:ext>
                    </a:extLst>
                  </p:cNvPr>
                  <p:cNvSpPr txBox="1"/>
                  <p:nvPr/>
                </p:nvSpPr>
                <p:spPr>
                  <a:xfrm>
                    <a:off x="7583292" y="1589048"/>
                    <a:ext cx="881871" cy="42524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𝒔</m:t>
                              </m:r>
                            </m:sub>
                          </m:sSub>
                          <m:r>
                            <m:rPr>
                              <m:nor/>
                            </m:rPr>
                            <a:rPr kumimoji="0" lang="en-US" altLang="zh-CN" b="1" i="0" u="none" strike="noStrike" kern="0" cap="none" spc="0" normalizeH="0" baseline="0" noProof="0" smtClean="0">
                              <a:ln>
                                <a:noFill/>
                              </a:ln>
                              <a:solidFill>
                                <a:prstClr val="black"/>
                              </a:solidFill>
                              <a:effectLst/>
                              <a:uLnTx/>
                              <a:uFillTx/>
                              <a:latin typeface="Aptos (正文)"/>
                            </a:rPr>
                            <m:t>,</m:t>
                          </m:r>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m:rPr>
                                  <m:nor/>
                                </m:rPr>
                                <a:rPr kumimoji="0" lang="el-GR" altLang="zh-CN" b="1" i="0" u="none" strike="noStrike" kern="0" cap="none" spc="0" normalizeH="0" baseline="0" noProof="0" dirty="0">
                                  <a:ln>
                                    <a:noFill/>
                                  </a:ln>
                                  <a:solidFill>
                                    <a:prstClr val="black"/>
                                  </a:solidFill>
                                  <a:effectLst/>
                                  <a:uLnTx/>
                                  <a:uFillTx/>
                                  <a:latin typeface="Aptos (正文)"/>
                                  <a:cs typeface="Times New Roman" panose="02020603050405020304" pitchFamily="18" charset="0"/>
                                </a:rPr>
                                <m:t>γ</m:t>
                              </m:r>
                            </m:e>
                            <m:sub>
                              <m:r>
                                <a:rPr kumimoji="0" lang="en-US" altLang="zh-CN"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𝒔</m:t>
                              </m:r>
                            </m:sub>
                          </m:sSub>
                        </m:oMath>
                      </m:oMathPara>
                    </a14:m>
                    <a:endParaRPr kumimoji="0" lang="zh-CN" altLang="en-US"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45" name="文本框 44">
                    <a:extLst>
                      <a:ext uri="{FF2B5EF4-FFF2-40B4-BE49-F238E27FC236}">
                        <a16:creationId xmlns:a16="http://schemas.microsoft.com/office/drawing/2014/main" id="{34561E90-4965-EC2E-06AC-6BBE972C40A0}"/>
                      </a:ext>
                    </a:extLst>
                  </p:cNvPr>
                  <p:cNvSpPr txBox="1">
                    <a:spLocks noRot="1" noChangeAspect="1" noMove="1" noResize="1" noEditPoints="1" noAdjustHandles="1" noChangeArrowheads="1" noChangeShapeType="1" noTextEdit="1"/>
                  </p:cNvSpPr>
                  <p:nvPr/>
                </p:nvSpPr>
                <p:spPr>
                  <a:xfrm>
                    <a:off x="7583292" y="1589048"/>
                    <a:ext cx="881871" cy="425245"/>
                  </a:xfrm>
                  <a:prstGeom prst="rect">
                    <a:avLst/>
                  </a:prstGeom>
                  <a:blipFill>
                    <a:blip r:embed="rId6"/>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9E79F8BF-A9D9-33E8-054F-C4EF7B6A4BF4}"/>
                      </a:ext>
                    </a:extLst>
                  </p:cNvPr>
                  <p:cNvSpPr txBox="1"/>
                  <p:nvPr/>
                </p:nvSpPr>
                <p:spPr>
                  <a:xfrm>
                    <a:off x="8658679" y="1592759"/>
                    <a:ext cx="881871" cy="45618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𝒇</m:t>
                              </m:r>
                            </m:sub>
                          </m:sSub>
                          <m:r>
                            <m:rPr>
                              <m:nor/>
                            </m:rPr>
                            <a:rPr kumimoji="0" lang="en-US" altLang="zh-CN" b="1" i="0" u="none" strike="noStrike" kern="0" cap="none" spc="0" normalizeH="0" baseline="0" noProof="0" smtClean="0">
                              <a:ln>
                                <a:noFill/>
                              </a:ln>
                              <a:solidFill>
                                <a:prstClr val="black"/>
                              </a:solidFill>
                              <a:effectLst/>
                              <a:uLnTx/>
                              <a:uFillTx/>
                              <a:latin typeface="Aptos (正文)"/>
                            </a:rPr>
                            <m:t>,</m:t>
                          </m:r>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m:rPr>
                                  <m:nor/>
                                </m:rPr>
                                <a:rPr kumimoji="0" lang="el-GR" altLang="zh-CN" b="1" i="0" u="none" strike="noStrike" kern="0" cap="none" spc="0" normalizeH="0" baseline="0" noProof="0" dirty="0">
                                  <a:ln>
                                    <a:noFill/>
                                  </a:ln>
                                  <a:solidFill>
                                    <a:prstClr val="black"/>
                                  </a:solidFill>
                                  <a:effectLst/>
                                  <a:uLnTx/>
                                  <a:uFillTx/>
                                  <a:latin typeface="Aptos (正文)"/>
                                  <a:cs typeface="Times New Roman" panose="02020603050405020304" pitchFamily="18" charset="0"/>
                                </a:rPr>
                                <m:t>γ</m:t>
                              </m:r>
                            </m:e>
                            <m:sub>
                              <m:r>
                                <a:rPr kumimoji="0" lang="en-US" altLang="zh-CN"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𝒇</m:t>
                              </m:r>
                            </m:sub>
                          </m:sSub>
                        </m:oMath>
                      </m:oMathPara>
                    </a14:m>
                    <a:endParaRPr kumimoji="0" lang="zh-CN" altLang="en-US"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46" name="文本框 45">
                    <a:extLst>
                      <a:ext uri="{FF2B5EF4-FFF2-40B4-BE49-F238E27FC236}">
                        <a16:creationId xmlns:a16="http://schemas.microsoft.com/office/drawing/2014/main" id="{9E79F8BF-A9D9-33E8-054F-C4EF7B6A4BF4}"/>
                      </a:ext>
                    </a:extLst>
                  </p:cNvPr>
                  <p:cNvSpPr txBox="1">
                    <a:spLocks noRot="1" noChangeAspect="1" noMove="1" noResize="1" noEditPoints="1" noAdjustHandles="1" noChangeArrowheads="1" noChangeShapeType="1" noTextEdit="1"/>
                  </p:cNvSpPr>
                  <p:nvPr/>
                </p:nvSpPr>
                <p:spPr>
                  <a:xfrm>
                    <a:off x="8658679" y="1592759"/>
                    <a:ext cx="881871" cy="456183"/>
                  </a:xfrm>
                  <a:prstGeom prst="rect">
                    <a:avLst/>
                  </a:prstGeom>
                  <a:blipFill>
                    <a:blip r:embed="rId7"/>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C05EC7D1-193E-F4CE-3750-9C3D97A20E55}"/>
                      </a:ext>
                    </a:extLst>
                  </p:cNvPr>
                  <p:cNvSpPr txBox="1"/>
                  <p:nvPr/>
                </p:nvSpPr>
                <p:spPr>
                  <a:xfrm>
                    <a:off x="9867896" y="1593043"/>
                    <a:ext cx="881871" cy="42524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𝒎</m:t>
                              </m:r>
                            </m:sub>
                          </m:sSub>
                          <m:r>
                            <m:rPr>
                              <m:nor/>
                            </m:rPr>
                            <a:rPr kumimoji="0" lang="en-US" altLang="zh-CN" b="1" i="0" u="none" strike="noStrike" kern="0" cap="none" spc="0" normalizeH="0" baseline="0" noProof="0" smtClean="0">
                              <a:ln>
                                <a:noFill/>
                              </a:ln>
                              <a:solidFill>
                                <a:prstClr val="black"/>
                              </a:solidFill>
                              <a:effectLst/>
                              <a:uLnTx/>
                              <a:uFillTx/>
                              <a:latin typeface="Aptos (正文)"/>
                            </a:rPr>
                            <m:t>,</m:t>
                          </m:r>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m:rPr>
                                  <m:nor/>
                                </m:rPr>
                                <a:rPr kumimoji="0" lang="el-GR" altLang="zh-CN" b="1" i="0" u="none" strike="noStrike" kern="0" cap="none" spc="0" normalizeH="0" baseline="0" noProof="0" dirty="0">
                                  <a:ln>
                                    <a:noFill/>
                                  </a:ln>
                                  <a:solidFill>
                                    <a:prstClr val="black"/>
                                  </a:solidFill>
                                  <a:effectLst/>
                                  <a:uLnTx/>
                                  <a:uFillTx/>
                                  <a:latin typeface="Aptos (正文)"/>
                                  <a:cs typeface="Times New Roman" panose="02020603050405020304" pitchFamily="18" charset="0"/>
                                </a:rPr>
                                <m:t>γ</m:t>
                              </m:r>
                            </m:e>
                            <m:sub>
                              <m:r>
                                <a:rPr kumimoji="0" lang="en-US" altLang="zh-CN"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𝒎</m:t>
                              </m:r>
                            </m:sub>
                          </m:sSub>
                        </m:oMath>
                      </m:oMathPara>
                    </a14:m>
                    <a:endParaRPr kumimoji="0" lang="zh-CN" altLang="en-US"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47" name="文本框 46">
                    <a:extLst>
                      <a:ext uri="{FF2B5EF4-FFF2-40B4-BE49-F238E27FC236}">
                        <a16:creationId xmlns:a16="http://schemas.microsoft.com/office/drawing/2014/main" id="{C05EC7D1-193E-F4CE-3750-9C3D97A20E55}"/>
                      </a:ext>
                    </a:extLst>
                  </p:cNvPr>
                  <p:cNvSpPr txBox="1">
                    <a:spLocks noRot="1" noChangeAspect="1" noMove="1" noResize="1" noEditPoints="1" noAdjustHandles="1" noChangeArrowheads="1" noChangeShapeType="1" noTextEdit="1"/>
                  </p:cNvSpPr>
                  <p:nvPr/>
                </p:nvSpPr>
                <p:spPr>
                  <a:xfrm>
                    <a:off x="9867896" y="1593043"/>
                    <a:ext cx="881871" cy="425245"/>
                  </a:xfrm>
                  <a:prstGeom prst="rect">
                    <a:avLst/>
                  </a:prstGeom>
                  <a:blipFill>
                    <a:blip r:embed="rId8"/>
                    <a:stretch>
                      <a:fillRect l="-5556" b="-3279"/>
                    </a:stretch>
                  </a:blipFill>
                </p:spPr>
                <p:txBody>
                  <a:bodyPr/>
                  <a:lstStyle/>
                  <a:p>
                    <a:r>
                      <a:rPr lang="en-US">
                        <a:noFill/>
                      </a:rPr>
                      <a:t> </a:t>
                    </a:r>
                  </a:p>
                </p:txBody>
              </p:sp>
            </mc:Fallback>
          </mc:AlternateContent>
          <p:sp>
            <p:nvSpPr>
              <p:cNvPr id="48" name="椭圆 47">
                <a:extLst>
                  <a:ext uri="{FF2B5EF4-FFF2-40B4-BE49-F238E27FC236}">
                    <a16:creationId xmlns:a16="http://schemas.microsoft.com/office/drawing/2014/main" id="{2FF110E4-93A4-DDDE-BF26-804C5417C9AC}"/>
                  </a:ext>
                </a:extLst>
              </p:cNvPr>
              <p:cNvSpPr/>
              <p:nvPr/>
            </p:nvSpPr>
            <p:spPr>
              <a:xfrm>
                <a:off x="8348077" y="2053480"/>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49" name="椭圆 48">
                <a:extLst>
                  <a:ext uri="{FF2B5EF4-FFF2-40B4-BE49-F238E27FC236}">
                    <a16:creationId xmlns:a16="http://schemas.microsoft.com/office/drawing/2014/main" id="{D00618E6-1581-126D-03B6-6845CACCC758}"/>
                  </a:ext>
                </a:extLst>
              </p:cNvPr>
              <p:cNvSpPr/>
              <p:nvPr/>
            </p:nvSpPr>
            <p:spPr>
              <a:xfrm>
                <a:off x="9484434" y="2053480"/>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50" name="椭圆 49">
                <a:extLst>
                  <a:ext uri="{FF2B5EF4-FFF2-40B4-BE49-F238E27FC236}">
                    <a16:creationId xmlns:a16="http://schemas.microsoft.com/office/drawing/2014/main" id="{030660C1-D396-A844-BAC9-999B0C546CE4}"/>
                  </a:ext>
                </a:extLst>
              </p:cNvPr>
              <p:cNvSpPr/>
              <p:nvPr/>
            </p:nvSpPr>
            <p:spPr>
              <a:xfrm>
                <a:off x="8355065" y="3765914"/>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51" name="椭圆 50">
                <a:extLst>
                  <a:ext uri="{FF2B5EF4-FFF2-40B4-BE49-F238E27FC236}">
                    <a16:creationId xmlns:a16="http://schemas.microsoft.com/office/drawing/2014/main" id="{2298F11C-EAA8-997A-5B5F-3EF98A56E877}"/>
                  </a:ext>
                </a:extLst>
              </p:cNvPr>
              <p:cNvSpPr/>
              <p:nvPr/>
            </p:nvSpPr>
            <p:spPr>
              <a:xfrm>
                <a:off x="9498113" y="3765914"/>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4FE32C13-FF2F-2DA0-52AB-EBEDB52867FD}"/>
                      </a:ext>
                    </a:extLst>
                  </p:cNvPr>
                  <p:cNvSpPr txBox="1"/>
                  <p:nvPr/>
                </p:nvSpPr>
                <p:spPr>
                  <a:xfrm>
                    <a:off x="7715245" y="2400298"/>
                    <a:ext cx="579412" cy="42524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𝒔</m:t>
                              </m:r>
                            </m:sub>
                          </m:sSub>
                        </m:oMath>
                      </m:oMathPara>
                    </a14:m>
                    <a:endParaRPr kumimoji="0" lang="zh-CN" altLang="en-US" b="1" i="0" u="none" strike="noStrike" kern="0" cap="none" spc="0" normalizeH="0" baseline="0" noProof="0" dirty="0">
                      <a:ln>
                        <a:noFill/>
                      </a:ln>
                      <a:solidFill>
                        <a:prstClr val="black"/>
                      </a:solidFill>
                      <a:effectLst/>
                      <a:uLnTx/>
                      <a:uFillTx/>
                      <a:latin typeface="Aptos (正文)"/>
                    </a:endParaRPr>
                  </a:p>
                </p:txBody>
              </p:sp>
            </mc:Choice>
            <mc:Fallback xmlns="">
              <p:sp>
                <p:nvSpPr>
                  <p:cNvPr id="52" name="文本框 51">
                    <a:extLst>
                      <a:ext uri="{FF2B5EF4-FFF2-40B4-BE49-F238E27FC236}">
                        <a16:creationId xmlns:a16="http://schemas.microsoft.com/office/drawing/2014/main" id="{4FE32C13-FF2F-2DA0-52AB-EBEDB52867FD}"/>
                      </a:ext>
                    </a:extLst>
                  </p:cNvPr>
                  <p:cNvSpPr txBox="1">
                    <a:spLocks noRot="1" noChangeAspect="1" noMove="1" noResize="1" noEditPoints="1" noAdjustHandles="1" noChangeArrowheads="1" noChangeShapeType="1" noTextEdit="1"/>
                  </p:cNvSpPr>
                  <p:nvPr/>
                </p:nvSpPr>
                <p:spPr>
                  <a:xfrm>
                    <a:off x="7715245" y="2400298"/>
                    <a:ext cx="579412" cy="425245"/>
                  </a:xfrm>
                  <a:prstGeom prst="rect">
                    <a:avLst/>
                  </a:prstGeom>
                  <a:blipFill>
                    <a:blip r:embed="rId9"/>
                    <a:stretch>
                      <a:fillRect/>
                    </a:stretch>
                  </a:blipFill>
                </p:spPr>
                <p:txBody>
                  <a:bodyPr/>
                  <a:lstStyle/>
                  <a:p>
                    <a:r>
                      <a:rPr lang="en-US">
                        <a:noFill/>
                      </a:rPr>
                      <a:t> </a:t>
                    </a:r>
                  </a:p>
                </p:txBody>
              </p:sp>
            </mc:Fallback>
          </mc:AlternateContent>
          <p:cxnSp>
            <p:nvCxnSpPr>
              <p:cNvPr id="53" name="直接箭头连接符 52">
                <a:extLst>
                  <a:ext uri="{FF2B5EF4-FFF2-40B4-BE49-F238E27FC236}">
                    <a16:creationId xmlns:a16="http://schemas.microsoft.com/office/drawing/2014/main" id="{7EA9237D-2186-9DCA-6985-3CEAF6375F99}"/>
                  </a:ext>
                </a:extLst>
              </p:cNvPr>
              <p:cNvCxnSpPr>
                <a:cxnSpLocks/>
              </p:cNvCxnSpPr>
              <p:nvPr/>
            </p:nvCxnSpPr>
            <p:spPr>
              <a:xfrm>
                <a:off x="7713874" y="2409433"/>
                <a:ext cx="457200" cy="0"/>
              </a:xfrm>
              <a:prstGeom prst="straightConnector1">
                <a:avLst/>
              </a:prstGeom>
              <a:noFill/>
              <a:ln w="19050" cap="flat" cmpd="sng" algn="ctr">
                <a:solidFill>
                  <a:sysClr val="windowText" lastClr="000000"/>
                </a:solidFill>
                <a:prstDash val="solid"/>
                <a:miter lim="800000"/>
                <a:headEnd type="triangle"/>
                <a:tailEnd type="triangle"/>
              </a:ln>
              <a:effectLst/>
            </p:spPr>
          </p:cxn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B78DC583-3B80-A9C8-D53E-AEB08EF6A037}"/>
                      </a:ext>
                    </a:extLst>
                  </p:cNvPr>
                  <p:cNvSpPr txBox="1"/>
                  <p:nvPr/>
                </p:nvSpPr>
                <p:spPr>
                  <a:xfrm>
                    <a:off x="8785389" y="2364305"/>
                    <a:ext cx="579412" cy="45618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𝒇</m:t>
                              </m:r>
                            </m:sub>
                          </m:sSub>
                        </m:oMath>
                      </m:oMathPara>
                    </a14:m>
                    <a:endParaRPr kumimoji="0" lang="zh-CN" altLang="en-US" b="1" i="0" u="none" strike="noStrike" kern="0" cap="none" spc="0" normalizeH="0" baseline="0" noProof="0" dirty="0">
                      <a:ln>
                        <a:noFill/>
                      </a:ln>
                      <a:solidFill>
                        <a:prstClr val="black"/>
                      </a:solidFill>
                      <a:effectLst/>
                      <a:uLnTx/>
                      <a:uFillTx/>
                      <a:latin typeface="Aptos (正文)"/>
                    </a:endParaRPr>
                  </a:p>
                </p:txBody>
              </p:sp>
            </mc:Choice>
            <mc:Fallback xmlns="">
              <p:sp>
                <p:nvSpPr>
                  <p:cNvPr id="54" name="文本框 53">
                    <a:extLst>
                      <a:ext uri="{FF2B5EF4-FFF2-40B4-BE49-F238E27FC236}">
                        <a16:creationId xmlns:a16="http://schemas.microsoft.com/office/drawing/2014/main" id="{B78DC583-3B80-A9C8-D53E-AEB08EF6A037}"/>
                      </a:ext>
                    </a:extLst>
                  </p:cNvPr>
                  <p:cNvSpPr txBox="1">
                    <a:spLocks noRot="1" noChangeAspect="1" noMove="1" noResize="1" noEditPoints="1" noAdjustHandles="1" noChangeArrowheads="1" noChangeShapeType="1" noTextEdit="1"/>
                  </p:cNvSpPr>
                  <p:nvPr/>
                </p:nvSpPr>
                <p:spPr>
                  <a:xfrm>
                    <a:off x="8785389" y="2364305"/>
                    <a:ext cx="579412" cy="456183"/>
                  </a:xfrm>
                  <a:prstGeom prst="rect">
                    <a:avLst/>
                  </a:prstGeom>
                  <a:blipFill>
                    <a:blip r:embed="rId10"/>
                    <a:stretch>
                      <a:fillRect b="-7692"/>
                    </a:stretch>
                  </a:blipFill>
                </p:spPr>
                <p:txBody>
                  <a:bodyPr/>
                  <a:lstStyle/>
                  <a:p>
                    <a:r>
                      <a:rPr lang="en-US">
                        <a:noFill/>
                      </a:rPr>
                      <a:t> </a:t>
                    </a:r>
                  </a:p>
                </p:txBody>
              </p:sp>
            </mc:Fallback>
          </mc:AlternateContent>
          <p:cxnSp>
            <p:nvCxnSpPr>
              <p:cNvPr id="55" name="直接箭头连接符 54">
                <a:extLst>
                  <a:ext uri="{FF2B5EF4-FFF2-40B4-BE49-F238E27FC236}">
                    <a16:creationId xmlns:a16="http://schemas.microsoft.com/office/drawing/2014/main" id="{9AAC80EE-6C69-2F69-C305-89CF4667D5FD}"/>
                  </a:ext>
                </a:extLst>
              </p:cNvPr>
              <p:cNvCxnSpPr>
                <a:cxnSpLocks/>
              </p:cNvCxnSpPr>
              <p:nvPr/>
            </p:nvCxnSpPr>
            <p:spPr>
              <a:xfrm>
                <a:off x="8808453" y="2410709"/>
                <a:ext cx="477061" cy="0"/>
              </a:xfrm>
              <a:prstGeom prst="straightConnector1">
                <a:avLst/>
              </a:prstGeom>
              <a:noFill/>
              <a:ln w="19050" cap="flat" cmpd="sng" algn="ctr">
                <a:solidFill>
                  <a:sysClr val="windowText" lastClr="000000"/>
                </a:solidFill>
                <a:prstDash val="solid"/>
                <a:miter lim="800000"/>
                <a:headEnd type="triangle"/>
                <a:tailEnd type="triangle"/>
              </a:ln>
              <a:effectLst/>
            </p:spPr>
          </p:cxn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B5AD36E5-E433-6DBE-FE92-31C2B1EC9ADD}"/>
                      </a:ext>
                    </a:extLst>
                  </p:cNvPr>
                  <p:cNvSpPr txBox="1"/>
                  <p:nvPr/>
                </p:nvSpPr>
                <p:spPr>
                  <a:xfrm>
                    <a:off x="9912922" y="2400298"/>
                    <a:ext cx="579412" cy="42524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𝒎</m:t>
                              </m:r>
                            </m:sub>
                          </m:sSub>
                        </m:oMath>
                      </m:oMathPara>
                    </a14:m>
                    <a:endParaRPr kumimoji="0" lang="zh-CN" altLang="en-US" b="1" i="0" u="none" strike="noStrike" kern="0" cap="none" spc="0" normalizeH="0" baseline="0" noProof="0" dirty="0">
                      <a:ln>
                        <a:noFill/>
                      </a:ln>
                      <a:solidFill>
                        <a:prstClr val="black"/>
                      </a:solidFill>
                      <a:effectLst/>
                      <a:uLnTx/>
                      <a:uFillTx/>
                      <a:latin typeface="Aptos (正文)"/>
                    </a:endParaRPr>
                  </a:p>
                </p:txBody>
              </p:sp>
            </mc:Choice>
            <mc:Fallback xmlns="">
              <p:sp>
                <p:nvSpPr>
                  <p:cNvPr id="56" name="文本框 55">
                    <a:extLst>
                      <a:ext uri="{FF2B5EF4-FFF2-40B4-BE49-F238E27FC236}">
                        <a16:creationId xmlns:a16="http://schemas.microsoft.com/office/drawing/2014/main" id="{B5AD36E5-E433-6DBE-FE92-31C2B1EC9ADD}"/>
                      </a:ext>
                    </a:extLst>
                  </p:cNvPr>
                  <p:cNvSpPr txBox="1">
                    <a:spLocks noRot="1" noChangeAspect="1" noMove="1" noResize="1" noEditPoints="1" noAdjustHandles="1" noChangeArrowheads="1" noChangeShapeType="1" noTextEdit="1"/>
                  </p:cNvSpPr>
                  <p:nvPr/>
                </p:nvSpPr>
                <p:spPr>
                  <a:xfrm>
                    <a:off x="9912922" y="2400298"/>
                    <a:ext cx="579412" cy="425245"/>
                  </a:xfrm>
                  <a:prstGeom prst="rect">
                    <a:avLst/>
                  </a:prstGeom>
                  <a:blipFill>
                    <a:blip r:embed="rId11"/>
                    <a:stretch>
                      <a:fillRect/>
                    </a:stretch>
                  </a:blipFill>
                </p:spPr>
                <p:txBody>
                  <a:bodyPr/>
                  <a:lstStyle/>
                  <a:p>
                    <a:r>
                      <a:rPr lang="en-US">
                        <a:noFill/>
                      </a:rPr>
                      <a:t> </a:t>
                    </a:r>
                  </a:p>
                </p:txBody>
              </p:sp>
            </mc:Fallback>
          </mc:AlternateContent>
          <p:cxnSp>
            <p:nvCxnSpPr>
              <p:cNvPr id="57" name="直接箭头连接符 56">
                <a:extLst>
                  <a:ext uri="{FF2B5EF4-FFF2-40B4-BE49-F238E27FC236}">
                    <a16:creationId xmlns:a16="http://schemas.microsoft.com/office/drawing/2014/main" id="{971D8314-7245-A2B4-07EE-860B8D0AF65B}"/>
                  </a:ext>
                </a:extLst>
              </p:cNvPr>
              <p:cNvCxnSpPr>
                <a:cxnSpLocks/>
              </p:cNvCxnSpPr>
              <p:nvPr/>
            </p:nvCxnSpPr>
            <p:spPr>
              <a:xfrm>
                <a:off x="9935985" y="2410709"/>
                <a:ext cx="477061" cy="0"/>
              </a:xfrm>
              <a:prstGeom prst="straightConnector1">
                <a:avLst/>
              </a:prstGeom>
              <a:noFill/>
              <a:ln w="19050" cap="flat" cmpd="sng" algn="ctr">
                <a:solidFill>
                  <a:sysClr val="windowText" lastClr="000000"/>
                </a:solidFill>
                <a:prstDash val="solid"/>
                <a:miter lim="800000"/>
                <a:headEnd type="triangle"/>
                <a:tailEnd type="triangle"/>
              </a:ln>
              <a:effectLst/>
            </p:spPr>
          </p:cxnSp>
          <p:sp>
            <p:nvSpPr>
              <p:cNvPr id="58" name="椭圆 57">
                <a:extLst>
                  <a:ext uri="{FF2B5EF4-FFF2-40B4-BE49-F238E27FC236}">
                    <a16:creationId xmlns:a16="http://schemas.microsoft.com/office/drawing/2014/main" id="{3C6BB1A6-2A48-F406-4FCF-E2D3293153C4}"/>
                  </a:ext>
                </a:extLst>
              </p:cNvPr>
              <p:cNvSpPr/>
              <p:nvPr/>
            </p:nvSpPr>
            <p:spPr>
              <a:xfrm>
                <a:off x="10786625" y="2053480"/>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59" name="文本框 58">
                <a:extLst>
                  <a:ext uri="{FF2B5EF4-FFF2-40B4-BE49-F238E27FC236}">
                    <a16:creationId xmlns:a16="http://schemas.microsoft.com/office/drawing/2014/main" id="{A463C0DE-8B8E-B151-783B-5A8475F12DB5}"/>
                  </a:ext>
                </a:extLst>
              </p:cNvPr>
              <p:cNvSpPr txBox="1"/>
              <p:nvPr/>
            </p:nvSpPr>
            <p:spPr>
              <a:xfrm>
                <a:off x="4540486" y="1165681"/>
                <a:ext cx="1319253" cy="45976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antenna</a:t>
                </a:r>
                <a:endParaRPr kumimoji="0" lang="zh-CN" altLang="en-US"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60" name="矩形 59">
                <a:extLst>
                  <a:ext uri="{FF2B5EF4-FFF2-40B4-BE49-F238E27FC236}">
                    <a16:creationId xmlns:a16="http://schemas.microsoft.com/office/drawing/2014/main" id="{4F23DB29-F8EE-55FE-5F9B-5E713B3577F8}"/>
                  </a:ext>
                </a:extLst>
              </p:cNvPr>
              <p:cNvSpPr/>
              <p:nvPr/>
            </p:nvSpPr>
            <p:spPr>
              <a:xfrm>
                <a:off x="5130350" y="2652017"/>
                <a:ext cx="271280" cy="670887"/>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dirty="0">
                  <a:ln>
                    <a:noFill/>
                  </a:ln>
                  <a:solidFill>
                    <a:prstClr val="black"/>
                  </a:solidFill>
                  <a:effectLst/>
                  <a:uLnTx/>
                  <a:uFillTx/>
                  <a:latin typeface="Aptos (正文)"/>
                  <a:ea typeface="等线" panose="02010600030101010101" pitchFamily="2" charset="-122"/>
                </a:endParaRPr>
              </a:p>
            </p:txBody>
          </p:sp>
          <p:cxnSp>
            <p:nvCxnSpPr>
              <p:cNvPr id="61" name="直接连接符 60">
                <a:extLst>
                  <a:ext uri="{FF2B5EF4-FFF2-40B4-BE49-F238E27FC236}">
                    <a16:creationId xmlns:a16="http://schemas.microsoft.com/office/drawing/2014/main" id="{0752AB06-AE87-6F0E-474D-FEE1947EF2B6}"/>
                  </a:ext>
                </a:extLst>
              </p:cNvPr>
              <p:cNvCxnSpPr>
                <a:cxnSpLocks/>
              </p:cNvCxnSpPr>
              <p:nvPr/>
            </p:nvCxnSpPr>
            <p:spPr>
              <a:xfrm flipV="1">
                <a:off x="5265991" y="2110718"/>
                <a:ext cx="0" cy="520531"/>
              </a:xfrm>
              <a:prstGeom prst="line">
                <a:avLst/>
              </a:prstGeom>
              <a:noFill/>
              <a:ln w="28575" cap="flat" cmpd="sng" algn="ctr">
                <a:solidFill>
                  <a:sysClr val="windowText" lastClr="000000"/>
                </a:solidFill>
                <a:prstDash val="solid"/>
                <a:miter lim="800000"/>
              </a:ln>
              <a:effectLst/>
            </p:spPr>
          </p:cxnSp>
          <p:cxnSp>
            <p:nvCxnSpPr>
              <p:cNvPr id="62" name="直接连接符 61">
                <a:extLst>
                  <a:ext uri="{FF2B5EF4-FFF2-40B4-BE49-F238E27FC236}">
                    <a16:creationId xmlns:a16="http://schemas.microsoft.com/office/drawing/2014/main" id="{0B9666DA-5718-AB53-3D72-FEEEF5399CB6}"/>
                  </a:ext>
                </a:extLst>
              </p:cNvPr>
              <p:cNvCxnSpPr>
                <a:cxnSpLocks/>
              </p:cNvCxnSpPr>
              <p:nvPr/>
            </p:nvCxnSpPr>
            <p:spPr>
              <a:xfrm flipV="1">
                <a:off x="5275312" y="3302137"/>
                <a:ext cx="0" cy="527099"/>
              </a:xfrm>
              <a:prstGeom prst="line">
                <a:avLst/>
              </a:prstGeom>
              <a:noFill/>
              <a:ln w="28575"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C5FF020B-5EF9-4F40-E855-919F33383AEC}"/>
                      </a:ext>
                    </a:extLst>
                  </p:cNvPr>
                  <p:cNvSpPr txBox="1"/>
                  <p:nvPr/>
                </p:nvSpPr>
                <p:spPr>
                  <a:xfrm>
                    <a:off x="4644312" y="2251960"/>
                    <a:ext cx="1065173" cy="42524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𝒂𝒏𝒕𝒆𝒏𝒏𝒂</m:t>
                              </m:r>
                            </m:sub>
                          </m:sSub>
                        </m:oMath>
                      </m:oMathPara>
                    </a14:m>
                    <a:endParaRPr kumimoji="0" lang="zh-CN" altLang="en-US" b="0" i="0" u="none" strike="noStrike" kern="0" cap="none" spc="0" normalizeH="0" baseline="0" noProof="0" dirty="0">
                      <a:ln>
                        <a:noFill/>
                      </a:ln>
                      <a:solidFill>
                        <a:prstClr val="black"/>
                      </a:solidFill>
                      <a:effectLst/>
                      <a:uLnTx/>
                      <a:uFillTx/>
                      <a:latin typeface="Aptos (正文)"/>
                    </a:endParaRPr>
                  </a:p>
                </p:txBody>
              </p:sp>
            </mc:Choice>
            <mc:Fallback xmlns="">
              <p:sp>
                <p:nvSpPr>
                  <p:cNvPr id="63" name="文本框 62">
                    <a:extLst>
                      <a:ext uri="{FF2B5EF4-FFF2-40B4-BE49-F238E27FC236}">
                        <a16:creationId xmlns:a16="http://schemas.microsoft.com/office/drawing/2014/main" id="{C5FF020B-5EF9-4F40-E855-919F33383AEC}"/>
                      </a:ext>
                    </a:extLst>
                  </p:cNvPr>
                  <p:cNvSpPr txBox="1">
                    <a:spLocks noRot="1" noChangeAspect="1" noMove="1" noResize="1" noEditPoints="1" noAdjustHandles="1" noChangeArrowheads="1" noChangeShapeType="1" noTextEdit="1"/>
                  </p:cNvSpPr>
                  <p:nvPr/>
                </p:nvSpPr>
                <p:spPr>
                  <a:xfrm>
                    <a:off x="4644312" y="2251960"/>
                    <a:ext cx="1065173" cy="425245"/>
                  </a:xfrm>
                  <a:prstGeom prst="rect">
                    <a:avLst/>
                  </a:prstGeom>
                  <a:blipFill>
                    <a:blip r:embed="rId12"/>
                    <a:stretch>
                      <a:fillRect r="-5263"/>
                    </a:stretch>
                  </a:blipFill>
                </p:spPr>
                <p:txBody>
                  <a:bodyPr/>
                  <a:lstStyle/>
                  <a:p>
                    <a:r>
                      <a:rPr lang="en-US">
                        <a:noFill/>
                      </a:rPr>
                      <a:t> </a:t>
                    </a:r>
                  </a:p>
                </p:txBody>
              </p:sp>
            </mc:Fallback>
          </mc:AlternateContent>
          <p:sp>
            <p:nvSpPr>
              <p:cNvPr id="64" name="椭圆 63">
                <a:extLst>
                  <a:ext uri="{FF2B5EF4-FFF2-40B4-BE49-F238E27FC236}">
                    <a16:creationId xmlns:a16="http://schemas.microsoft.com/office/drawing/2014/main" id="{CD7911D2-C1F2-3ADA-5129-4DE0D4C37D11}"/>
                  </a:ext>
                </a:extLst>
              </p:cNvPr>
              <p:cNvSpPr/>
              <p:nvPr/>
            </p:nvSpPr>
            <p:spPr>
              <a:xfrm>
                <a:off x="6010777" y="2041237"/>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65" name="椭圆 64">
                <a:extLst>
                  <a:ext uri="{FF2B5EF4-FFF2-40B4-BE49-F238E27FC236}">
                    <a16:creationId xmlns:a16="http://schemas.microsoft.com/office/drawing/2014/main" id="{207DFF3C-77E4-E84B-F649-4BEE908BBF9E}"/>
                  </a:ext>
                </a:extLst>
              </p:cNvPr>
              <p:cNvSpPr/>
              <p:nvPr/>
            </p:nvSpPr>
            <p:spPr>
              <a:xfrm>
                <a:off x="7407657" y="2038451"/>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66" name="椭圆 65">
                <a:extLst>
                  <a:ext uri="{FF2B5EF4-FFF2-40B4-BE49-F238E27FC236}">
                    <a16:creationId xmlns:a16="http://schemas.microsoft.com/office/drawing/2014/main" id="{83E4DC7C-2595-1FF7-AB09-ADBB9DF773B5}"/>
                  </a:ext>
                </a:extLst>
              </p:cNvPr>
              <p:cNvSpPr/>
              <p:nvPr/>
            </p:nvSpPr>
            <p:spPr>
              <a:xfrm>
                <a:off x="6028957" y="3765914"/>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67" name="椭圆 66">
                <a:extLst>
                  <a:ext uri="{FF2B5EF4-FFF2-40B4-BE49-F238E27FC236}">
                    <a16:creationId xmlns:a16="http://schemas.microsoft.com/office/drawing/2014/main" id="{99492AEB-80F0-EF12-EE51-E5A44199D48C}"/>
                  </a:ext>
                </a:extLst>
              </p:cNvPr>
              <p:cNvSpPr/>
              <p:nvPr/>
            </p:nvSpPr>
            <p:spPr>
              <a:xfrm>
                <a:off x="7403523" y="3765914"/>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68" name="椭圆 67">
                <a:extLst>
                  <a:ext uri="{FF2B5EF4-FFF2-40B4-BE49-F238E27FC236}">
                    <a16:creationId xmlns:a16="http://schemas.microsoft.com/office/drawing/2014/main" id="{AB424447-2F41-2AC0-2B89-FC76EBB0D223}"/>
                  </a:ext>
                </a:extLst>
              </p:cNvPr>
              <p:cNvSpPr/>
              <p:nvPr/>
            </p:nvSpPr>
            <p:spPr>
              <a:xfrm>
                <a:off x="10786624" y="3765914"/>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69" name="文本框 68">
                <a:extLst>
                  <a:ext uri="{FF2B5EF4-FFF2-40B4-BE49-F238E27FC236}">
                    <a16:creationId xmlns:a16="http://schemas.microsoft.com/office/drawing/2014/main" id="{58817AA2-D827-A8A3-5E03-B793866AB872}"/>
                  </a:ext>
                </a:extLst>
              </p:cNvPr>
              <p:cNvSpPr txBox="1"/>
              <p:nvPr/>
            </p:nvSpPr>
            <p:spPr>
              <a:xfrm>
                <a:off x="5951508" y="1161441"/>
                <a:ext cx="1927118" cy="45976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metasurface</a:t>
                </a:r>
                <a:endParaRPr kumimoji="0" lang="zh-CN" altLang="en-US"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70" name="直接连接符 69">
                <a:extLst>
                  <a:ext uri="{FF2B5EF4-FFF2-40B4-BE49-F238E27FC236}">
                    <a16:creationId xmlns:a16="http://schemas.microsoft.com/office/drawing/2014/main" id="{E3E48F6E-9602-C905-BE10-7B5C7B97C8F0}"/>
                  </a:ext>
                </a:extLst>
              </p:cNvPr>
              <p:cNvCxnSpPr>
                <a:cxnSpLocks/>
              </p:cNvCxnSpPr>
              <p:nvPr/>
            </p:nvCxnSpPr>
            <p:spPr>
              <a:xfrm flipV="1">
                <a:off x="6352622" y="2115642"/>
                <a:ext cx="0" cy="1717778"/>
              </a:xfrm>
              <a:prstGeom prst="line">
                <a:avLst/>
              </a:prstGeom>
              <a:noFill/>
              <a:ln w="28575" cap="flat" cmpd="sng" algn="ctr">
                <a:solidFill>
                  <a:sysClr val="windowText" lastClr="000000"/>
                </a:solidFill>
                <a:prstDash val="solid"/>
                <a:miter lim="800000"/>
              </a:ln>
              <a:effectLst/>
            </p:spPr>
          </p:cxnSp>
          <p:sp>
            <p:nvSpPr>
              <p:cNvPr id="71" name="矩形 70">
                <a:extLst>
                  <a:ext uri="{FF2B5EF4-FFF2-40B4-BE49-F238E27FC236}">
                    <a16:creationId xmlns:a16="http://schemas.microsoft.com/office/drawing/2014/main" id="{F71118AA-7388-747C-774A-186847DD49AF}"/>
                  </a:ext>
                </a:extLst>
              </p:cNvPr>
              <p:cNvSpPr/>
              <p:nvPr/>
            </p:nvSpPr>
            <p:spPr>
              <a:xfrm>
                <a:off x="6208777" y="2636173"/>
                <a:ext cx="258949" cy="640393"/>
              </a:xfrm>
              <a:prstGeom prst="rect">
                <a:avLst/>
              </a:prstGeom>
              <a:solidFill>
                <a:srgbClr val="F97D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black"/>
                  </a:solidFill>
                  <a:effectLst/>
                  <a:uLnTx/>
                  <a:uFillTx/>
                  <a:latin typeface="Aptos (正文)"/>
                  <a:ea typeface="等线" panose="02010600030101010101" pitchFamily="2" charset="-122"/>
                </a:endParaRPr>
              </a:p>
            </p:txBody>
          </p:sp>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id="{E3122DC4-1DDD-4D87-ABD6-A8F1927D3990}"/>
                      </a:ext>
                    </a:extLst>
                  </p:cNvPr>
                  <p:cNvSpPr txBox="1"/>
                  <p:nvPr/>
                </p:nvSpPr>
                <p:spPr>
                  <a:xfrm>
                    <a:off x="6371303" y="3227136"/>
                    <a:ext cx="1133056" cy="49137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𝒑𝒂𝒕𝒕𝒆𝒓𝒏</m:t>
                              </m:r>
                            </m:sub>
                          </m:sSub>
                        </m:oMath>
                      </m:oMathPara>
                    </a14:m>
                    <a:endParaRPr kumimoji="0" lang="zh-CN" altLang="en-US" sz="2000" b="0" i="0" u="none" strike="noStrike" kern="0" cap="none" spc="0" normalizeH="0" baseline="0" noProof="0" dirty="0">
                      <a:ln>
                        <a:noFill/>
                      </a:ln>
                      <a:solidFill>
                        <a:prstClr val="black"/>
                      </a:solidFill>
                      <a:effectLst/>
                      <a:uLnTx/>
                      <a:uFillTx/>
                      <a:latin typeface="Aptos (正文)"/>
                    </a:endParaRPr>
                  </a:p>
                </p:txBody>
              </p:sp>
            </mc:Choice>
            <mc:Fallback xmlns="">
              <p:sp>
                <p:nvSpPr>
                  <p:cNvPr id="72" name="文本框 71">
                    <a:extLst>
                      <a:ext uri="{FF2B5EF4-FFF2-40B4-BE49-F238E27FC236}">
                        <a16:creationId xmlns:a16="http://schemas.microsoft.com/office/drawing/2014/main" id="{E3122DC4-1DDD-4D87-ABD6-A8F1927D3990}"/>
                      </a:ext>
                    </a:extLst>
                  </p:cNvPr>
                  <p:cNvSpPr txBox="1">
                    <a:spLocks noRot="1" noChangeAspect="1" noMove="1" noResize="1" noEditPoints="1" noAdjustHandles="1" noChangeArrowheads="1" noChangeShapeType="1" noTextEdit="1"/>
                  </p:cNvSpPr>
                  <p:nvPr/>
                </p:nvSpPr>
                <p:spPr>
                  <a:xfrm>
                    <a:off x="6371303" y="3227136"/>
                    <a:ext cx="1133056" cy="491378"/>
                  </a:xfrm>
                  <a:prstGeom prst="rect">
                    <a:avLst/>
                  </a:prstGeom>
                  <a:blipFill>
                    <a:blip r:embed="rId13"/>
                    <a:stretch>
                      <a:fillRect r="-4938" b="-7143"/>
                    </a:stretch>
                  </a:blipFill>
                </p:spPr>
                <p:txBody>
                  <a:bodyPr/>
                  <a:lstStyle/>
                  <a:p>
                    <a:r>
                      <a:rPr lang="en-US">
                        <a:noFill/>
                      </a:rPr>
                      <a:t> </a:t>
                    </a:r>
                  </a:p>
                </p:txBody>
              </p:sp>
            </mc:Fallback>
          </mc:AlternateContent>
          <p:sp>
            <p:nvSpPr>
              <p:cNvPr id="73" name="文本框 72">
                <a:extLst>
                  <a:ext uri="{FF2B5EF4-FFF2-40B4-BE49-F238E27FC236}">
                    <a16:creationId xmlns:a16="http://schemas.microsoft.com/office/drawing/2014/main" id="{A145487F-362B-E684-E71D-7827018D4243}"/>
                  </a:ext>
                </a:extLst>
              </p:cNvPr>
              <p:cNvSpPr txBox="1"/>
              <p:nvPr/>
            </p:nvSpPr>
            <p:spPr>
              <a:xfrm>
                <a:off x="8520931" y="1144246"/>
                <a:ext cx="2755437" cy="4597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skin/fat/muscle</a:t>
                </a:r>
                <a:endParaRPr kumimoji="0" lang="zh-CN" altLang="en-US"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74" name="文本框 73">
                <a:extLst>
                  <a:ext uri="{FF2B5EF4-FFF2-40B4-BE49-F238E27FC236}">
                    <a16:creationId xmlns:a16="http://schemas.microsoft.com/office/drawing/2014/main" id="{80396379-EDB0-9277-F0C0-27443AD6BD24}"/>
                  </a:ext>
                </a:extLst>
              </p:cNvPr>
              <p:cNvSpPr txBox="1"/>
              <p:nvPr/>
            </p:nvSpPr>
            <p:spPr>
              <a:xfrm>
                <a:off x="8216891" y="2913153"/>
                <a:ext cx="2936544" cy="81343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sensing target: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glucose levels in ISF</a:t>
                </a:r>
                <a:endParaRPr kumimoji="0" lang="zh-CN" altLang="en-US" sz="20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75" name="连接符: 肘形 74">
                <a:extLst>
                  <a:ext uri="{FF2B5EF4-FFF2-40B4-BE49-F238E27FC236}">
                    <a16:creationId xmlns:a16="http://schemas.microsoft.com/office/drawing/2014/main" id="{7AB202CE-A875-415A-6E5B-9589DA42FF17}"/>
                  </a:ext>
                </a:extLst>
              </p:cNvPr>
              <p:cNvCxnSpPr>
                <a:cxnSpLocks/>
              </p:cNvCxnSpPr>
              <p:nvPr/>
            </p:nvCxnSpPr>
            <p:spPr>
              <a:xfrm rot="5400000" flipH="1" flipV="1">
                <a:off x="4065564" y="3216336"/>
                <a:ext cx="1020118" cy="666182"/>
              </a:xfrm>
              <a:prstGeom prst="bentConnector3">
                <a:avLst>
                  <a:gd name="adj1" fmla="val 100300"/>
                </a:avLst>
              </a:prstGeom>
              <a:noFill/>
              <a:ln w="28575" cap="flat" cmpd="sng" algn="ctr">
                <a:solidFill>
                  <a:sysClr val="windowText" lastClr="000000"/>
                </a:solidFill>
                <a:prstDash val="dash"/>
                <a:miter lim="800000"/>
                <a:tailEnd type="triangle"/>
              </a:ln>
              <a:effectLst/>
            </p:spPr>
          </p:cxnSp>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95C2697D-0814-B8E1-A408-B4D5480C3121}"/>
                      </a:ext>
                    </a:extLst>
                  </p:cNvPr>
                  <p:cNvSpPr txBox="1"/>
                  <p:nvPr/>
                </p:nvSpPr>
                <p:spPr>
                  <a:xfrm>
                    <a:off x="3659170" y="3921028"/>
                    <a:ext cx="1065173" cy="42524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𝑺</m:t>
                              </m:r>
                            </m:e>
                            <m:sub>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rPr>
                                <m:t>𝟏𝟏</m:t>
                              </m:r>
                            </m:sub>
                          </m:sSub>
                        </m:oMath>
                      </m:oMathPara>
                    </a14:m>
                    <a:endParaRPr kumimoji="0" lang="zh-CN" altLang="en-US" b="0" i="0" u="none" strike="noStrike" kern="0" cap="none" spc="0" normalizeH="0" baseline="0" noProof="0" dirty="0">
                      <a:ln>
                        <a:noFill/>
                      </a:ln>
                      <a:solidFill>
                        <a:prstClr val="black"/>
                      </a:solidFill>
                      <a:effectLst/>
                      <a:uLnTx/>
                      <a:uFillTx/>
                      <a:latin typeface="Aptos (正文)"/>
                    </a:endParaRPr>
                  </a:p>
                </p:txBody>
              </p:sp>
            </mc:Choice>
            <mc:Fallback xmlns="">
              <p:sp>
                <p:nvSpPr>
                  <p:cNvPr id="76" name="文本框 75">
                    <a:extLst>
                      <a:ext uri="{FF2B5EF4-FFF2-40B4-BE49-F238E27FC236}">
                        <a16:creationId xmlns:a16="http://schemas.microsoft.com/office/drawing/2014/main" id="{95C2697D-0814-B8E1-A408-B4D5480C3121}"/>
                      </a:ext>
                    </a:extLst>
                  </p:cNvPr>
                  <p:cNvSpPr txBox="1">
                    <a:spLocks noRot="1" noChangeAspect="1" noMove="1" noResize="1" noEditPoints="1" noAdjustHandles="1" noChangeArrowheads="1" noChangeShapeType="1" noTextEdit="1"/>
                  </p:cNvSpPr>
                  <p:nvPr/>
                </p:nvSpPr>
                <p:spPr>
                  <a:xfrm>
                    <a:off x="3659170" y="3921028"/>
                    <a:ext cx="1065173" cy="425245"/>
                  </a:xfrm>
                  <a:prstGeom prst="rect">
                    <a:avLst/>
                  </a:prstGeom>
                  <a:blipFill>
                    <a:blip r:embed="rId14"/>
                    <a:stretch>
                      <a:fillRect/>
                    </a:stretch>
                  </a:blipFill>
                </p:spPr>
                <p:txBody>
                  <a:bodyPr/>
                  <a:lstStyle/>
                  <a:p>
                    <a:r>
                      <a:rPr lang="en-US">
                        <a:noFill/>
                      </a:rPr>
                      <a:t> </a:t>
                    </a:r>
                  </a:p>
                </p:txBody>
              </p:sp>
            </mc:Fallback>
          </mc:AlternateContent>
        </p:grpSp>
        <p:sp>
          <p:nvSpPr>
            <p:cNvPr id="21" name="流程图: 直接访问存储器 20">
              <a:extLst>
                <a:ext uri="{FF2B5EF4-FFF2-40B4-BE49-F238E27FC236}">
                  <a16:creationId xmlns:a16="http://schemas.microsoft.com/office/drawing/2014/main" id="{6FE254C1-570E-95E2-C414-3D20DB1F6787}"/>
                </a:ext>
              </a:extLst>
            </p:cNvPr>
            <p:cNvSpPr/>
            <p:nvPr/>
          </p:nvSpPr>
          <p:spPr>
            <a:xfrm>
              <a:off x="6820564" y="1991912"/>
              <a:ext cx="520351" cy="310613"/>
            </a:xfrm>
            <a:prstGeom prst="flowChartMagneticDrum">
              <a:avLst/>
            </a:prstGeom>
            <a:solidFill>
              <a:srgbClr val="70AD47">
                <a:lumMod val="60000"/>
                <a:lumOff val="4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sp>
          <p:nvSpPr>
            <p:cNvPr id="22" name="椭圆 21">
              <a:extLst>
                <a:ext uri="{FF2B5EF4-FFF2-40B4-BE49-F238E27FC236}">
                  <a16:creationId xmlns:a16="http://schemas.microsoft.com/office/drawing/2014/main" id="{335A9351-BA4A-8FB2-22E7-5AE42BF37FD0}"/>
                </a:ext>
              </a:extLst>
            </p:cNvPr>
            <p:cNvSpPr/>
            <p:nvPr/>
          </p:nvSpPr>
          <p:spPr>
            <a:xfrm>
              <a:off x="6523358" y="2058253"/>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3" name="椭圆 22">
              <a:extLst>
                <a:ext uri="{FF2B5EF4-FFF2-40B4-BE49-F238E27FC236}">
                  <a16:creationId xmlns:a16="http://schemas.microsoft.com/office/drawing/2014/main" id="{3997D428-AB2B-5AC0-8593-5D6351F9984C}"/>
                </a:ext>
              </a:extLst>
            </p:cNvPr>
            <p:cNvSpPr/>
            <p:nvPr/>
          </p:nvSpPr>
          <p:spPr>
            <a:xfrm>
              <a:off x="6489592" y="3778459"/>
              <a:ext cx="169436" cy="169436"/>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grpSp>
      <p:grpSp>
        <p:nvGrpSpPr>
          <p:cNvPr id="79" name="组合 78">
            <a:extLst>
              <a:ext uri="{FF2B5EF4-FFF2-40B4-BE49-F238E27FC236}">
                <a16:creationId xmlns:a16="http://schemas.microsoft.com/office/drawing/2014/main" id="{AF4A6081-8B7D-8438-518C-E822C5328F07}"/>
              </a:ext>
            </a:extLst>
          </p:cNvPr>
          <p:cNvGrpSpPr/>
          <p:nvPr/>
        </p:nvGrpSpPr>
        <p:grpSpPr>
          <a:xfrm>
            <a:off x="4274608" y="904456"/>
            <a:ext cx="3147551" cy="613131"/>
            <a:chOff x="4363022" y="1030304"/>
            <a:chExt cx="3147551" cy="613131"/>
          </a:xfrm>
        </p:grpSpPr>
        <p:sp>
          <p:nvSpPr>
            <p:cNvPr id="77" name="文本框 76">
              <a:extLst>
                <a:ext uri="{FF2B5EF4-FFF2-40B4-BE49-F238E27FC236}">
                  <a16:creationId xmlns:a16="http://schemas.microsoft.com/office/drawing/2014/main" id="{F7DA72D4-2561-C103-77E2-E0936BF14F01}"/>
                </a:ext>
              </a:extLst>
            </p:cNvPr>
            <p:cNvSpPr txBox="1"/>
            <p:nvPr/>
          </p:nvSpPr>
          <p:spPr>
            <a:xfrm>
              <a:off x="4363022" y="1030304"/>
              <a:ext cx="314755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UNKNOWN params</a:t>
              </a:r>
              <a:endParaRPr kumimoji="0" lang="zh-CN" altLang="en-US" sz="24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78" name="左大括号 77">
              <a:extLst>
                <a:ext uri="{FF2B5EF4-FFF2-40B4-BE49-F238E27FC236}">
                  <a16:creationId xmlns:a16="http://schemas.microsoft.com/office/drawing/2014/main" id="{8B99C175-D836-8492-EC7D-D8E2C2D714D1}"/>
                </a:ext>
              </a:extLst>
            </p:cNvPr>
            <p:cNvSpPr/>
            <p:nvPr/>
          </p:nvSpPr>
          <p:spPr>
            <a:xfrm rot="5400000">
              <a:off x="5723195" y="279959"/>
              <a:ext cx="222725" cy="2504228"/>
            </a:xfrm>
            <a:prstGeom prst="leftBrace">
              <a:avLst>
                <a:gd name="adj1" fmla="val 57048"/>
                <a:gd name="adj2" fmla="val 50000"/>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ptos (正文)"/>
                <a:ea typeface="等线" panose="02010600030101010101" pitchFamily="2" charset="-122"/>
              </a:endParaRPr>
            </a:p>
          </p:txBody>
        </p:sp>
      </p:grpSp>
      <p:grpSp>
        <p:nvGrpSpPr>
          <p:cNvPr id="83" name="组合 82">
            <a:extLst>
              <a:ext uri="{FF2B5EF4-FFF2-40B4-BE49-F238E27FC236}">
                <a16:creationId xmlns:a16="http://schemas.microsoft.com/office/drawing/2014/main" id="{721190CB-D54B-A451-9659-4A8553A30D06}"/>
              </a:ext>
            </a:extLst>
          </p:cNvPr>
          <p:cNvGrpSpPr/>
          <p:nvPr/>
        </p:nvGrpSpPr>
        <p:grpSpPr>
          <a:xfrm>
            <a:off x="7980932" y="1017767"/>
            <a:ext cx="4217440" cy="2712897"/>
            <a:chOff x="7980932" y="1017767"/>
            <a:chExt cx="4217440" cy="2712897"/>
          </a:xfrm>
        </p:grpSpPr>
        <p:pic>
          <p:nvPicPr>
            <p:cNvPr id="17" name="图片 16">
              <a:extLst>
                <a:ext uri="{FF2B5EF4-FFF2-40B4-BE49-F238E27FC236}">
                  <a16:creationId xmlns:a16="http://schemas.microsoft.com/office/drawing/2014/main" id="{96CB6C85-A963-4256-F31F-C5C183926B0D}"/>
                </a:ext>
              </a:extLst>
            </p:cNvPr>
            <p:cNvPicPr>
              <a:picLocks noChangeAspect="1"/>
            </p:cNvPicPr>
            <p:nvPr/>
          </p:nvPicPr>
          <p:blipFill>
            <a:blip r:embed="rId15"/>
            <a:srcRect r="51328" b="20130"/>
            <a:stretch>
              <a:fillRect/>
            </a:stretch>
          </p:blipFill>
          <p:spPr>
            <a:xfrm>
              <a:off x="7980932" y="1526073"/>
              <a:ext cx="4217440" cy="2204591"/>
            </a:xfrm>
            <a:prstGeom prst="rect">
              <a:avLst/>
            </a:prstGeom>
          </p:spPr>
        </p:pic>
        <p:sp>
          <p:nvSpPr>
            <p:cNvPr id="81" name="文本框 80">
              <a:extLst>
                <a:ext uri="{FF2B5EF4-FFF2-40B4-BE49-F238E27FC236}">
                  <a16:creationId xmlns:a16="http://schemas.microsoft.com/office/drawing/2014/main" id="{BF08D041-49D6-C788-768B-194605B62FD9}"/>
                </a:ext>
              </a:extLst>
            </p:cNvPr>
            <p:cNvSpPr txBox="1"/>
            <p:nvPr/>
          </p:nvSpPr>
          <p:spPr>
            <a:xfrm>
              <a:off x="9107566" y="1017767"/>
              <a:ext cx="2667085" cy="707886"/>
            </a:xfrm>
            <a:prstGeom prst="rect">
              <a:avLst/>
            </a:prstGeom>
            <a:noFill/>
          </p:spPr>
          <p:txBody>
            <a:bodyPr wrap="square">
              <a:spAutoFit/>
            </a:bodyPr>
            <a:lstStyle/>
            <a:p>
              <a:pPr algn="ctr"/>
              <a:r>
                <a:rPr lang="en-US" altLang="zh-CN" sz="2000" b="1" i="1" u="sng" dirty="0">
                  <a:effectLst/>
                  <a:latin typeface="Aptos (正文)"/>
                </a:rPr>
                <a:t>non-optimal </a:t>
              </a:r>
              <a:r>
                <a:rPr lang="en-US" altLang="zh-CN" sz="2000" i="0" dirty="0">
                  <a:effectLst/>
                  <a:latin typeface="Aptos (正文)"/>
                </a:rPr>
                <a:t>metasurface design</a:t>
              </a:r>
              <a:endParaRPr lang="zh-CN" altLang="en-US" sz="2000" dirty="0">
                <a:latin typeface="Aptos (正文)"/>
              </a:endParaRPr>
            </a:p>
          </p:txBody>
        </p:sp>
      </p:grpSp>
      <p:grpSp>
        <p:nvGrpSpPr>
          <p:cNvPr id="150" name="组合 149">
            <a:extLst>
              <a:ext uri="{FF2B5EF4-FFF2-40B4-BE49-F238E27FC236}">
                <a16:creationId xmlns:a16="http://schemas.microsoft.com/office/drawing/2014/main" id="{087C2934-2A8A-C76D-24BA-147FAC2B94BD}"/>
              </a:ext>
            </a:extLst>
          </p:cNvPr>
          <p:cNvGrpSpPr/>
          <p:nvPr/>
        </p:nvGrpSpPr>
        <p:grpSpPr>
          <a:xfrm>
            <a:off x="8026000" y="3947164"/>
            <a:ext cx="4140164" cy="2720092"/>
            <a:chOff x="8060462" y="3979944"/>
            <a:chExt cx="4140164" cy="2720092"/>
          </a:xfrm>
        </p:grpSpPr>
        <p:pic>
          <p:nvPicPr>
            <p:cNvPr id="18" name="图片 17">
              <a:extLst>
                <a:ext uri="{FF2B5EF4-FFF2-40B4-BE49-F238E27FC236}">
                  <a16:creationId xmlns:a16="http://schemas.microsoft.com/office/drawing/2014/main" id="{EA6D2626-5500-A9F2-8DBC-588C40164265}"/>
                </a:ext>
              </a:extLst>
            </p:cNvPr>
            <p:cNvPicPr>
              <a:picLocks noChangeAspect="1"/>
            </p:cNvPicPr>
            <p:nvPr/>
          </p:nvPicPr>
          <p:blipFill>
            <a:blip r:embed="rId15"/>
            <a:srcRect l="50754" r="1466" b="20130"/>
            <a:stretch>
              <a:fillRect/>
            </a:stretch>
          </p:blipFill>
          <p:spPr>
            <a:xfrm>
              <a:off x="8060462" y="4495444"/>
              <a:ext cx="4140164" cy="2204592"/>
            </a:xfrm>
            <a:prstGeom prst="rect">
              <a:avLst/>
            </a:prstGeom>
          </p:spPr>
        </p:pic>
        <p:sp>
          <p:nvSpPr>
            <p:cNvPr id="82" name="文本框 81">
              <a:extLst>
                <a:ext uri="{FF2B5EF4-FFF2-40B4-BE49-F238E27FC236}">
                  <a16:creationId xmlns:a16="http://schemas.microsoft.com/office/drawing/2014/main" id="{71B613D1-2C0A-12C4-78F0-AAE51409CB45}"/>
                </a:ext>
              </a:extLst>
            </p:cNvPr>
            <p:cNvSpPr txBox="1"/>
            <p:nvPr/>
          </p:nvSpPr>
          <p:spPr>
            <a:xfrm>
              <a:off x="9194385" y="3979944"/>
              <a:ext cx="2502808" cy="707886"/>
            </a:xfrm>
            <a:prstGeom prst="rect">
              <a:avLst/>
            </a:prstGeom>
            <a:noFill/>
          </p:spPr>
          <p:txBody>
            <a:bodyPr wrap="square">
              <a:spAutoFit/>
            </a:bodyPr>
            <a:lstStyle/>
            <a:p>
              <a:pPr algn="ctr"/>
              <a:r>
                <a:rPr lang="en-US" altLang="zh-CN" sz="2000" b="1" i="1" u="sng" dirty="0">
                  <a:latin typeface="Aptos (正文)"/>
                </a:rPr>
                <a:t>o</a:t>
              </a:r>
              <a:r>
                <a:rPr lang="en-US" altLang="zh-CN" sz="2000" b="1" i="1" u="sng" dirty="0">
                  <a:effectLst/>
                  <a:latin typeface="Aptos (正文)"/>
                </a:rPr>
                <a:t>ptimal</a:t>
              </a:r>
              <a:r>
                <a:rPr lang="en-US" altLang="zh-CN" sz="2000" i="0" dirty="0">
                  <a:effectLst/>
                  <a:latin typeface="Aptos (正文)"/>
                </a:rPr>
                <a:t> metasurface design</a:t>
              </a:r>
              <a:endParaRPr lang="zh-CN" altLang="en-US" sz="2000" dirty="0">
                <a:latin typeface="Aptos (正文)"/>
              </a:endParaRPr>
            </a:p>
          </p:txBody>
        </p:sp>
      </p:grpSp>
      <p:grpSp>
        <p:nvGrpSpPr>
          <p:cNvPr id="86" name="组合 85">
            <a:extLst>
              <a:ext uri="{FF2B5EF4-FFF2-40B4-BE49-F238E27FC236}">
                <a16:creationId xmlns:a16="http://schemas.microsoft.com/office/drawing/2014/main" id="{BA6040AF-5877-4F94-B95A-EEC6C067CF70}"/>
              </a:ext>
            </a:extLst>
          </p:cNvPr>
          <p:cNvGrpSpPr/>
          <p:nvPr/>
        </p:nvGrpSpPr>
        <p:grpSpPr>
          <a:xfrm>
            <a:off x="25836" y="4467298"/>
            <a:ext cx="3552686" cy="2180590"/>
            <a:chOff x="-1783462" y="1513523"/>
            <a:chExt cx="9589982" cy="5886199"/>
          </a:xfrm>
        </p:grpSpPr>
        <p:pic>
          <p:nvPicPr>
            <p:cNvPr id="92" name="图片 91">
              <a:extLst>
                <a:ext uri="{FF2B5EF4-FFF2-40B4-BE49-F238E27FC236}">
                  <a16:creationId xmlns:a16="http://schemas.microsoft.com/office/drawing/2014/main" id="{B3A87474-A1C8-EA6B-EFAE-6FAB60B537C7}"/>
                </a:ext>
              </a:extLst>
            </p:cNvPr>
            <p:cNvPicPr>
              <a:picLocks noChangeAspect="1"/>
            </p:cNvPicPr>
            <p:nvPr/>
          </p:nvPicPr>
          <p:blipFill rotWithShape="1">
            <a:blip r:embed="rId16"/>
            <a:srcRect l="2413" t="1853" r="2280" b="4481"/>
            <a:stretch/>
          </p:blipFill>
          <p:spPr>
            <a:xfrm>
              <a:off x="1884276" y="1513523"/>
              <a:ext cx="5922244" cy="5678608"/>
            </a:xfrm>
            <a:prstGeom prst="rect">
              <a:avLst/>
            </a:prstGeom>
          </p:spPr>
        </p:pic>
        <p:sp>
          <p:nvSpPr>
            <p:cNvPr id="104" name="文本框 103">
              <a:extLst>
                <a:ext uri="{FF2B5EF4-FFF2-40B4-BE49-F238E27FC236}">
                  <a16:creationId xmlns:a16="http://schemas.microsoft.com/office/drawing/2014/main" id="{B4ECB2A4-EAF8-E644-26B2-520994830630}"/>
                </a:ext>
              </a:extLst>
            </p:cNvPr>
            <p:cNvSpPr txBox="1"/>
            <p:nvPr/>
          </p:nvSpPr>
          <p:spPr>
            <a:xfrm>
              <a:off x="2924334" y="6319681"/>
              <a:ext cx="4379705" cy="108004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Metal layer</a:t>
              </a:r>
              <a:endParaRPr kumimoji="0" lang="zh-CN" altLang="en-US"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105" name="直接箭头连接符 104">
              <a:extLst>
                <a:ext uri="{FF2B5EF4-FFF2-40B4-BE49-F238E27FC236}">
                  <a16:creationId xmlns:a16="http://schemas.microsoft.com/office/drawing/2014/main" id="{62B7EB18-C00E-DB6D-F04D-1FD70B1665D2}"/>
                </a:ext>
              </a:extLst>
            </p:cNvPr>
            <p:cNvCxnSpPr>
              <a:cxnSpLocks/>
            </p:cNvCxnSpPr>
            <p:nvPr/>
          </p:nvCxnSpPr>
          <p:spPr>
            <a:xfrm flipH="1">
              <a:off x="6263833" y="6074661"/>
              <a:ext cx="1040207" cy="270316"/>
            </a:xfrm>
            <a:prstGeom prst="straightConnector1">
              <a:avLst/>
            </a:prstGeom>
            <a:noFill/>
            <a:ln w="38100" cap="flat" cmpd="sng" algn="ctr">
              <a:solidFill>
                <a:sysClr val="windowText" lastClr="000000"/>
              </a:solidFill>
              <a:prstDash val="solid"/>
              <a:miter lim="800000"/>
              <a:tailEnd type="triangle"/>
            </a:ln>
            <a:effectLst/>
          </p:spPr>
        </p:cxnSp>
        <p:cxnSp>
          <p:nvCxnSpPr>
            <p:cNvPr id="106" name="直接箭头连接符 105">
              <a:extLst>
                <a:ext uri="{FF2B5EF4-FFF2-40B4-BE49-F238E27FC236}">
                  <a16:creationId xmlns:a16="http://schemas.microsoft.com/office/drawing/2014/main" id="{ABF41E2F-58AB-0661-80E5-512A07A820FE}"/>
                </a:ext>
              </a:extLst>
            </p:cNvPr>
            <p:cNvCxnSpPr>
              <a:cxnSpLocks/>
            </p:cNvCxnSpPr>
            <p:nvPr/>
          </p:nvCxnSpPr>
          <p:spPr>
            <a:xfrm flipH="1">
              <a:off x="1502605" y="5889840"/>
              <a:ext cx="670672" cy="632549"/>
            </a:xfrm>
            <a:prstGeom prst="straightConnector1">
              <a:avLst/>
            </a:prstGeom>
            <a:noFill/>
            <a:ln w="38100" cap="flat" cmpd="sng" algn="ctr">
              <a:solidFill>
                <a:sysClr val="windowText" lastClr="000000"/>
              </a:solidFill>
              <a:prstDash val="solid"/>
              <a:miter lim="800000"/>
              <a:tailEnd type="triangle"/>
            </a:ln>
            <a:effectLst/>
          </p:spPr>
        </p:cxnSp>
        <p:sp>
          <p:nvSpPr>
            <p:cNvPr id="107" name="文本框 106">
              <a:extLst>
                <a:ext uri="{FF2B5EF4-FFF2-40B4-BE49-F238E27FC236}">
                  <a16:creationId xmlns:a16="http://schemas.microsoft.com/office/drawing/2014/main" id="{61C84C8A-12DA-0F48-5587-A476EC462E8D}"/>
                </a:ext>
              </a:extLst>
            </p:cNvPr>
            <p:cNvSpPr txBox="1"/>
            <p:nvPr/>
          </p:nvSpPr>
          <p:spPr>
            <a:xfrm>
              <a:off x="-1783462" y="5472333"/>
              <a:ext cx="3956740" cy="191084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Substrate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layer</a:t>
              </a:r>
              <a:endParaRPr kumimoji="0" lang="zh-CN" altLang="en-US"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108" name="直接箭头连接符 107">
              <a:extLst>
                <a:ext uri="{FF2B5EF4-FFF2-40B4-BE49-F238E27FC236}">
                  <a16:creationId xmlns:a16="http://schemas.microsoft.com/office/drawing/2014/main" id="{A513A41F-5555-27C0-4A2D-161635B8142C}"/>
                </a:ext>
              </a:extLst>
            </p:cNvPr>
            <p:cNvCxnSpPr>
              <a:cxnSpLocks/>
            </p:cNvCxnSpPr>
            <p:nvPr/>
          </p:nvCxnSpPr>
          <p:spPr>
            <a:xfrm flipH="1">
              <a:off x="1648986" y="3038295"/>
              <a:ext cx="3132417" cy="533081"/>
            </a:xfrm>
            <a:prstGeom prst="straightConnector1">
              <a:avLst/>
            </a:prstGeom>
            <a:noFill/>
            <a:ln w="38100" cap="flat" cmpd="sng" algn="ctr">
              <a:solidFill>
                <a:sysClr val="windowText" lastClr="000000"/>
              </a:solidFill>
              <a:prstDash val="solid"/>
              <a:miter lim="800000"/>
              <a:tailEnd type="triangle"/>
            </a:ln>
            <a:effectLst/>
          </p:spPr>
        </p:cxnSp>
        <p:cxnSp>
          <p:nvCxnSpPr>
            <p:cNvPr id="109" name="直接箭头连接符 108">
              <a:extLst>
                <a:ext uri="{FF2B5EF4-FFF2-40B4-BE49-F238E27FC236}">
                  <a16:creationId xmlns:a16="http://schemas.microsoft.com/office/drawing/2014/main" id="{3DB2BC0A-49B3-41F6-4077-4C5D90D92345}"/>
                </a:ext>
              </a:extLst>
            </p:cNvPr>
            <p:cNvCxnSpPr>
              <a:cxnSpLocks/>
            </p:cNvCxnSpPr>
            <p:nvPr/>
          </p:nvCxnSpPr>
          <p:spPr>
            <a:xfrm flipH="1" flipV="1">
              <a:off x="1647105" y="3780749"/>
              <a:ext cx="3086107" cy="1899718"/>
            </a:xfrm>
            <a:prstGeom prst="straightConnector1">
              <a:avLst/>
            </a:prstGeom>
            <a:noFill/>
            <a:ln w="38100" cap="flat" cmpd="sng" algn="ctr">
              <a:solidFill>
                <a:sysClr val="windowText" lastClr="000000"/>
              </a:solidFill>
              <a:prstDash val="solid"/>
              <a:miter lim="800000"/>
              <a:tailEnd type="triangle"/>
            </a:ln>
            <a:effectLst/>
          </p:spPr>
        </p:cxnSp>
        <p:sp>
          <p:nvSpPr>
            <p:cNvPr id="110" name="文本框 109">
              <a:extLst>
                <a:ext uri="{FF2B5EF4-FFF2-40B4-BE49-F238E27FC236}">
                  <a16:creationId xmlns:a16="http://schemas.microsoft.com/office/drawing/2014/main" id="{87872AB9-8B1D-1124-3E86-C7BE6CCC50FD}"/>
                </a:ext>
              </a:extLst>
            </p:cNvPr>
            <p:cNvSpPr txBox="1"/>
            <p:nvPr/>
          </p:nvSpPr>
          <p:spPr>
            <a:xfrm>
              <a:off x="-1627485" y="2178648"/>
              <a:ext cx="3909336" cy="27416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Programmable diodes</a:t>
              </a:r>
              <a:endParaRPr kumimoji="0" lang="zh-CN" altLang="en-US"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grpSp>
      <p:grpSp>
        <p:nvGrpSpPr>
          <p:cNvPr id="119" name="组合 118">
            <a:extLst>
              <a:ext uri="{FF2B5EF4-FFF2-40B4-BE49-F238E27FC236}">
                <a16:creationId xmlns:a16="http://schemas.microsoft.com/office/drawing/2014/main" id="{B76ED3CE-011B-3D01-2A26-D8AD62DF1893}"/>
              </a:ext>
            </a:extLst>
          </p:cNvPr>
          <p:cNvGrpSpPr/>
          <p:nvPr/>
        </p:nvGrpSpPr>
        <p:grpSpPr>
          <a:xfrm>
            <a:off x="3500338" y="4425078"/>
            <a:ext cx="4534375" cy="2309953"/>
            <a:chOff x="6364652" y="4252092"/>
            <a:chExt cx="5841350" cy="2975767"/>
          </a:xfrm>
        </p:grpSpPr>
        <mc:AlternateContent xmlns:mc="http://schemas.openxmlformats.org/markup-compatibility/2006" xmlns:a14="http://schemas.microsoft.com/office/drawing/2010/main">
          <mc:Choice Requires="a14">
            <p:sp>
              <p:nvSpPr>
                <p:cNvPr id="120" name="文本框 119">
                  <a:extLst>
                    <a:ext uri="{FF2B5EF4-FFF2-40B4-BE49-F238E27FC236}">
                      <a16:creationId xmlns:a16="http://schemas.microsoft.com/office/drawing/2014/main" id="{624918B6-D999-F0EC-9421-32F8A85B7D72}"/>
                    </a:ext>
                  </a:extLst>
                </p:cNvPr>
                <p:cNvSpPr txBox="1"/>
                <p:nvPr/>
              </p:nvSpPr>
              <p:spPr>
                <a:xfrm>
                  <a:off x="6364652" y="4252092"/>
                  <a:ext cx="5841350" cy="138771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highlight>
                        <a:srgbClr val="FFFF00"/>
                      </a:highlight>
                      <a:uLnTx/>
                      <a:uFillTx/>
                      <a:latin typeface="Aptos (正文)"/>
                      <a:cs typeface="Times New Roman" panose="02020603050405020304" pitchFamily="18" charset="0"/>
                    </a:rPr>
                    <a:t>Calibration step: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Aptos (正文)"/>
                      <a:cs typeface="Times New Roman" panose="02020603050405020304" pitchFamily="18" charset="0"/>
                    </a:rPr>
                    <a:t>Identify the optimal impedance (</a:t>
                  </a:r>
                  <a14:m>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𝒂𝒄𝒕𝒊𝒗𝒆</m:t>
                          </m:r>
                        </m:sub>
                      </m:sSub>
                    </m:oMath>
                  </a14:m>
                  <a:r>
                    <a:rPr kumimoji="0" lang="en-US" altLang="zh-CN" sz="2000" b="0" i="0" u="none" strike="noStrike" kern="0" cap="none" spc="0" normalizeH="0" baseline="0" noProof="0" dirty="0">
                      <a:ln>
                        <a:noFill/>
                      </a:ln>
                      <a:solidFill>
                        <a:prstClr val="black"/>
                      </a:solidFill>
                      <a:effectLst/>
                      <a:uLnTx/>
                      <a:uFillTx/>
                      <a:latin typeface="Aptos (正文)"/>
                      <a:cs typeface="Times New Roman" panose="02020603050405020304" pitchFamily="18" charset="0"/>
                    </a:rPr>
                    <a:t>) that results in the best resonance.</a:t>
                  </a:r>
                </a:p>
              </p:txBody>
            </p:sp>
          </mc:Choice>
          <mc:Fallback xmlns="">
            <p:sp>
              <p:nvSpPr>
                <p:cNvPr id="120" name="文本框 119">
                  <a:extLst>
                    <a:ext uri="{FF2B5EF4-FFF2-40B4-BE49-F238E27FC236}">
                      <a16:creationId xmlns:a16="http://schemas.microsoft.com/office/drawing/2014/main" id="{624918B6-D999-F0EC-9421-32F8A85B7D72}"/>
                    </a:ext>
                  </a:extLst>
                </p:cNvPr>
                <p:cNvSpPr txBox="1">
                  <a:spLocks noRot="1" noChangeAspect="1" noMove="1" noResize="1" noEditPoints="1" noAdjustHandles="1" noChangeArrowheads="1" noChangeShapeType="1" noTextEdit="1"/>
                </p:cNvSpPr>
                <p:nvPr/>
              </p:nvSpPr>
              <p:spPr>
                <a:xfrm>
                  <a:off x="6364652" y="4252092"/>
                  <a:ext cx="5841350" cy="1387712"/>
                </a:xfrm>
                <a:prstGeom prst="rect">
                  <a:avLst/>
                </a:prstGeom>
                <a:blipFill>
                  <a:blip r:embed="rId17"/>
                  <a:stretch>
                    <a:fillRect t="-4520" r="-1075" b="-9040"/>
                  </a:stretch>
                </a:blipFill>
              </p:spPr>
              <p:txBody>
                <a:bodyPr/>
                <a:lstStyle/>
                <a:p>
                  <a:r>
                    <a:rPr lang="en-US">
                      <a:noFill/>
                    </a:rPr>
                    <a:t> </a:t>
                  </a:r>
                </a:p>
              </p:txBody>
            </p:sp>
          </mc:Fallback>
        </mc:AlternateContent>
        <p:grpSp>
          <p:nvGrpSpPr>
            <p:cNvPr id="121" name="组合 120">
              <a:extLst>
                <a:ext uri="{FF2B5EF4-FFF2-40B4-BE49-F238E27FC236}">
                  <a16:creationId xmlns:a16="http://schemas.microsoft.com/office/drawing/2014/main" id="{A6DD01C5-8488-522A-6BCE-AA3FF390CC19}"/>
                </a:ext>
              </a:extLst>
            </p:cNvPr>
            <p:cNvGrpSpPr/>
            <p:nvPr/>
          </p:nvGrpSpPr>
          <p:grpSpPr>
            <a:xfrm>
              <a:off x="7268309" y="5564567"/>
              <a:ext cx="3770926" cy="1663292"/>
              <a:chOff x="8865524" y="4628406"/>
              <a:chExt cx="3770926" cy="1663292"/>
            </a:xfrm>
          </p:grpSpPr>
          <p:cxnSp>
            <p:nvCxnSpPr>
              <p:cNvPr id="122" name="直接箭头连接符 121">
                <a:extLst>
                  <a:ext uri="{FF2B5EF4-FFF2-40B4-BE49-F238E27FC236}">
                    <a16:creationId xmlns:a16="http://schemas.microsoft.com/office/drawing/2014/main" id="{64F3FB67-729B-BEAD-BD3A-7B5EAE569C13}"/>
                  </a:ext>
                </a:extLst>
              </p:cNvPr>
              <p:cNvCxnSpPr>
                <a:cxnSpLocks/>
              </p:cNvCxnSpPr>
              <p:nvPr/>
            </p:nvCxnSpPr>
            <p:spPr>
              <a:xfrm>
                <a:off x="9791154" y="6040456"/>
                <a:ext cx="1904959" cy="0"/>
              </a:xfrm>
              <a:prstGeom prst="straightConnector1">
                <a:avLst/>
              </a:prstGeom>
              <a:noFill/>
              <a:ln w="28575" cap="flat" cmpd="sng" algn="ctr">
                <a:solidFill>
                  <a:sysClr val="windowText" lastClr="000000"/>
                </a:solidFill>
                <a:prstDash val="solid"/>
                <a:miter lim="800000"/>
                <a:tailEnd type="triangle"/>
              </a:ln>
              <a:effectLst/>
            </p:spPr>
          </p:cxnSp>
          <p:cxnSp>
            <p:nvCxnSpPr>
              <p:cNvPr id="123" name="直接箭头连接符 122">
                <a:extLst>
                  <a:ext uri="{FF2B5EF4-FFF2-40B4-BE49-F238E27FC236}">
                    <a16:creationId xmlns:a16="http://schemas.microsoft.com/office/drawing/2014/main" id="{8EAFD84B-EFBA-7534-11DA-A80B10A92BD5}"/>
                  </a:ext>
                </a:extLst>
              </p:cNvPr>
              <p:cNvCxnSpPr>
                <a:cxnSpLocks/>
              </p:cNvCxnSpPr>
              <p:nvPr/>
            </p:nvCxnSpPr>
            <p:spPr>
              <a:xfrm flipV="1">
                <a:off x="9798535" y="4724044"/>
                <a:ext cx="0" cy="1316412"/>
              </a:xfrm>
              <a:prstGeom prst="straightConnector1">
                <a:avLst/>
              </a:prstGeom>
              <a:noFill/>
              <a:ln w="28575" cap="flat" cmpd="sng" algn="ctr">
                <a:solidFill>
                  <a:sysClr val="windowText" lastClr="000000"/>
                </a:solidFill>
                <a:prstDash val="solid"/>
                <a:miter lim="800000"/>
                <a:tailEnd type="triangle"/>
              </a:ln>
              <a:effectLst/>
            </p:spPr>
          </p:cxnSp>
          <p:sp>
            <p:nvSpPr>
              <p:cNvPr id="124" name="文本框 123">
                <a:extLst>
                  <a:ext uri="{FF2B5EF4-FFF2-40B4-BE49-F238E27FC236}">
                    <a16:creationId xmlns:a16="http://schemas.microsoft.com/office/drawing/2014/main" id="{BEAA34EE-A88D-87B1-EBF4-2E1993B759D4}"/>
                  </a:ext>
                </a:extLst>
              </p:cNvPr>
              <p:cNvSpPr txBox="1"/>
              <p:nvPr/>
            </p:nvSpPr>
            <p:spPr>
              <a:xfrm>
                <a:off x="11688180" y="5776262"/>
                <a:ext cx="948270" cy="51543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freq.</a:t>
                </a:r>
                <a:endParaRPr kumimoji="0" lang="zh-CN" altLang="en-US"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5" name="文本框 124">
                    <a:extLst>
                      <a:ext uri="{FF2B5EF4-FFF2-40B4-BE49-F238E27FC236}">
                        <a16:creationId xmlns:a16="http://schemas.microsoft.com/office/drawing/2014/main" id="{A541DF72-4132-0BA4-FE6E-579C0B9A07CF}"/>
                      </a:ext>
                    </a:extLst>
                  </p:cNvPr>
                  <p:cNvSpPr txBox="1"/>
                  <p:nvPr/>
                </p:nvSpPr>
                <p:spPr>
                  <a:xfrm rot="16200000">
                    <a:off x="8581993" y="4911937"/>
                    <a:ext cx="1478987" cy="91192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Aptos (正文)"/>
                      </a:rPr>
                      <a:t>|</a:t>
                    </a:r>
                    <a14:m>
                      <m:oMath xmlns:m="http://schemas.openxmlformats.org/officeDocument/2006/math">
                        <m:sSub>
                          <m:sSubPr>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𝑺</m:t>
                            </m:r>
                          </m:e>
                          <m: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𝟏𝟏</m:t>
                            </m:r>
                          </m:sub>
                        </m:sSub>
                        <m: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t>| </m:t>
                        </m:r>
                      </m:oMath>
                    </a14:m>
                    <a:r>
                      <a:rPr kumimoji="0" lang="en-US"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antenna</a:t>
                    </a:r>
                    <a:endParaRPr kumimoji="0" lang="zh-CN" altLang="en-US" sz="2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25" name="文本框 124">
                    <a:extLst>
                      <a:ext uri="{FF2B5EF4-FFF2-40B4-BE49-F238E27FC236}">
                        <a16:creationId xmlns:a16="http://schemas.microsoft.com/office/drawing/2014/main" id="{A541DF72-4132-0BA4-FE6E-579C0B9A07CF}"/>
                      </a:ext>
                    </a:extLst>
                  </p:cNvPr>
                  <p:cNvSpPr txBox="1">
                    <a:spLocks noRot="1" noChangeAspect="1" noMove="1" noResize="1" noEditPoints="1" noAdjustHandles="1" noChangeArrowheads="1" noChangeShapeType="1" noTextEdit="1"/>
                  </p:cNvSpPr>
                  <p:nvPr/>
                </p:nvSpPr>
                <p:spPr>
                  <a:xfrm rot="16200000">
                    <a:off x="8581993" y="4911937"/>
                    <a:ext cx="1478987" cy="911925"/>
                  </a:xfrm>
                  <a:prstGeom prst="rect">
                    <a:avLst/>
                  </a:prstGeom>
                  <a:blipFill>
                    <a:blip r:embed="rId18"/>
                    <a:stretch>
                      <a:fillRect l="-4310" t="-5851" r="-14655" b="-5851"/>
                    </a:stretch>
                  </a:blipFill>
                </p:spPr>
                <p:txBody>
                  <a:bodyPr/>
                  <a:lstStyle/>
                  <a:p>
                    <a:r>
                      <a:rPr lang="en-US">
                        <a:noFill/>
                      </a:rPr>
                      <a:t> </a:t>
                    </a:r>
                  </a:p>
                </p:txBody>
              </p:sp>
            </mc:Fallback>
          </mc:AlternateContent>
          <p:sp>
            <p:nvSpPr>
              <p:cNvPr id="126" name="任意多边形: 形状 125">
                <a:extLst>
                  <a:ext uri="{FF2B5EF4-FFF2-40B4-BE49-F238E27FC236}">
                    <a16:creationId xmlns:a16="http://schemas.microsoft.com/office/drawing/2014/main" id="{B3472421-EB44-BBF2-790F-9F9608DBFC8A}"/>
                  </a:ext>
                </a:extLst>
              </p:cNvPr>
              <p:cNvSpPr/>
              <p:nvPr/>
            </p:nvSpPr>
            <p:spPr>
              <a:xfrm>
                <a:off x="9958393" y="4775982"/>
                <a:ext cx="1670207" cy="1162787"/>
              </a:xfrm>
              <a:custGeom>
                <a:avLst/>
                <a:gdLst>
                  <a:gd name="connsiteX0" fmla="*/ 0 w 1187420"/>
                  <a:gd name="connsiteY0" fmla="*/ 0 h 784485"/>
                  <a:gd name="connsiteX1" fmla="*/ 398696 w 1187420"/>
                  <a:gd name="connsiteY1" fmla="*/ 251352 h 784485"/>
                  <a:gd name="connsiteX2" fmla="*/ 598044 w 1187420"/>
                  <a:gd name="connsiteY2" fmla="*/ 784391 h 784485"/>
                  <a:gd name="connsiteX3" fmla="*/ 797392 w 1187420"/>
                  <a:gd name="connsiteY3" fmla="*/ 208015 h 784485"/>
                  <a:gd name="connsiteX4" fmla="*/ 1187420 w 1187420"/>
                  <a:gd name="connsiteY4" fmla="*/ 26002 h 784485"/>
                  <a:gd name="connsiteX5" fmla="*/ 1187420 w 1187420"/>
                  <a:gd name="connsiteY5" fmla="*/ 26002 h 7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420" h="784485">
                    <a:moveTo>
                      <a:pt x="0" y="0"/>
                    </a:moveTo>
                    <a:cubicBezTo>
                      <a:pt x="149511" y="60310"/>
                      <a:pt x="299022" y="120620"/>
                      <a:pt x="398696" y="251352"/>
                    </a:cubicBezTo>
                    <a:cubicBezTo>
                      <a:pt x="498370" y="382084"/>
                      <a:pt x="531595" y="791614"/>
                      <a:pt x="598044" y="784391"/>
                    </a:cubicBezTo>
                    <a:cubicBezTo>
                      <a:pt x="664493" y="777168"/>
                      <a:pt x="699163" y="334413"/>
                      <a:pt x="797392" y="208015"/>
                    </a:cubicBezTo>
                    <a:cubicBezTo>
                      <a:pt x="895621" y="81617"/>
                      <a:pt x="1187420" y="26002"/>
                      <a:pt x="1187420" y="26002"/>
                    </a:cubicBezTo>
                    <a:lnTo>
                      <a:pt x="1187420" y="26002"/>
                    </a:lnTo>
                  </a:path>
                </a:pathLst>
              </a:cu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grpSp>
      </p:grpSp>
      <p:grpSp>
        <p:nvGrpSpPr>
          <p:cNvPr id="148" name="组合 147">
            <a:extLst>
              <a:ext uri="{FF2B5EF4-FFF2-40B4-BE49-F238E27FC236}">
                <a16:creationId xmlns:a16="http://schemas.microsoft.com/office/drawing/2014/main" id="{8DAE47D4-7095-CADF-CA5F-F0BF02E11BE1}"/>
              </a:ext>
            </a:extLst>
          </p:cNvPr>
          <p:cNvGrpSpPr/>
          <p:nvPr/>
        </p:nvGrpSpPr>
        <p:grpSpPr>
          <a:xfrm>
            <a:off x="2426767" y="1889350"/>
            <a:ext cx="1483908" cy="2204591"/>
            <a:chOff x="-3435734" y="2242458"/>
            <a:chExt cx="1483908" cy="2204591"/>
          </a:xfrm>
        </p:grpSpPr>
        <p:grpSp>
          <p:nvGrpSpPr>
            <p:cNvPr id="138" name="组合 137">
              <a:extLst>
                <a:ext uri="{FF2B5EF4-FFF2-40B4-BE49-F238E27FC236}">
                  <a16:creationId xmlns:a16="http://schemas.microsoft.com/office/drawing/2014/main" id="{843DC9CE-3928-5114-91AE-1B59054217EE}"/>
                </a:ext>
              </a:extLst>
            </p:cNvPr>
            <p:cNvGrpSpPr/>
            <p:nvPr/>
          </p:nvGrpSpPr>
          <p:grpSpPr>
            <a:xfrm>
              <a:off x="-3435734" y="2242458"/>
              <a:ext cx="1410182" cy="2204591"/>
              <a:chOff x="-4208620" y="2003190"/>
              <a:chExt cx="1410182" cy="2204591"/>
            </a:xfrm>
          </p:grpSpPr>
          <p:sp>
            <p:nvSpPr>
              <p:cNvPr id="132" name="矩形 131">
                <a:extLst>
                  <a:ext uri="{FF2B5EF4-FFF2-40B4-BE49-F238E27FC236}">
                    <a16:creationId xmlns:a16="http://schemas.microsoft.com/office/drawing/2014/main" id="{5F828168-527E-8149-2D1C-226EDBAFF8B5}"/>
                  </a:ext>
                </a:extLst>
              </p:cNvPr>
              <p:cNvSpPr/>
              <p:nvPr/>
            </p:nvSpPr>
            <p:spPr>
              <a:xfrm>
                <a:off x="-4096938" y="2003190"/>
                <a:ext cx="1298500" cy="2204591"/>
              </a:xfrm>
              <a:prstGeom prst="rect">
                <a:avLst/>
              </a:prstGeom>
              <a:solidFill>
                <a:srgbClr val="E3F2E4"/>
              </a:solidFill>
              <a:ln w="19050" cap="flat" cmpd="sng" algn="ctr">
                <a:solidFill>
                  <a:srgbClr val="4472C4">
                    <a:shade val="15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133" name="直接连接符 132">
                <a:extLst>
                  <a:ext uri="{FF2B5EF4-FFF2-40B4-BE49-F238E27FC236}">
                    <a16:creationId xmlns:a16="http://schemas.microsoft.com/office/drawing/2014/main" id="{6CE7A46B-8397-0907-8801-AADBB1D2201F}"/>
                  </a:ext>
                </a:extLst>
              </p:cNvPr>
              <p:cNvCxnSpPr>
                <a:cxnSpLocks/>
              </p:cNvCxnSpPr>
              <p:nvPr/>
            </p:nvCxnSpPr>
            <p:spPr>
              <a:xfrm flipV="1">
                <a:off x="-3447688" y="2463061"/>
                <a:ext cx="0" cy="1519900"/>
              </a:xfrm>
              <a:prstGeom prst="line">
                <a:avLst/>
              </a:prstGeom>
              <a:noFill/>
              <a:ln w="28575"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134" name="文本框 133">
                    <a:extLst>
                      <a:ext uri="{FF2B5EF4-FFF2-40B4-BE49-F238E27FC236}">
                        <a16:creationId xmlns:a16="http://schemas.microsoft.com/office/drawing/2014/main" id="{9FF80745-038F-7FE2-5440-239FBB0BF4D7}"/>
                      </a:ext>
                    </a:extLst>
                  </p:cNvPr>
                  <p:cNvSpPr txBox="1"/>
                  <p:nvPr/>
                </p:nvSpPr>
                <p:spPr>
                  <a:xfrm>
                    <a:off x="-4208620" y="3465016"/>
                    <a:ext cx="1268309" cy="53129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2400" b="1" i="1" u="none" strike="noStrike" kern="0" cap="none" spc="0" normalizeH="0" baseline="0" noProof="0" smtClean="0">
                                  <a:ln>
                                    <a:noFill/>
                                  </a:ln>
                                  <a:solidFill>
                                    <a:prstClr val="black"/>
                                  </a:solidFill>
                                  <a:effectLst/>
                                  <a:uLnTx/>
                                  <a:uFillTx/>
                                  <a:latin typeface="Cambria Math" panose="02040503050406030204" pitchFamily="18" charset="0"/>
                                </a:rPr>
                                <m:t>𝒂𝒄𝒕𝒊𝒗𝒆</m:t>
                              </m:r>
                            </m:sub>
                          </m:sSub>
                        </m:oMath>
                      </m:oMathPara>
                    </a14:m>
                    <a:endParaRPr kumimoji="0" lang="zh-CN" altLang="en-US" sz="2400" b="0" i="0" u="none" strike="noStrike" kern="0" cap="none" spc="0" normalizeH="0" baseline="0" noProof="0" dirty="0">
                      <a:ln>
                        <a:noFill/>
                      </a:ln>
                      <a:solidFill>
                        <a:prstClr val="black"/>
                      </a:solidFill>
                      <a:effectLst/>
                      <a:uLnTx/>
                      <a:uFillTx/>
                    </a:endParaRPr>
                  </a:p>
                </p:txBody>
              </p:sp>
            </mc:Choice>
            <mc:Fallback xmlns="">
              <p:sp>
                <p:nvSpPr>
                  <p:cNvPr id="134" name="文本框 133">
                    <a:extLst>
                      <a:ext uri="{FF2B5EF4-FFF2-40B4-BE49-F238E27FC236}">
                        <a16:creationId xmlns:a16="http://schemas.microsoft.com/office/drawing/2014/main" id="{9FF80745-038F-7FE2-5440-239FBB0BF4D7}"/>
                      </a:ext>
                    </a:extLst>
                  </p:cNvPr>
                  <p:cNvSpPr txBox="1">
                    <a:spLocks noRot="1" noChangeAspect="1" noMove="1" noResize="1" noEditPoints="1" noAdjustHandles="1" noChangeArrowheads="1" noChangeShapeType="1" noTextEdit="1"/>
                  </p:cNvSpPr>
                  <p:nvPr/>
                </p:nvSpPr>
                <p:spPr>
                  <a:xfrm>
                    <a:off x="-4208620" y="3465016"/>
                    <a:ext cx="1268309" cy="531295"/>
                  </a:xfrm>
                  <a:prstGeom prst="rect">
                    <a:avLst/>
                  </a:prstGeom>
                  <a:blipFill>
                    <a:blip r:embed="rId19"/>
                    <a:stretch>
                      <a:fillRect/>
                    </a:stretch>
                  </a:blipFill>
                </p:spPr>
                <p:txBody>
                  <a:bodyPr/>
                  <a:lstStyle/>
                  <a:p>
                    <a:r>
                      <a:rPr lang="en-US">
                        <a:noFill/>
                      </a:rPr>
                      <a:t> </a:t>
                    </a:r>
                  </a:p>
                </p:txBody>
              </p:sp>
            </mc:Fallback>
          </mc:AlternateContent>
          <p:cxnSp>
            <p:nvCxnSpPr>
              <p:cNvPr id="135" name="直接箭头连接符 134">
                <a:extLst>
                  <a:ext uri="{FF2B5EF4-FFF2-40B4-BE49-F238E27FC236}">
                    <a16:creationId xmlns:a16="http://schemas.microsoft.com/office/drawing/2014/main" id="{BCE191F6-BF2C-3976-63DC-AB47C1F78C0B}"/>
                  </a:ext>
                </a:extLst>
              </p:cNvPr>
              <p:cNvCxnSpPr/>
              <p:nvPr/>
            </p:nvCxnSpPr>
            <p:spPr>
              <a:xfrm flipV="1">
                <a:off x="-3746843" y="2957513"/>
                <a:ext cx="628953" cy="464711"/>
              </a:xfrm>
              <a:prstGeom prst="straightConnector1">
                <a:avLst/>
              </a:prstGeom>
              <a:noFill/>
              <a:ln w="28575" cap="flat" cmpd="sng" algn="ctr">
                <a:solidFill>
                  <a:sysClr val="windowText" lastClr="000000"/>
                </a:solidFill>
                <a:prstDash val="solid"/>
                <a:miter lim="800000"/>
                <a:tailEnd type="triangle"/>
              </a:ln>
              <a:effectLst/>
            </p:spPr>
          </p:cxnSp>
          <p:sp>
            <p:nvSpPr>
              <p:cNvPr id="136" name="矩形 135">
                <a:extLst>
                  <a:ext uri="{FF2B5EF4-FFF2-40B4-BE49-F238E27FC236}">
                    <a16:creationId xmlns:a16="http://schemas.microsoft.com/office/drawing/2014/main" id="{39BCBC98-F5D6-75E7-6E80-E1870C39360E}"/>
                  </a:ext>
                </a:extLst>
              </p:cNvPr>
              <p:cNvSpPr/>
              <p:nvPr/>
            </p:nvSpPr>
            <p:spPr>
              <a:xfrm>
                <a:off x="-3577297" y="2831450"/>
                <a:ext cx="270077" cy="667912"/>
              </a:xfrm>
              <a:prstGeom prst="rect">
                <a:avLst/>
              </a:prstGeom>
              <a:solidFill>
                <a:srgbClr val="F97D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139" name="椭圆 138">
              <a:extLst>
                <a:ext uri="{FF2B5EF4-FFF2-40B4-BE49-F238E27FC236}">
                  <a16:creationId xmlns:a16="http://schemas.microsoft.com/office/drawing/2014/main" id="{7DB0ED53-19A5-18EB-58A8-C9EC6C66E095}"/>
                </a:ext>
              </a:extLst>
            </p:cNvPr>
            <p:cNvSpPr/>
            <p:nvPr/>
          </p:nvSpPr>
          <p:spPr>
            <a:xfrm>
              <a:off x="-3397777" y="2633809"/>
              <a:ext cx="147450" cy="14745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140" name="椭圆 139">
              <a:extLst>
                <a:ext uri="{FF2B5EF4-FFF2-40B4-BE49-F238E27FC236}">
                  <a16:creationId xmlns:a16="http://schemas.microsoft.com/office/drawing/2014/main" id="{1BCF991E-81E3-BBD5-C60E-09DCA1DA86D7}"/>
                </a:ext>
              </a:extLst>
            </p:cNvPr>
            <p:cNvSpPr/>
            <p:nvPr/>
          </p:nvSpPr>
          <p:spPr>
            <a:xfrm>
              <a:off x="-2099276" y="2628604"/>
              <a:ext cx="147450" cy="14745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cxnSp>
          <p:nvCxnSpPr>
            <p:cNvPr id="141" name="直接连接符 140">
              <a:extLst>
                <a:ext uri="{FF2B5EF4-FFF2-40B4-BE49-F238E27FC236}">
                  <a16:creationId xmlns:a16="http://schemas.microsoft.com/office/drawing/2014/main" id="{D026CD45-C98E-F5C8-5733-79DF0A534BAC}"/>
                </a:ext>
              </a:extLst>
            </p:cNvPr>
            <p:cNvCxnSpPr>
              <a:cxnSpLocks/>
              <a:stCxn id="140" idx="2"/>
              <a:endCxn id="139" idx="6"/>
            </p:cNvCxnSpPr>
            <p:nvPr/>
          </p:nvCxnSpPr>
          <p:spPr>
            <a:xfrm flipH="1">
              <a:off x="-3250327" y="2702329"/>
              <a:ext cx="1151051" cy="5205"/>
            </a:xfrm>
            <a:prstGeom prst="line">
              <a:avLst/>
            </a:prstGeom>
            <a:noFill/>
            <a:ln w="28575" cap="flat" cmpd="sng" algn="ctr">
              <a:solidFill>
                <a:sysClr val="windowText" lastClr="000000"/>
              </a:solidFill>
              <a:prstDash val="solid"/>
              <a:miter lim="800000"/>
            </a:ln>
            <a:effectLst/>
          </p:spPr>
        </p:cxnSp>
        <p:sp>
          <p:nvSpPr>
            <p:cNvPr id="144" name="椭圆 143">
              <a:extLst>
                <a:ext uri="{FF2B5EF4-FFF2-40B4-BE49-F238E27FC236}">
                  <a16:creationId xmlns:a16="http://schemas.microsoft.com/office/drawing/2014/main" id="{660AA6E5-9F16-E0A0-F14F-43CC5F7A6E2E}"/>
                </a:ext>
              </a:extLst>
            </p:cNvPr>
            <p:cNvSpPr/>
            <p:nvPr/>
          </p:nvSpPr>
          <p:spPr>
            <a:xfrm>
              <a:off x="-3397777" y="4153709"/>
              <a:ext cx="147450" cy="14745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145" name="椭圆 144">
              <a:extLst>
                <a:ext uri="{FF2B5EF4-FFF2-40B4-BE49-F238E27FC236}">
                  <a16:creationId xmlns:a16="http://schemas.microsoft.com/office/drawing/2014/main" id="{FD5B0A11-E2F5-9985-482A-AE07C7F42D5A}"/>
                </a:ext>
              </a:extLst>
            </p:cNvPr>
            <p:cNvSpPr/>
            <p:nvPr/>
          </p:nvSpPr>
          <p:spPr>
            <a:xfrm>
              <a:off x="-2099276" y="4148504"/>
              <a:ext cx="147450" cy="14745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cxnSp>
          <p:nvCxnSpPr>
            <p:cNvPr id="146" name="直接连接符 145">
              <a:extLst>
                <a:ext uri="{FF2B5EF4-FFF2-40B4-BE49-F238E27FC236}">
                  <a16:creationId xmlns:a16="http://schemas.microsoft.com/office/drawing/2014/main" id="{12814521-7100-5FDF-71BD-8BD8C238F971}"/>
                </a:ext>
              </a:extLst>
            </p:cNvPr>
            <p:cNvCxnSpPr>
              <a:cxnSpLocks/>
              <a:stCxn id="145" idx="2"/>
              <a:endCxn id="144" idx="6"/>
            </p:cNvCxnSpPr>
            <p:nvPr/>
          </p:nvCxnSpPr>
          <p:spPr>
            <a:xfrm flipH="1">
              <a:off x="-3250327" y="4222229"/>
              <a:ext cx="1151051" cy="5205"/>
            </a:xfrm>
            <a:prstGeom prst="line">
              <a:avLst/>
            </a:prstGeom>
            <a:noFill/>
            <a:ln w="28575" cap="flat" cmpd="sng" algn="ctr">
              <a:solidFill>
                <a:sysClr val="windowText" lastClr="000000"/>
              </a:solidFill>
              <a:prstDash val="solid"/>
              <a:miter lim="800000"/>
            </a:ln>
            <a:effectLst/>
          </p:spPr>
        </p:cxnSp>
      </p:grpSp>
    </p:spTree>
    <p:extLst>
      <p:ext uri="{BB962C8B-B14F-4D97-AF65-F5344CB8AC3E}">
        <p14:creationId xmlns:p14="http://schemas.microsoft.com/office/powerpoint/2010/main" val="69535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79"/>
                                        </p:tgtEl>
                                      </p:cBhvr>
                                    </p:animEffect>
                                    <p:animScale>
                                      <p:cBhvr>
                                        <p:cTn id="10" dur="250" autoRev="1" fill="hold"/>
                                        <p:tgtEl>
                                          <p:spTgt spid="7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randombar(horizontal)">
                                      <p:cBhvr>
                                        <p:cTn id="23" dur="500"/>
                                        <p:tgtEl>
                                          <p:spTgt spid="148"/>
                                        </p:tgtEl>
                                      </p:cBhvr>
                                    </p:animEffect>
                                  </p:childTnLst>
                                </p:cTn>
                              </p:par>
                            </p:childTnLst>
                          </p:cTn>
                        </p:par>
                        <p:par>
                          <p:cTn id="24" fill="hold">
                            <p:stCondLst>
                              <p:cond delay="500"/>
                            </p:stCondLst>
                            <p:childTnLst>
                              <p:par>
                                <p:cTn id="25" presetID="26" presetClass="emph" presetSubtype="0" repeatCount="2000" fill="hold" nodeType="afterEffect">
                                  <p:stCondLst>
                                    <p:cond delay="0"/>
                                  </p:stCondLst>
                                  <p:childTnLst>
                                    <p:animEffect transition="out" filter="fade">
                                      <p:cBhvr>
                                        <p:cTn id="26" dur="500" tmFilter="0, 0; .2, .5; .8, .5; 1, 0"/>
                                        <p:tgtEl>
                                          <p:spTgt spid="148"/>
                                        </p:tgtEl>
                                      </p:cBhvr>
                                    </p:animEffect>
                                    <p:animScale>
                                      <p:cBhvr>
                                        <p:cTn id="27" dur="250" autoRev="1" fill="hold"/>
                                        <p:tgtEl>
                                          <p:spTgt spid="148"/>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50"/>
                                        </p:tgtEl>
                                        <p:attrNameLst>
                                          <p:attrName>style.visibility</p:attrName>
                                        </p:attrNameLst>
                                      </p:cBhvr>
                                      <p:to>
                                        <p:strVal val="visible"/>
                                      </p:to>
                                    </p:set>
                                    <p:animEffect transition="in" filter="randombar(horizontal)">
                                      <p:cBhvr>
                                        <p:cTn id="36"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40B9841-6061-2B25-D1F0-5DA8818C6D4A}"/>
              </a:ext>
            </a:extLst>
          </p:cNvPr>
          <p:cNvSpPr>
            <a:spLocks noGrp="1"/>
          </p:cNvSpPr>
          <p:nvPr>
            <p:ph type="body" sz="quarter" idx="10"/>
          </p:nvPr>
        </p:nvSpPr>
        <p:spPr/>
        <p:txBody>
          <a:bodyPr/>
          <a:lstStyle/>
          <a:p>
            <a:r>
              <a:rPr lang="en-US" altLang="zh-CN" dirty="0"/>
              <a:t>Metasurface Optimization Pipeline</a:t>
            </a:r>
            <a:endParaRPr lang="zh-CN" altLang="en-US" dirty="0"/>
          </a:p>
        </p:txBody>
      </p:sp>
      <p:grpSp>
        <p:nvGrpSpPr>
          <p:cNvPr id="5" name="组合 4">
            <a:extLst>
              <a:ext uri="{FF2B5EF4-FFF2-40B4-BE49-F238E27FC236}">
                <a16:creationId xmlns:a16="http://schemas.microsoft.com/office/drawing/2014/main" id="{A0755CAA-AFB6-884E-A9BB-BDEA77466487}"/>
              </a:ext>
            </a:extLst>
          </p:cNvPr>
          <p:cNvGrpSpPr/>
          <p:nvPr/>
        </p:nvGrpSpPr>
        <p:grpSpPr>
          <a:xfrm>
            <a:off x="0" y="1217142"/>
            <a:ext cx="12095390" cy="3564536"/>
            <a:chOff x="-6605832" y="214297"/>
            <a:chExt cx="28130270" cy="7598229"/>
          </a:xfrm>
        </p:grpSpPr>
        <p:pic>
          <p:nvPicPr>
            <p:cNvPr id="6" name="图片 5">
              <a:extLst>
                <a:ext uri="{FF2B5EF4-FFF2-40B4-BE49-F238E27FC236}">
                  <a16:creationId xmlns:a16="http://schemas.microsoft.com/office/drawing/2014/main" id="{06FD39A9-C946-448F-5A55-915E1E4558B2}"/>
                </a:ext>
              </a:extLst>
            </p:cNvPr>
            <p:cNvPicPr>
              <a:picLocks noChangeAspect="1"/>
            </p:cNvPicPr>
            <p:nvPr/>
          </p:nvPicPr>
          <p:blipFill>
            <a:blip r:embed="rId3"/>
            <a:stretch>
              <a:fillRect/>
            </a:stretch>
          </p:blipFill>
          <p:spPr>
            <a:xfrm>
              <a:off x="-6605832" y="214297"/>
              <a:ext cx="28130270" cy="7598229"/>
            </a:xfrm>
            <a:prstGeom prst="rect">
              <a:avLst/>
            </a:prstGeom>
          </p:spPr>
        </p:pic>
        <p:sp>
          <p:nvSpPr>
            <p:cNvPr id="7" name="矩形 6">
              <a:extLst>
                <a:ext uri="{FF2B5EF4-FFF2-40B4-BE49-F238E27FC236}">
                  <a16:creationId xmlns:a16="http://schemas.microsoft.com/office/drawing/2014/main" id="{3001B385-5EB1-9354-AAE6-EA6BAD60AA72}"/>
                </a:ext>
              </a:extLst>
            </p:cNvPr>
            <p:cNvSpPr/>
            <p:nvPr/>
          </p:nvSpPr>
          <p:spPr>
            <a:xfrm>
              <a:off x="-249883" y="1187961"/>
              <a:ext cx="1439025" cy="2790643"/>
            </a:xfrm>
            <a:prstGeom prst="rect">
              <a:avLst/>
            </a:prstGeom>
            <a:solidFill>
              <a:srgbClr val="E3F2E4"/>
            </a:solidFill>
            <a:ln w="19050" cap="flat" cmpd="sng" algn="ctr">
              <a:solidFill>
                <a:srgbClr val="4472C4">
                  <a:shade val="15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7FD8955-F351-E425-78E1-C5C75D064FC8}"/>
                    </a:ext>
                  </a:extLst>
                </p:cNvPr>
                <p:cNvSpPr txBox="1"/>
                <p:nvPr/>
              </p:nvSpPr>
              <p:spPr>
                <a:xfrm>
                  <a:off x="-2870554" y="2066818"/>
                  <a:ext cx="1008296" cy="5248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𝒔𝒐𝒖𝒓𝒄𝒆</m:t>
                            </m:r>
                          </m:sub>
                        </m:sSub>
                      </m:oMath>
                    </m:oMathPara>
                  </a14:m>
                  <a:endParaRPr kumimoji="0" lang="zh-CN" altLang="en-US" sz="1000" b="0" i="0" u="none" strike="noStrike" kern="0" cap="none" spc="0" normalizeH="0" baseline="0" noProof="0" dirty="0">
                    <a:ln>
                      <a:noFill/>
                    </a:ln>
                    <a:solidFill>
                      <a:prstClr val="black"/>
                    </a:solidFill>
                    <a:effectLst/>
                    <a:uLnTx/>
                    <a:uFillTx/>
                    <a:latin typeface="Aptos (正文)"/>
                  </a:endParaRPr>
                </a:p>
              </p:txBody>
            </p:sp>
          </mc:Choice>
          <mc:Fallback xmlns="">
            <p:sp>
              <p:nvSpPr>
                <p:cNvPr id="8" name="文本框 7">
                  <a:extLst>
                    <a:ext uri="{FF2B5EF4-FFF2-40B4-BE49-F238E27FC236}">
                      <a16:creationId xmlns:a16="http://schemas.microsoft.com/office/drawing/2014/main" id="{C7FD8955-F351-E425-78E1-C5C75D064FC8}"/>
                    </a:ext>
                  </a:extLst>
                </p:cNvPr>
                <p:cNvSpPr txBox="1">
                  <a:spLocks noRot="1" noChangeAspect="1" noMove="1" noResize="1" noEditPoints="1" noAdjustHandles="1" noChangeArrowheads="1" noChangeShapeType="1" noTextEdit="1"/>
                </p:cNvSpPr>
                <p:nvPr/>
              </p:nvSpPr>
              <p:spPr>
                <a:xfrm>
                  <a:off x="-2870554" y="2066818"/>
                  <a:ext cx="1008296" cy="524849"/>
                </a:xfrm>
                <a:prstGeom prst="rect">
                  <a:avLst/>
                </a:prstGeom>
                <a:blipFill>
                  <a:blip r:embed="rId4"/>
                  <a:stretch>
                    <a:fillRect r="-15278"/>
                  </a:stretch>
                </a:blipFill>
              </p:spPr>
              <p:txBody>
                <a:bodyPr/>
                <a:lstStyle/>
                <a:p>
                  <a:r>
                    <a:rPr lang="en-US">
                      <a:noFill/>
                    </a:rPr>
                    <a:t> </a:t>
                  </a:r>
                </a:p>
              </p:txBody>
            </p:sp>
          </mc:Fallback>
        </mc:AlternateContent>
        <p:sp>
          <p:nvSpPr>
            <p:cNvPr id="9" name="矩形 8">
              <a:extLst>
                <a:ext uri="{FF2B5EF4-FFF2-40B4-BE49-F238E27FC236}">
                  <a16:creationId xmlns:a16="http://schemas.microsoft.com/office/drawing/2014/main" id="{6296CEA1-1EFF-5961-FC4F-B32D1B4FC997}"/>
                </a:ext>
              </a:extLst>
            </p:cNvPr>
            <p:cNvSpPr/>
            <p:nvPr/>
          </p:nvSpPr>
          <p:spPr>
            <a:xfrm>
              <a:off x="2323179" y="1187961"/>
              <a:ext cx="2752163" cy="2761194"/>
            </a:xfrm>
            <a:prstGeom prst="rect">
              <a:avLst/>
            </a:prstGeom>
            <a:solidFill>
              <a:srgbClr val="4472C4">
                <a:lumMod val="40000"/>
                <a:lumOff val="60000"/>
              </a:srgbClr>
            </a:solidFill>
            <a:ln w="19050" cap="flat" cmpd="sng" algn="ctr">
              <a:solidFill>
                <a:srgbClr val="4472C4">
                  <a:shade val="15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cxnSp>
          <p:nvCxnSpPr>
            <p:cNvPr id="10" name="直接连接符 9">
              <a:extLst>
                <a:ext uri="{FF2B5EF4-FFF2-40B4-BE49-F238E27FC236}">
                  <a16:creationId xmlns:a16="http://schemas.microsoft.com/office/drawing/2014/main" id="{888D927D-82CB-DF46-C783-8C973A24B129}"/>
                </a:ext>
              </a:extLst>
            </p:cNvPr>
            <p:cNvCxnSpPr>
              <a:cxnSpLocks/>
              <a:stCxn id="18" idx="0"/>
            </p:cNvCxnSpPr>
            <p:nvPr/>
          </p:nvCxnSpPr>
          <p:spPr>
            <a:xfrm flipV="1">
              <a:off x="-2836982" y="1777954"/>
              <a:ext cx="0" cy="625878"/>
            </a:xfrm>
            <a:prstGeom prst="line">
              <a:avLst/>
            </a:prstGeom>
            <a:noFill/>
            <a:ln w="28575" cap="flat" cmpd="sng" algn="ctr">
              <a:solidFill>
                <a:sysClr val="windowText" lastClr="000000"/>
              </a:solidFill>
              <a:prstDash val="solid"/>
              <a:miter lim="800000"/>
            </a:ln>
            <a:effectLst/>
          </p:spPr>
        </p:cxnSp>
        <p:cxnSp>
          <p:nvCxnSpPr>
            <p:cNvPr id="11" name="直接连接符 10">
              <a:extLst>
                <a:ext uri="{FF2B5EF4-FFF2-40B4-BE49-F238E27FC236}">
                  <a16:creationId xmlns:a16="http://schemas.microsoft.com/office/drawing/2014/main" id="{5289CBC2-E000-B625-5E91-33BDD7E797C4}"/>
                </a:ext>
              </a:extLst>
            </p:cNvPr>
            <p:cNvCxnSpPr>
              <a:cxnSpLocks/>
            </p:cNvCxnSpPr>
            <p:nvPr/>
          </p:nvCxnSpPr>
          <p:spPr>
            <a:xfrm>
              <a:off x="-2837447" y="1778364"/>
              <a:ext cx="8626905" cy="0"/>
            </a:xfrm>
            <a:prstGeom prst="line">
              <a:avLst/>
            </a:prstGeom>
            <a:noFill/>
            <a:ln w="28575" cap="flat" cmpd="sng" algn="ctr">
              <a:solidFill>
                <a:sysClr val="windowText" lastClr="000000"/>
              </a:solidFill>
              <a:prstDash val="solid"/>
              <a:miter lim="800000"/>
            </a:ln>
            <a:effectLst/>
          </p:spPr>
        </p:cxnSp>
        <p:cxnSp>
          <p:nvCxnSpPr>
            <p:cNvPr id="12" name="直接连接符 11">
              <a:extLst>
                <a:ext uri="{FF2B5EF4-FFF2-40B4-BE49-F238E27FC236}">
                  <a16:creationId xmlns:a16="http://schemas.microsoft.com/office/drawing/2014/main" id="{132A941F-E64F-6451-662E-BF793E7912FF}"/>
                </a:ext>
              </a:extLst>
            </p:cNvPr>
            <p:cNvCxnSpPr>
              <a:cxnSpLocks/>
            </p:cNvCxnSpPr>
            <p:nvPr/>
          </p:nvCxnSpPr>
          <p:spPr>
            <a:xfrm>
              <a:off x="-2837447" y="3702021"/>
              <a:ext cx="8626905" cy="0"/>
            </a:xfrm>
            <a:prstGeom prst="line">
              <a:avLst/>
            </a:prstGeom>
            <a:noFill/>
            <a:ln w="28575" cap="flat" cmpd="sng" algn="ctr">
              <a:solidFill>
                <a:sysClr val="windowText" lastClr="000000"/>
              </a:solidFill>
              <a:prstDash val="solid"/>
              <a:miter lim="800000"/>
            </a:ln>
            <a:effectLst/>
          </p:spPr>
        </p:cxnSp>
        <p:cxnSp>
          <p:nvCxnSpPr>
            <p:cNvPr id="13" name="直接连接符 12">
              <a:extLst>
                <a:ext uri="{FF2B5EF4-FFF2-40B4-BE49-F238E27FC236}">
                  <a16:creationId xmlns:a16="http://schemas.microsoft.com/office/drawing/2014/main" id="{E850ACF2-2598-DED2-DF3C-4C0A1A36EA31}"/>
                </a:ext>
              </a:extLst>
            </p:cNvPr>
            <p:cNvCxnSpPr>
              <a:cxnSpLocks/>
              <a:endCxn id="18" idx="4"/>
            </p:cNvCxnSpPr>
            <p:nvPr/>
          </p:nvCxnSpPr>
          <p:spPr>
            <a:xfrm flipV="1">
              <a:off x="-2836982" y="3001171"/>
              <a:ext cx="0" cy="694382"/>
            </a:xfrm>
            <a:prstGeom prst="line">
              <a:avLst/>
            </a:prstGeom>
            <a:noFill/>
            <a:ln w="28575" cap="flat" cmpd="sng" algn="ctr">
              <a:solidFill>
                <a:sysClr val="windowText" lastClr="000000"/>
              </a:solidFill>
              <a:prstDash val="solid"/>
              <a:miter lim="800000"/>
            </a:ln>
            <a:effectLst/>
          </p:spPr>
        </p:cxnSp>
        <p:sp>
          <p:nvSpPr>
            <p:cNvPr id="14" name="矩形 13">
              <a:extLst>
                <a:ext uri="{FF2B5EF4-FFF2-40B4-BE49-F238E27FC236}">
                  <a16:creationId xmlns:a16="http://schemas.microsoft.com/office/drawing/2014/main" id="{B69C948A-38A7-0B88-7A26-4B0F2ADBDA14}"/>
                </a:ext>
              </a:extLst>
            </p:cNvPr>
            <p:cNvSpPr/>
            <p:nvPr/>
          </p:nvSpPr>
          <p:spPr>
            <a:xfrm>
              <a:off x="5637627" y="2386861"/>
              <a:ext cx="303663" cy="750971"/>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1" i="0" u="none" strike="noStrike" kern="0" cap="none" spc="0" normalizeH="0" baseline="0" noProof="0" dirty="0">
                <a:ln>
                  <a:noFill/>
                </a:ln>
                <a:solidFill>
                  <a:prstClr val="black"/>
                </a:solidFill>
                <a:effectLst/>
                <a:uLnTx/>
                <a:uFillTx/>
                <a:latin typeface="Aptos (正文)"/>
                <a:ea typeface="等线" panose="02010600030101010101" pitchFamily="2" charset="-122"/>
              </a:endParaRPr>
            </a:p>
          </p:txBody>
        </p:sp>
        <p:cxnSp>
          <p:nvCxnSpPr>
            <p:cNvPr id="15" name="直接连接符 14">
              <a:extLst>
                <a:ext uri="{FF2B5EF4-FFF2-40B4-BE49-F238E27FC236}">
                  <a16:creationId xmlns:a16="http://schemas.microsoft.com/office/drawing/2014/main" id="{50822C04-ABB9-2C8E-BC43-92F7AB0225AB}"/>
                </a:ext>
              </a:extLst>
            </p:cNvPr>
            <p:cNvCxnSpPr>
              <a:cxnSpLocks/>
              <a:stCxn id="14" idx="0"/>
            </p:cNvCxnSpPr>
            <p:nvPr/>
          </p:nvCxnSpPr>
          <p:spPr>
            <a:xfrm flipV="1">
              <a:off x="5789459" y="1769602"/>
              <a:ext cx="0" cy="617259"/>
            </a:xfrm>
            <a:prstGeom prst="line">
              <a:avLst/>
            </a:prstGeom>
            <a:noFill/>
            <a:ln w="28575" cap="flat" cmpd="sng" algn="ctr">
              <a:solidFill>
                <a:sysClr val="windowText" lastClr="000000"/>
              </a:solidFill>
              <a:prstDash val="solid"/>
              <a:miter lim="800000"/>
            </a:ln>
            <a:effectLst/>
          </p:spPr>
        </p:cxnSp>
        <p:cxnSp>
          <p:nvCxnSpPr>
            <p:cNvPr id="16" name="直接连接符 15">
              <a:extLst>
                <a:ext uri="{FF2B5EF4-FFF2-40B4-BE49-F238E27FC236}">
                  <a16:creationId xmlns:a16="http://schemas.microsoft.com/office/drawing/2014/main" id="{A029DAC9-C0EB-6213-8184-0E61878D11D9}"/>
                </a:ext>
              </a:extLst>
            </p:cNvPr>
            <p:cNvCxnSpPr>
              <a:cxnSpLocks/>
            </p:cNvCxnSpPr>
            <p:nvPr/>
          </p:nvCxnSpPr>
          <p:spPr>
            <a:xfrm flipV="1">
              <a:off x="5789459" y="3137832"/>
              <a:ext cx="0" cy="571045"/>
            </a:xfrm>
            <a:prstGeom prst="line">
              <a:avLst/>
            </a:prstGeom>
            <a:noFill/>
            <a:ln w="28575"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3E63BD80-127E-78BB-425E-87483059C5AF}"/>
                    </a:ext>
                  </a:extLst>
                </p:cNvPr>
                <p:cNvSpPr txBox="1"/>
                <p:nvPr/>
              </p:nvSpPr>
              <p:spPr>
                <a:xfrm>
                  <a:off x="5789894" y="3120831"/>
                  <a:ext cx="740664" cy="5248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𝒍𝒐𝒂𝒅</m:t>
                            </m:r>
                          </m:sub>
                        </m:sSub>
                      </m:oMath>
                    </m:oMathPara>
                  </a14:m>
                  <a:endParaRPr kumimoji="0" lang="zh-CN" altLang="en-US" sz="1000" b="0" i="0" u="none" strike="noStrike" kern="0" cap="none" spc="0" normalizeH="0" baseline="0" noProof="0" dirty="0">
                    <a:ln>
                      <a:noFill/>
                    </a:ln>
                    <a:solidFill>
                      <a:prstClr val="black"/>
                    </a:solidFill>
                    <a:effectLst/>
                    <a:uLnTx/>
                    <a:uFillTx/>
                    <a:latin typeface="Aptos (正文)"/>
                  </a:endParaRPr>
                </a:p>
              </p:txBody>
            </p:sp>
          </mc:Choice>
          <mc:Fallback xmlns="">
            <p:sp>
              <p:nvSpPr>
                <p:cNvPr id="17" name="文本框 16">
                  <a:extLst>
                    <a:ext uri="{FF2B5EF4-FFF2-40B4-BE49-F238E27FC236}">
                      <a16:creationId xmlns:a16="http://schemas.microsoft.com/office/drawing/2014/main" id="{3E63BD80-127E-78BB-425E-87483059C5AF}"/>
                    </a:ext>
                  </a:extLst>
                </p:cNvPr>
                <p:cNvSpPr txBox="1">
                  <a:spLocks noRot="1" noChangeAspect="1" noMove="1" noResize="1" noEditPoints="1" noAdjustHandles="1" noChangeArrowheads="1" noChangeShapeType="1" noTextEdit="1"/>
                </p:cNvSpPr>
                <p:nvPr/>
              </p:nvSpPr>
              <p:spPr>
                <a:xfrm>
                  <a:off x="5789894" y="3120831"/>
                  <a:ext cx="740664" cy="524849"/>
                </a:xfrm>
                <a:prstGeom prst="rect">
                  <a:avLst/>
                </a:prstGeom>
                <a:blipFill>
                  <a:blip r:embed="rId5"/>
                  <a:stretch>
                    <a:fillRect r="-28302"/>
                  </a:stretch>
                </a:blipFill>
              </p:spPr>
              <p:txBody>
                <a:bodyPr/>
                <a:lstStyle/>
                <a:p>
                  <a:r>
                    <a:rPr lang="en-US">
                      <a:noFill/>
                    </a:rPr>
                    <a:t> </a:t>
                  </a:r>
                </a:p>
              </p:txBody>
            </p:sp>
          </mc:Fallback>
        </mc:AlternateContent>
        <p:sp>
          <p:nvSpPr>
            <p:cNvPr id="18" name="椭圆 17">
              <a:extLst>
                <a:ext uri="{FF2B5EF4-FFF2-40B4-BE49-F238E27FC236}">
                  <a16:creationId xmlns:a16="http://schemas.microsoft.com/office/drawing/2014/main" id="{17DCD27C-23DB-DC43-056D-51BBA021547C}"/>
                </a:ext>
              </a:extLst>
            </p:cNvPr>
            <p:cNvSpPr/>
            <p:nvPr/>
          </p:nvSpPr>
          <p:spPr>
            <a:xfrm>
              <a:off x="-3135652" y="2403832"/>
              <a:ext cx="597339" cy="597339"/>
            </a:xfrm>
            <a:prstGeom prst="ellips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19" name="任意多边形: 形状 18">
              <a:extLst>
                <a:ext uri="{FF2B5EF4-FFF2-40B4-BE49-F238E27FC236}">
                  <a16:creationId xmlns:a16="http://schemas.microsoft.com/office/drawing/2014/main" id="{DE2F9921-44C6-F66E-F90A-4DFFE9E2BB39}"/>
                </a:ext>
              </a:extLst>
            </p:cNvPr>
            <p:cNvSpPr/>
            <p:nvPr/>
          </p:nvSpPr>
          <p:spPr>
            <a:xfrm>
              <a:off x="-2999318" y="2408380"/>
              <a:ext cx="324690" cy="582530"/>
            </a:xfrm>
            <a:custGeom>
              <a:avLst/>
              <a:gdLst>
                <a:gd name="connsiteX0" fmla="*/ 157993 w 282137"/>
                <a:gd name="connsiteY0" fmla="*/ 0 h 506185"/>
                <a:gd name="connsiteX1" fmla="*/ 2871 w 282137"/>
                <a:gd name="connsiteY1" fmla="*/ 155121 h 506185"/>
                <a:gd name="connsiteX2" fmla="*/ 277735 w 282137"/>
                <a:gd name="connsiteY2" fmla="*/ 364671 h 506185"/>
                <a:gd name="connsiteX3" fmla="*/ 149828 w 282137"/>
                <a:gd name="connsiteY3" fmla="*/ 506185 h 506185"/>
              </a:gdLst>
              <a:ahLst/>
              <a:cxnLst>
                <a:cxn ang="0">
                  <a:pos x="connsiteX0" y="connsiteY0"/>
                </a:cxn>
                <a:cxn ang="0">
                  <a:pos x="connsiteX1" y="connsiteY1"/>
                </a:cxn>
                <a:cxn ang="0">
                  <a:pos x="connsiteX2" y="connsiteY2"/>
                </a:cxn>
                <a:cxn ang="0">
                  <a:pos x="connsiteX3" y="connsiteY3"/>
                </a:cxn>
              </a:cxnLst>
              <a:rect l="l" t="t" r="r" b="b"/>
              <a:pathLst>
                <a:path w="282137" h="506185">
                  <a:moveTo>
                    <a:pt x="157993" y="0"/>
                  </a:moveTo>
                  <a:cubicBezTo>
                    <a:pt x="70453" y="47171"/>
                    <a:pt x="-17086" y="94343"/>
                    <a:pt x="2871" y="155121"/>
                  </a:cubicBezTo>
                  <a:cubicBezTo>
                    <a:pt x="22828" y="215899"/>
                    <a:pt x="253242" y="306160"/>
                    <a:pt x="277735" y="364671"/>
                  </a:cubicBezTo>
                  <a:cubicBezTo>
                    <a:pt x="302228" y="423182"/>
                    <a:pt x="219678" y="497567"/>
                    <a:pt x="149828" y="506185"/>
                  </a:cubicBezTo>
                </a:path>
              </a:pathLst>
            </a:cu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0" name="矩形 19">
              <a:extLst>
                <a:ext uri="{FF2B5EF4-FFF2-40B4-BE49-F238E27FC236}">
                  <a16:creationId xmlns:a16="http://schemas.microsoft.com/office/drawing/2014/main" id="{B84C6594-9E63-A164-A3DA-EC9604DF4ED8}"/>
                </a:ext>
              </a:extLst>
            </p:cNvPr>
            <p:cNvSpPr/>
            <p:nvPr/>
          </p:nvSpPr>
          <p:spPr>
            <a:xfrm>
              <a:off x="-1857686" y="1180685"/>
              <a:ext cx="1324791" cy="2768425"/>
            </a:xfrm>
            <a:prstGeom prst="rect">
              <a:avLst/>
            </a:prstGeom>
            <a:noFill/>
            <a:ln w="19050" cap="flat" cmpd="sng" algn="ctr">
              <a:solidFill>
                <a:srgbClr val="4472C4">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1" name="椭圆 20">
              <a:extLst>
                <a:ext uri="{FF2B5EF4-FFF2-40B4-BE49-F238E27FC236}">
                  <a16:creationId xmlns:a16="http://schemas.microsoft.com/office/drawing/2014/main" id="{D6FFD71B-C2E7-A430-80D5-7F4691A59187}"/>
                </a:ext>
              </a:extLst>
            </p:cNvPr>
            <p:cNvSpPr/>
            <p:nvPr/>
          </p:nvSpPr>
          <p:spPr>
            <a:xfrm>
              <a:off x="-1944145" y="1700555"/>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2" name="椭圆 21">
              <a:extLst>
                <a:ext uri="{FF2B5EF4-FFF2-40B4-BE49-F238E27FC236}">
                  <a16:creationId xmlns:a16="http://schemas.microsoft.com/office/drawing/2014/main" id="{5E2100F6-12F9-BE59-6011-EC9056059AEE}"/>
                </a:ext>
              </a:extLst>
            </p:cNvPr>
            <p:cNvSpPr/>
            <p:nvPr/>
          </p:nvSpPr>
          <p:spPr>
            <a:xfrm>
              <a:off x="-632896" y="1700555"/>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3" name="椭圆 22">
              <a:extLst>
                <a:ext uri="{FF2B5EF4-FFF2-40B4-BE49-F238E27FC236}">
                  <a16:creationId xmlns:a16="http://schemas.microsoft.com/office/drawing/2014/main" id="{C1FBBA10-9A1B-0B7D-ED75-CD5979B0551A}"/>
                </a:ext>
              </a:extLst>
            </p:cNvPr>
            <p:cNvSpPr/>
            <p:nvPr/>
          </p:nvSpPr>
          <p:spPr>
            <a:xfrm>
              <a:off x="-1944145" y="3639830"/>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4" name="椭圆 23">
              <a:extLst>
                <a:ext uri="{FF2B5EF4-FFF2-40B4-BE49-F238E27FC236}">
                  <a16:creationId xmlns:a16="http://schemas.microsoft.com/office/drawing/2014/main" id="{6F2A8B55-F67F-054D-7EB7-DC530D93B393}"/>
                </a:ext>
              </a:extLst>
            </p:cNvPr>
            <p:cNvSpPr/>
            <p:nvPr/>
          </p:nvSpPr>
          <p:spPr>
            <a:xfrm>
              <a:off x="-637614" y="3639830"/>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5" name="流程图: 直接访问存储器 24">
              <a:extLst>
                <a:ext uri="{FF2B5EF4-FFF2-40B4-BE49-F238E27FC236}">
                  <a16:creationId xmlns:a16="http://schemas.microsoft.com/office/drawing/2014/main" id="{179A47D7-98F3-E465-029E-DB094ADB82C2}"/>
                </a:ext>
              </a:extLst>
            </p:cNvPr>
            <p:cNvSpPr/>
            <p:nvPr/>
          </p:nvSpPr>
          <p:spPr>
            <a:xfrm>
              <a:off x="1476695" y="1658652"/>
              <a:ext cx="534008" cy="318766"/>
            </a:xfrm>
            <a:prstGeom prst="flowChartMagneticDrum">
              <a:avLst/>
            </a:prstGeom>
            <a:solidFill>
              <a:srgbClr val="ED7D31">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1"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sp>
          <p:nvSpPr>
            <p:cNvPr id="26" name="流程图: 直接访问存储器 25">
              <a:extLst>
                <a:ext uri="{FF2B5EF4-FFF2-40B4-BE49-F238E27FC236}">
                  <a16:creationId xmlns:a16="http://schemas.microsoft.com/office/drawing/2014/main" id="{2CF76FB9-FDD0-0C42-AB15-854ADCB6A0F4}"/>
                </a:ext>
              </a:extLst>
            </p:cNvPr>
            <p:cNvSpPr/>
            <p:nvPr/>
          </p:nvSpPr>
          <p:spPr>
            <a:xfrm>
              <a:off x="2749374" y="1658652"/>
              <a:ext cx="534008" cy="318766"/>
            </a:xfrm>
            <a:prstGeom prst="flowChartMagneticDrum">
              <a:avLst/>
            </a:prstGeom>
            <a:solidFill>
              <a:srgbClr val="ED7D31">
                <a:lumMod val="40000"/>
                <a:lumOff val="6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1"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sp>
          <p:nvSpPr>
            <p:cNvPr id="27" name="流程图: 直接访问存储器 26">
              <a:extLst>
                <a:ext uri="{FF2B5EF4-FFF2-40B4-BE49-F238E27FC236}">
                  <a16:creationId xmlns:a16="http://schemas.microsoft.com/office/drawing/2014/main" id="{9F593DEC-5B5C-6842-EC5F-CB10D830836C}"/>
                </a:ext>
              </a:extLst>
            </p:cNvPr>
            <p:cNvSpPr/>
            <p:nvPr/>
          </p:nvSpPr>
          <p:spPr>
            <a:xfrm>
              <a:off x="3901852" y="1661082"/>
              <a:ext cx="534008" cy="318766"/>
            </a:xfrm>
            <a:prstGeom prst="flowChartMagneticDrum">
              <a:avLst/>
            </a:prstGeom>
            <a:solidFill>
              <a:srgbClr val="ED7D31">
                <a:lumMod val="75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1"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2BC67479-A38F-D11D-5A6D-820061E83B9E}"/>
                    </a:ext>
                  </a:extLst>
                </p:cNvPr>
                <p:cNvSpPr txBox="1"/>
                <p:nvPr/>
              </p:nvSpPr>
              <p:spPr>
                <a:xfrm>
                  <a:off x="1376156" y="1180730"/>
                  <a:ext cx="987139" cy="52484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𝒔</m:t>
                            </m:r>
                          </m:sub>
                        </m:sSub>
                        <m:r>
                          <m:rPr>
                            <m:nor/>
                          </m:rPr>
                          <a:rPr kumimoji="0" lang="en-US" altLang="zh-CN" sz="1000" b="1" i="0" u="none" strike="noStrike" kern="0" cap="none" spc="0" normalizeH="0" baseline="0" noProof="0" smtClean="0">
                            <a:ln>
                              <a:noFill/>
                            </a:ln>
                            <a:solidFill>
                              <a:prstClr val="black"/>
                            </a:solidFill>
                            <a:effectLst/>
                            <a:uLnTx/>
                            <a:uFillTx/>
                            <a:latin typeface="Aptos (正文)"/>
                          </a:rPr>
                          <m:t>,</m:t>
                        </m:r>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m:rPr>
                                <m:nor/>
                              </m:rPr>
                              <a:rPr kumimoji="0" lang="el-GR"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m:t>γ</m:t>
                            </m:r>
                          </m:e>
                          <m:sub>
                            <m:r>
                              <a:rPr kumimoji="0" lang="en-US" altLang="zh-CN" sz="100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𝒔</m:t>
                            </m:r>
                          </m:sub>
                        </m:sSub>
                      </m:oMath>
                    </m:oMathPara>
                  </a14:m>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28" name="文本框 27">
                  <a:extLst>
                    <a:ext uri="{FF2B5EF4-FFF2-40B4-BE49-F238E27FC236}">
                      <a16:creationId xmlns:a16="http://schemas.microsoft.com/office/drawing/2014/main" id="{2BC67479-A38F-D11D-5A6D-820061E83B9E}"/>
                    </a:ext>
                  </a:extLst>
                </p:cNvPr>
                <p:cNvSpPr txBox="1">
                  <a:spLocks noRot="1" noChangeAspect="1" noMove="1" noResize="1" noEditPoints="1" noAdjustHandles="1" noChangeArrowheads="1" noChangeShapeType="1" noTextEdit="1"/>
                </p:cNvSpPr>
                <p:nvPr/>
              </p:nvSpPr>
              <p:spPr>
                <a:xfrm>
                  <a:off x="1376156" y="1180730"/>
                  <a:ext cx="987139" cy="52484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CC657008-E54B-2D35-426A-2E4F6E9A3D30}"/>
                    </a:ext>
                  </a:extLst>
                </p:cNvPr>
                <p:cNvSpPr txBox="1"/>
                <p:nvPr/>
              </p:nvSpPr>
              <p:spPr>
                <a:xfrm>
                  <a:off x="2579912" y="1184882"/>
                  <a:ext cx="987139" cy="5558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𝒇</m:t>
                            </m:r>
                          </m:sub>
                        </m:sSub>
                        <m:r>
                          <m:rPr>
                            <m:nor/>
                          </m:rPr>
                          <a:rPr kumimoji="0" lang="en-US" altLang="zh-CN" sz="1000" b="1" i="0" u="none" strike="noStrike" kern="0" cap="none" spc="0" normalizeH="0" baseline="0" noProof="0" smtClean="0">
                            <a:ln>
                              <a:noFill/>
                            </a:ln>
                            <a:solidFill>
                              <a:prstClr val="black"/>
                            </a:solidFill>
                            <a:effectLst/>
                            <a:uLnTx/>
                            <a:uFillTx/>
                            <a:latin typeface="Aptos (正文)"/>
                          </a:rPr>
                          <m:t>,</m:t>
                        </m:r>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m:rPr>
                                <m:nor/>
                              </m:rPr>
                              <a:rPr kumimoji="0" lang="el-GR"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m:t>γ</m:t>
                            </m:r>
                          </m:e>
                          <m:sub>
                            <m:r>
                              <a:rPr kumimoji="0" lang="en-US" altLang="zh-CN" sz="100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𝒇</m:t>
                            </m:r>
                          </m:sub>
                        </m:sSub>
                      </m:oMath>
                    </m:oMathPara>
                  </a14:m>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29" name="文本框 28">
                  <a:extLst>
                    <a:ext uri="{FF2B5EF4-FFF2-40B4-BE49-F238E27FC236}">
                      <a16:creationId xmlns:a16="http://schemas.microsoft.com/office/drawing/2014/main" id="{CC657008-E54B-2D35-426A-2E4F6E9A3D30}"/>
                    </a:ext>
                  </a:extLst>
                </p:cNvPr>
                <p:cNvSpPr txBox="1">
                  <a:spLocks noRot="1" noChangeAspect="1" noMove="1" noResize="1" noEditPoints="1" noAdjustHandles="1" noChangeArrowheads="1" noChangeShapeType="1" noTextEdit="1"/>
                </p:cNvSpPr>
                <p:nvPr/>
              </p:nvSpPr>
              <p:spPr>
                <a:xfrm>
                  <a:off x="2579912" y="1184882"/>
                  <a:ext cx="987139" cy="5558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D896C03A-48F8-AB43-46D9-E0D96D5D5F99}"/>
                    </a:ext>
                  </a:extLst>
                </p:cNvPr>
                <p:cNvSpPr txBox="1"/>
                <p:nvPr/>
              </p:nvSpPr>
              <p:spPr>
                <a:xfrm>
                  <a:off x="3801049" y="1185202"/>
                  <a:ext cx="987139" cy="52484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𝒎</m:t>
                            </m:r>
                          </m:sub>
                        </m:sSub>
                        <m:r>
                          <m:rPr>
                            <m:nor/>
                          </m:rPr>
                          <a:rPr kumimoji="0" lang="en-US" altLang="zh-CN" sz="1000" b="1" i="0" u="none" strike="noStrike" kern="0" cap="none" spc="0" normalizeH="0" baseline="0" noProof="0" smtClean="0">
                            <a:ln>
                              <a:noFill/>
                            </a:ln>
                            <a:solidFill>
                              <a:prstClr val="black"/>
                            </a:solidFill>
                            <a:effectLst/>
                            <a:uLnTx/>
                            <a:uFillTx/>
                            <a:latin typeface="Aptos (正文)"/>
                          </a:rPr>
                          <m:t>,</m:t>
                        </m:r>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m:rPr>
                                <m:nor/>
                              </m:rPr>
                              <a:rPr kumimoji="0" lang="el-GR"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m:t>γ</m:t>
                            </m:r>
                          </m:e>
                          <m:sub>
                            <m:r>
                              <a:rPr kumimoji="0" lang="en-US" altLang="zh-CN" sz="100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𝒎</m:t>
                            </m:r>
                          </m:sub>
                        </m:sSub>
                      </m:oMath>
                    </m:oMathPara>
                  </a14:m>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30" name="文本框 29">
                  <a:extLst>
                    <a:ext uri="{FF2B5EF4-FFF2-40B4-BE49-F238E27FC236}">
                      <a16:creationId xmlns:a16="http://schemas.microsoft.com/office/drawing/2014/main" id="{D896C03A-48F8-AB43-46D9-E0D96D5D5F99}"/>
                    </a:ext>
                  </a:extLst>
                </p:cNvPr>
                <p:cNvSpPr txBox="1">
                  <a:spLocks noRot="1" noChangeAspect="1" noMove="1" noResize="1" noEditPoints="1" noAdjustHandles="1" noChangeArrowheads="1" noChangeShapeType="1" noTextEdit="1"/>
                </p:cNvSpPr>
                <p:nvPr/>
              </p:nvSpPr>
              <p:spPr>
                <a:xfrm>
                  <a:off x="3801049" y="1185202"/>
                  <a:ext cx="987139" cy="524849"/>
                </a:xfrm>
                <a:prstGeom prst="rect">
                  <a:avLst/>
                </a:prstGeom>
                <a:blipFill>
                  <a:blip r:embed="rId8"/>
                  <a:stretch>
                    <a:fillRect l="-5714"/>
                  </a:stretch>
                </a:blipFill>
              </p:spPr>
              <p:txBody>
                <a:bodyPr/>
                <a:lstStyle/>
                <a:p>
                  <a:r>
                    <a:rPr lang="en-US">
                      <a:noFill/>
                    </a:rPr>
                    <a:t> </a:t>
                  </a:r>
                </a:p>
              </p:txBody>
            </p:sp>
          </mc:Fallback>
        </mc:AlternateContent>
        <p:sp>
          <p:nvSpPr>
            <p:cNvPr id="31" name="椭圆 30">
              <a:extLst>
                <a:ext uri="{FF2B5EF4-FFF2-40B4-BE49-F238E27FC236}">
                  <a16:creationId xmlns:a16="http://schemas.microsoft.com/office/drawing/2014/main" id="{6285E07F-183A-0D6D-9DAC-CC3BBAE40718}"/>
                </a:ext>
              </a:extLst>
            </p:cNvPr>
            <p:cNvSpPr/>
            <p:nvPr/>
          </p:nvSpPr>
          <p:spPr>
            <a:xfrm>
              <a:off x="2232233" y="1700601"/>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32" name="椭圆 31">
              <a:extLst>
                <a:ext uri="{FF2B5EF4-FFF2-40B4-BE49-F238E27FC236}">
                  <a16:creationId xmlns:a16="http://schemas.microsoft.com/office/drawing/2014/main" id="{F9C3E38F-C087-98D1-4199-BA124E9329D0}"/>
                </a:ext>
              </a:extLst>
            </p:cNvPr>
            <p:cNvSpPr/>
            <p:nvPr/>
          </p:nvSpPr>
          <p:spPr>
            <a:xfrm>
              <a:off x="3504238" y="1700601"/>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33" name="椭圆 32">
              <a:extLst>
                <a:ext uri="{FF2B5EF4-FFF2-40B4-BE49-F238E27FC236}">
                  <a16:creationId xmlns:a16="http://schemas.microsoft.com/office/drawing/2014/main" id="{3866993B-CD3E-E00F-A962-1B33AA87035C}"/>
                </a:ext>
              </a:extLst>
            </p:cNvPr>
            <p:cNvSpPr/>
            <p:nvPr/>
          </p:nvSpPr>
          <p:spPr>
            <a:xfrm>
              <a:off x="2240056" y="3639876"/>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34" name="椭圆 33">
              <a:extLst>
                <a:ext uri="{FF2B5EF4-FFF2-40B4-BE49-F238E27FC236}">
                  <a16:creationId xmlns:a16="http://schemas.microsoft.com/office/drawing/2014/main" id="{BB858168-DA2D-F1E3-73E3-951C3F810F17}"/>
                </a:ext>
              </a:extLst>
            </p:cNvPr>
            <p:cNvSpPr/>
            <p:nvPr/>
          </p:nvSpPr>
          <p:spPr>
            <a:xfrm>
              <a:off x="3519550" y="3639876"/>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484BA3F8-E4DD-C130-C458-7174DA9EA74F}"/>
                    </a:ext>
                  </a:extLst>
                </p:cNvPr>
                <p:cNvSpPr txBox="1"/>
                <p:nvPr/>
              </p:nvSpPr>
              <p:spPr>
                <a:xfrm>
                  <a:off x="1434501" y="2088818"/>
                  <a:ext cx="648575" cy="5248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𝒔</m:t>
                            </m:r>
                          </m:sub>
                        </m:sSub>
                      </m:oMath>
                    </m:oMathPara>
                  </a14:m>
                  <a:endParaRPr kumimoji="0" lang="zh-CN" altLang="en-US" sz="1000" b="1" i="0" u="none" strike="noStrike" kern="0" cap="none" spc="0" normalizeH="0" baseline="0" noProof="0" dirty="0">
                    <a:ln>
                      <a:noFill/>
                    </a:ln>
                    <a:solidFill>
                      <a:prstClr val="black"/>
                    </a:solidFill>
                    <a:effectLst/>
                    <a:uLnTx/>
                    <a:uFillTx/>
                    <a:latin typeface="Aptos (正文)"/>
                  </a:endParaRPr>
                </a:p>
              </p:txBody>
            </p:sp>
          </mc:Choice>
          <mc:Fallback xmlns="">
            <p:sp>
              <p:nvSpPr>
                <p:cNvPr id="35" name="文本框 34">
                  <a:extLst>
                    <a:ext uri="{FF2B5EF4-FFF2-40B4-BE49-F238E27FC236}">
                      <a16:creationId xmlns:a16="http://schemas.microsoft.com/office/drawing/2014/main" id="{484BA3F8-E4DD-C130-C458-7174DA9EA74F}"/>
                    </a:ext>
                  </a:extLst>
                </p:cNvPr>
                <p:cNvSpPr txBox="1">
                  <a:spLocks noRot="1" noChangeAspect="1" noMove="1" noResize="1" noEditPoints="1" noAdjustHandles="1" noChangeArrowheads="1" noChangeShapeType="1" noTextEdit="1"/>
                </p:cNvSpPr>
                <p:nvPr/>
              </p:nvSpPr>
              <p:spPr>
                <a:xfrm>
                  <a:off x="1434501" y="2088818"/>
                  <a:ext cx="648575" cy="524849"/>
                </a:xfrm>
                <a:prstGeom prst="rect">
                  <a:avLst/>
                </a:prstGeom>
                <a:blipFill>
                  <a:blip r:embed="rId9"/>
                  <a:stretch>
                    <a:fillRect/>
                  </a:stretch>
                </a:blipFill>
              </p:spPr>
              <p:txBody>
                <a:bodyPr/>
                <a:lstStyle/>
                <a:p>
                  <a:r>
                    <a:rPr lang="en-US">
                      <a:noFill/>
                    </a:rPr>
                    <a:t> </a:t>
                  </a:r>
                </a:p>
              </p:txBody>
            </p:sp>
          </mc:Fallback>
        </mc:AlternateContent>
        <p:cxnSp>
          <p:nvCxnSpPr>
            <p:cNvPr id="36" name="直接箭头连接符 35">
              <a:extLst>
                <a:ext uri="{FF2B5EF4-FFF2-40B4-BE49-F238E27FC236}">
                  <a16:creationId xmlns:a16="http://schemas.microsoft.com/office/drawing/2014/main" id="{C05EEE54-CEBA-1D1C-55A0-A954F86F05FB}"/>
                </a:ext>
              </a:extLst>
            </p:cNvPr>
            <p:cNvCxnSpPr>
              <a:cxnSpLocks/>
            </p:cNvCxnSpPr>
            <p:nvPr/>
          </p:nvCxnSpPr>
          <p:spPr>
            <a:xfrm>
              <a:off x="1460320" y="2100472"/>
              <a:ext cx="534008" cy="0"/>
            </a:xfrm>
            <a:prstGeom prst="straightConnector1">
              <a:avLst/>
            </a:prstGeom>
            <a:noFill/>
            <a:ln w="19050" cap="flat" cmpd="sng" algn="ctr">
              <a:solidFill>
                <a:sysClr val="windowText" lastClr="000000"/>
              </a:solidFill>
              <a:prstDash val="solid"/>
              <a:miter lim="800000"/>
              <a:headEnd type="triangle"/>
              <a:tailEnd type="triangle"/>
            </a:ln>
            <a:effectLst/>
          </p:spPr>
        </p:cxn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EE6A1548-9E2F-0457-AE6E-8F5D295C54A7}"/>
                    </a:ext>
                  </a:extLst>
                </p:cNvPr>
                <p:cNvSpPr txBox="1"/>
                <p:nvPr/>
              </p:nvSpPr>
              <p:spPr>
                <a:xfrm>
                  <a:off x="2721747" y="2048529"/>
                  <a:ext cx="648575" cy="5558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𝒇</m:t>
                            </m:r>
                          </m:sub>
                        </m:sSub>
                      </m:oMath>
                    </m:oMathPara>
                  </a14:m>
                  <a:endParaRPr kumimoji="0" lang="zh-CN" altLang="en-US" sz="1000" b="1" i="0" u="none" strike="noStrike" kern="0" cap="none" spc="0" normalizeH="0" baseline="0" noProof="0" dirty="0">
                    <a:ln>
                      <a:noFill/>
                    </a:ln>
                    <a:solidFill>
                      <a:prstClr val="black"/>
                    </a:solidFill>
                    <a:effectLst/>
                    <a:uLnTx/>
                    <a:uFillTx/>
                    <a:latin typeface="Aptos (正文)"/>
                  </a:endParaRPr>
                </a:p>
              </p:txBody>
            </p:sp>
          </mc:Choice>
          <mc:Fallback xmlns="">
            <p:sp>
              <p:nvSpPr>
                <p:cNvPr id="37" name="文本框 36">
                  <a:extLst>
                    <a:ext uri="{FF2B5EF4-FFF2-40B4-BE49-F238E27FC236}">
                      <a16:creationId xmlns:a16="http://schemas.microsoft.com/office/drawing/2014/main" id="{EE6A1548-9E2F-0457-AE6E-8F5D295C54A7}"/>
                    </a:ext>
                  </a:extLst>
                </p:cNvPr>
                <p:cNvSpPr txBox="1">
                  <a:spLocks noRot="1" noChangeAspect="1" noMove="1" noResize="1" noEditPoints="1" noAdjustHandles="1" noChangeArrowheads="1" noChangeShapeType="1" noTextEdit="1"/>
                </p:cNvSpPr>
                <p:nvPr/>
              </p:nvSpPr>
              <p:spPr>
                <a:xfrm>
                  <a:off x="2721747" y="2048529"/>
                  <a:ext cx="648575" cy="555877"/>
                </a:xfrm>
                <a:prstGeom prst="rect">
                  <a:avLst/>
                </a:prstGeom>
                <a:blipFill>
                  <a:blip r:embed="rId10"/>
                  <a:stretch>
                    <a:fillRect/>
                  </a:stretch>
                </a:blipFill>
              </p:spPr>
              <p:txBody>
                <a:bodyPr/>
                <a:lstStyle/>
                <a:p>
                  <a:r>
                    <a:rPr lang="en-US">
                      <a:noFill/>
                    </a:rPr>
                    <a:t> </a:t>
                  </a:r>
                </a:p>
              </p:txBody>
            </p:sp>
          </mc:Fallback>
        </mc:AlternateContent>
        <p:cxnSp>
          <p:nvCxnSpPr>
            <p:cNvPr id="38" name="直接箭头连接符 37">
              <a:extLst>
                <a:ext uri="{FF2B5EF4-FFF2-40B4-BE49-F238E27FC236}">
                  <a16:creationId xmlns:a16="http://schemas.microsoft.com/office/drawing/2014/main" id="{709FAB32-26E1-0ACF-B71B-9363CDFDF214}"/>
                </a:ext>
              </a:extLst>
            </p:cNvPr>
            <p:cNvCxnSpPr>
              <a:cxnSpLocks/>
            </p:cNvCxnSpPr>
            <p:nvPr/>
          </p:nvCxnSpPr>
          <p:spPr>
            <a:xfrm>
              <a:off x="2747565" y="2100472"/>
              <a:ext cx="534008" cy="0"/>
            </a:xfrm>
            <a:prstGeom prst="straightConnector1">
              <a:avLst/>
            </a:prstGeom>
            <a:noFill/>
            <a:ln w="19050" cap="flat" cmpd="sng" algn="ctr">
              <a:solidFill>
                <a:sysClr val="windowText" lastClr="000000"/>
              </a:solidFill>
              <a:prstDash val="solid"/>
              <a:miter lim="800000"/>
              <a:headEnd type="triangle"/>
              <a:tailEnd type="triangle"/>
            </a:ln>
            <a:effectLst/>
          </p:spPr>
        </p:cxn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0DCEAF61-D1F5-91C6-C910-E991FDFAEC01}"/>
                    </a:ext>
                  </a:extLst>
                </p:cNvPr>
                <p:cNvSpPr txBox="1"/>
                <p:nvPr/>
              </p:nvSpPr>
              <p:spPr>
                <a:xfrm>
                  <a:off x="3851449" y="2088818"/>
                  <a:ext cx="648575" cy="5248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𝒎</m:t>
                            </m:r>
                          </m:sub>
                        </m:sSub>
                      </m:oMath>
                    </m:oMathPara>
                  </a14:m>
                  <a:endParaRPr kumimoji="0" lang="zh-CN" altLang="en-US" sz="1000" b="1" i="0" u="none" strike="noStrike" kern="0" cap="none" spc="0" normalizeH="0" baseline="0" noProof="0" dirty="0">
                    <a:ln>
                      <a:noFill/>
                    </a:ln>
                    <a:solidFill>
                      <a:prstClr val="black"/>
                    </a:solidFill>
                    <a:effectLst/>
                    <a:uLnTx/>
                    <a:uFillTx/>
                    <a:latin typeface="Aptos (正文)"/>
                  </a:endParaRPr>
                </a:p>
              </p:txBody>
            </p:sp>
          </mc:Choice>
          <mc:Fallback xmlns="">
            <p:sp>
              <p:nvSpPr>
                <p:cNvPr id="39" name="文本框 38">
                  <a:extLst>
                    <a:ext uri="{FF2B5EF4-FFF2-40B4-BE49-F238E27FC236}">
                      <a16:creationId xmlns:a16="http://schemas.microsoft.com/office/drawing/2014/main" id="{0DCEAF61-D1F5-91C6-C910-E991FDFAEC01}"/>
                    </a:ext>
                  </a:extLst>
                </p:cNvPr>
                <p:cNvSpPr txBox="1">
                  <a:spLocks noRot="1" noChangeAspect="1" noMove="1" noResize="1" noEditPoints="1" noAdjustHandles="1" noChangeArrowheads="1" noChangeShapeType="1" noTextEdit="1"/>
                </p:cNvSpPr>
                <p:nvPr/>
              </p:nvSpPr>
              <p:spPr>
                <a:xfrm>
                  <a:off x="3851449" y="2088818"/>
                  <a:ext cx="648575" cy="524849"/>
                </a:xfrm>
                <a:prstGeom prst="rect">
                  <a:avLst/>
                </a:prstGeom>
                <a:blipFill>
                  <a:blip r:embed="rId11"/>
                  <a:stretch>
                    <a:fillRect/>
                  </a:stretch>
                </a:blipFill>
              </p:spPr>
              <p:txBody>
                <a:bodyPr/>
                <a:lstStyle/>
                <a:p>
                  <a:r>
                    <a:rPr lang="en-US">
                      <a:noFill/>
                    </a:rPr>
                    <a:t> </a:t>
                  </a:r>
                </a:p>
              </p:txBody>
            </p:sp>
          </mc:Fallback>
        </mc:AlternateContent>
        <p:cxnSp>
          <p:nvCxnSpPr>
            <p:cNvPr id="40" name="直接箭头连接符 39">
              <a:extLst>
                <a:ext uri="{FF2B5EF4-FFF2-40B4-BE49-F238E27FC236}">
                  <a16:creationId xmlns:a16="http://schemas.microsoft.com/office/drawing/2014/main" id="{B6396B3E-E914-D620-3469-4D6799B0D85D}"/>
                </a:ext>
              </a:extLst>
            </p:cNvPr>
            <p:cNvCxnSpPr>
              <a:cxnSpLocks/>
            </p:cNvCxnSpPr>
            <p:nvPr/>
          </p:nvCxnSpPr>
          <p:spPr>
            <a:xfrm>
              <a:off x="3877266" y="2100472"/>
              <a:ext cx="534008" cy="0"/>
            </a:xfrm>
            <a:prstGeom prst="straightConnector1">
              <a:avLst/>
            </a:prstGeom>
            <a:noFill/>
            <a:ln w="19050" cap="flat" cmpd="sng" algn="ctr">
              <a:solidFill>
                <a:sysClr val="windowText" lastClr="000000"/>
              </a:solidFill>
              <a:prstDash val="solid"/>
              <a:miter lim="800000"/>
              <a:headEnd type="triangle"/>
              <a:tailEnd type="triangle"/>
            </a:ln>
            <a:effectLst/>
          </p:spPr>
        </p:cxnSp>
        <p:sp>
          <p:nvSpPr>
            <p:cNvPr id="41" name="椭圆 40">
              <a:extLst>
                <a:ext uri="{FF2B5EF4-FFF2-40B4-BE49-F238E27FC236}">
                  <a16:creationId xmlns:a16="http://schemas.microsoft.com/office/drawing/2014/main" id="{6E9B06B6-D589-8273-3181-D212F766B034}"/>
                </a:ext>
              </a:extLst>
            </p:cNvPr>
            <p:cNvSpPr/>
            <p:nvPr/>
          </p:nvSpPr>
          <p:spPr>
            <a:xfrm>
              <a:off x="4961871" y="1700601"/>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42" name="文本框 41">
              <a:extLst>
                <a:ext uri="{FF2B5EF4-FFF2-40B4-BE49-F238E27FC236}">
                  <a16:creationId xmlns:a16="http://schemas.microsoft.com/office/drawing/2014/main" id="{EFE10E12-FD6D-D6C3-4B01-BB11910B54D7}"/>
                </a:ext>
              </a:extLst>
            </p:cNvPr>
            <p:cNvSpPr txBox="1"/>
            <p:nvPr/>
          </p:nvSpPr>
          <p:spPr>
            <a:xfrm>
              <a:off x="-1957707" y="642639"/>
              <a:ext cx="1607560" cy="54125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antenna</a:t>
              </a:r>
              <a:endParaRPr kumimoji="0" lang="zh-CN" altLang="en-US"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43" name="矩形 42">
              <a:extLst>
                <a:ext uri="{FF2B5EF4-FFF2-40B4-BE49-F238E27FC236}">
                  <a16:creationId xmlns:a16="http://schemas.microsoft.com/office/drawing/2014/main" id="{C1E7611B-EB4C-8F7B-85A4-6BED257B7A4B}"/>
                </a:ext>
              </a:extLst>
            </p:cNvPr>
            <p:cNvSpPr/>
            <p:nvPr/>
          </p:nvSpPr>
          <p:spPr>
            <a:xfrm>
              <a:off x="-1142139" y="2407140"/>
              <a:ext cx="303663" cy="750971"/>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1" i="0" u="none" strike="noStrike" kern="0" cap="none" spc="0" normalizeH="0" baseline="0" noProof="0" dirty="0">
                <a:ln>
                  <a:noFill/>
                </a:ln>
                <a:solidFill>
                  <a:prstClr val="black"/>
                </a:solidFill>
                <a:effectLst/>
                <a:uLnTx/>
                <a:uFillTx/>
                <a:latin typeface="Aptos (正文)"/>
                <a:ea typeface="等线" panose="02010600030101010101" pitchFamily="2" charset="-122"/>
              </a:endParaRPr>
            </a:p>
          </p:txBody>
        </p:sp>
        <p:cxnSp>
          <p:nvCxnSpPr>
            <p:cNvPr id="44" name="直接连接符 43">
              <a:extLst>
                <a:ext uri="{FF2B5EF4-FFF2-40B4-BE49-F238E27FC236}">
                  <a16:creationId xmlns:a16="http://schemas.microsoft.com/office/drawing/2014/main" id="{B5E8BFBB-A23C-E7B9-B047-D4D43DA3B4E3}"/>
                </a:ext>
              </a:extLst>
            </p:cNvPr>
            <p:cNvCxnSpPr>
              <a:cxnSpLocks/>
            </p:cNvCxnSpPr>
            <p:nvPr/>
          </p:nvCxnSpPr>
          <p:spPr>
            <a:xfrm flipV="1">
              <a:off x="-990307" y="1801226"/>
              <a:ext cx="0" cy="582667"/>
            </a:xfrm>
            <a:prstGeom prst="line">
              <a:avLst/>
            </a:prstGeom>
            <a:noFill/>
            <a:ln w="28575" cap="flat" cmpd="sng" algn="ctr">
              <a:solidFill>
                <a:sysClr val="windowText" lastClr="000000"/>
              </a:solidFill>
              <a:prstDash val="solid"/>
              <a:miter lim="800000"/>
            </a:ln>
            <a:effectLst/>
          </p:spPr>
        </p:cxnSp>
        <p:cxnSp>
          <p:nvCxnSpPr>
            <p:cNvPr id="45" name="直接连接符 44">
              <a:extLst>
                <a:ext uri="{FF2B5EF4-FFF2-40B4-BE49-F238E27FC236}">
                  <a16:creationId xmlns:a16="http://schemas.microsoft.com/office/drawing/2014/main" id="{E37966EC-C4F2-13EF-72D4-6DDCAD38DAAB}"/>
                </a:ext>
              </a:extLst>
            </p:cNvPr>
            <p:cNvCxnSpPr>
              <a:cxnSpLocks/>
            </p:cNvCxnSpPr>
            <p:nvPr/>
          </p:nvCxnSpPr>
          <p:spPr>
            <a:xfrm flipV="1">
              <a:off x="-979873" y="3134865"/>
              <a:ext cx="0" cy="590019"/>
            </a:xfrm>
            <a:prstGeom prst="line">
              <a:avLst/>
            </a:prstGeom>
            <a:noFill/>
            <a:ln w="28575"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0D0A6774-D1BE-1E6E-E02C-8C1494ACB0F3}"/>
                    </a:ext>
                  </a:extLst>
                </p:cNvPr>
                <p:cNvSpPr txBox="1"/>
                <p:nvPr/>
              </p:nvSpPr>
              <p:spPr>
                <a:xfrm>
                  <a:off x="-1665887" y="2032439"/>
                  <a:ext cx="1192322" cy="5248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𝒂𝒏𝒕𝒆𝒏𝒏𝒂</m:t>
                            </m:r>
                          </m:sub>
                        </m:sSub>
                      </m:oMath>
                    </m:oMathPara>
                  </a14:m>
                  <a:endParaRPr kumimoji="0" lang="zh-CN" altLang="en-US" sz="1000" b="0" i="0" u="none" strike="noStrike" kern="0" cap="none" spc="0" normalizeH="0" baseline="0" noProof="0" dirty="0">
                    <a:ln>
                      <a:noFill/>
                    </a:ln>
                    <a:solidFill>
                      <a:prstClr val="black"/>
                    </a:solidFill>
                    <a:effectLst/>
                    <a:uLnTx/>
                    <a:uFillTx/>
                    <a:latin typeface="Aptos (正文)"/>
                  </a:endParaRPr>
                </a:p>
              </p:txBody>
            </p:sp>
          </mc:Choice>
          <mc:Fallback xmlns="">
            <p:sp>
              <p:nvSpPr>
                <p:cNvPr id="46" name="文本框 45">
                  <a:extLst>
                    <a:ext uri="{FF2B5EF4-FFF2-40B4-BE49-F238E27FC236}">
                      <a16:creationId xmlns:a16="http://schemas.microsoft.com/office/drawing/2014/main" id="{0D0A6774-D1BE-1E6E-E02C-8C1494ACB0F3}"/>
                    </a:ext>
                  </a:extLst>
                </p:cNvPr>
                <p:cNvSpPr txBox="1">
                  <a:spLocks noRot="1" noChangeAspect="1" noMove="1" noResize="1" noEditPoints="1" noAdjustHandles="1" noChangeArrowheads="1" noChangeShapeType="1" noTextEdit="1"/>
                </p:cNvSpPr>
                <p:nvPr/>
              </p:nvSpPr>
              <p:spPr>
                <a:xfrm>
                  <a:off x="-1665887" y="2032439"/>
                  <a:ext cx="1192322" cy="524849"/>
                </a:xfrm>
                <a:prstGeom prst="rect">
                  <a:avLst/>
                </a:prstGeom>
                <a:blipFill>
                  <a:blip r:embed="rId12"/>
                  <a:stretch>
                    <a:fillRect r="-11765"/>
                  </a:stretch>
                </a:blipFill>
              </p:spPr>
              <p:txBody>
                <a:bodyPr/>
                <a:lstStyle/>
                <a:p>
                  <a:r>
                    <a:rPr lang="en-US">
                      <a:noFill/>
                    </a:rPr>
                    <a:t> </a:t>
                  </a:r>
                </a:p>
              </p:txBody>
            </p:sp>
          </mc:Fallback>
        </mc:AlternateContent>
        <p:sp>
          <p:nvSpPr>
            <p:cNvPr id="47" name="椭圆 46">
              <a:extLst>
                <a:ext uri="{FF2B5EF4-FFF2-40B4-BE49-F238E27FC236}">
                  <a16:creationId xmlns:a16="http://schemas.microsoft.com/office/drawing/2014/main" id="{283E450B-C914-B684-CA8E-B37DFDAEC2D4}"/>
                </a:ext>
              </a:extLst>
            </p:cNvPr>
            <p:cNvSpPr/>
            <p:nvPr/>
          </p:nvSpPr>
          <p:spPr>
            <a:xfrm>
              <a:off x="-361104" y="1703145"/>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48" name="椭圆 47">
              <a:extLst>
                <a:ext uri="{FF2B5EF4-FFF2-40B4-BE49-F238E27FC236}">
                  <a16:creationId xmlns:a16="http://schemas.microsoft.com/office/drawing/2014/main" id="{3EA2811C-96E1-DF95-E939-CD483E67EF34}"/>
                </a:ext>
              </a:extLst>
            </p:cNvPr>
            <p:cNvSpPr/>
            <p:nvPr/>
          </p:nvSpPr>
          <p:spPr>
            <a:xfrm>
              <a:off x="1084727" y="1703145"/>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49" name="椭圆 48">
              <a:extLst>
                <a:ext uri="{FF2B5EF4-FFF2-40B4-BE49-F238E27FC236}">
                  <a16:creationId xmlns:a16="http://schemas.microsoft.com/office/drawing/2014/main" id="{4C3116AD-AAAA-71A6-4220-EEFB04AA92D5}"/>
                </a:ext>
              </a:extLst>
            </p:cNvPr>
            <p:cNvSpPr/>
            <p:nvPr/>
          </p:nvSpPr>
          <p:spPr>
            <a:xfrm>
              <a:off x="-352941" y="3642420"/>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50" name="椭圆 49">
              <a:extLst>
                <a:ext uri="{FF2B5EF4-FFF2-40B4-BE49-F238E27FC236}">
                  <a16:creationId xmlns:a16="http://schemas.microsoft.com/office/drawing/2014/main" id="{1E26C4A6-2C00-F8D7-1AE9-DC6B185E4257}"/>
                </a:ext>
              </a:extLst>
            </p:cNvPr>
            <p:cNvSpPr/>
            <p:nvPr/>
          </p:nvSpPr>
          <p:spPr>
            <a:xfrm>
              <a:off x="1090991" y="3642420"/>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51" name="椭圆 50">
              <a:extLst>
                <a:ext uri="{FF2B5EF4-FFF2-40B4-BE49-F238E27FC236}">
                  <a16:creationId xmlns:a16="http://schemas.microsoft.com/office/drawing/2014/main" id="{E60F4F9A-1DD5-7FE7-E90F-8E70C60ACD69}"/>
                </a:ext>
              </a:extLst>
            </p:cNvPr>
            <p:cNvSpPr/>
            <p:nvPr/>
          </p:nvSpPr>
          <p:spPr>
            <a:xfrm>
              <a:off x="4961870" y="3639876"/>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52" name="文本框 51">
              <a:extLst>
                <a:ext uri="{FF2B5EF4-FFF2-40B4-BE49-F238E27FC236}">
                  <a16:creationId xmlns:a16="http://schemas.microsoft.com/office/drawing/2014/main" id="{46DFAE74-2D90-C091-479D-20D3221E86A7}"/>
                </a:ext>
              </a:extLst>
            </p:cNvPr>
            <p:cNvSpPr txBox="1"/>
            <p:nvPr/>
          </p:nvSpPr>
          <p:spPr>
            <a:xfrm>
              <a:off x="-591204" y="338935"/>
              <a:ext cx="2252523" cy="88568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tunable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metasurface</a:t>
              </a:r>
              <a:endParaRPr kumimoji="0" lang="zh-CN" altLang="en-US" sz="105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53" name="直接连接符 52">
              <a:extLst>
                <a:ext uri="{FF2B5EF4-FFF2-40B4-BE49-F238E27FC236}">
                  <a16:creationId xmlns:a16="http://schemas.microsoft.com/office/drawing/2014/main" id="{6AF543CD-FFFC-D973-728C-B6B3E5F3ACE3}"/>
                </a:ext>
              </a:extLst>
            </p:cNvPr>
            <p:cNvCxnSpPr>
              <a:cxnSpLocks/>
            </p:cNvCxnSpPr>
            <p:nvPr/>
          </p:nvCxnSpPr>
          <p:spPr>
            <a:xfrm flipV="1">
              <a:off x="412876" y="1806738"/>
              <a:ext cx="0" cy="1922829"/>
            </a:xfrm>
            <a:prstGeom prst="line">
              <a:avLst/>
            </a:prstGeom>
            <a:noFill/>
            <a:ln w="28575" cap="flat" cmpd="sng" algn="ctr">
              <a:solidFill>
                <a:sysClr val="windowText" lastClr="000000"/>
              </a:solidFill>
              <a:prstDash val="solid"/>
              <a:miter lim="800000"/>
            </a:ln>
            <a:effectLst/>
          </p:spPr>
        </p:cxnSp>
        <p:sp>
          <p:nvSpPr>
            <p:cNvPr id="54" name="矩形 53">
              <a:extLst>
                <a:ext uri="{FF2B5EF4-FFF2-40B4-BE49-F238E27FC236}">
                  <a16:creationId xmlns:a16="http://schemas.microsoft.com/office/drawing/2014/main" id="{B4D13C7F-1016-EB33-EC88-F0FFAE9AC376}"/>
                </a:ext>
              </a:extLst>
            </p:cNvPr>
            <p:cNvSpPr/>
            <p:nvPr/>
          </p:nvSpPr>
          <p:spPr>
            <a:xfrm>
              <a:off x="251861" y="2389405"/>
              <a:ext cx="289860" cy="716837"/>
            </a:xfrm>
            <a:prstGeom prst="rect">
              <a:avLst/>
            </a:prstGeom>
            <a:solidFill>
              <a:srgbClr val="F97D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1" i="0" u="none" strike="noStrike" kern="0" cap="none" spc="0" normalizeH="0" baseline="0" noProof="0">
                <a:ln>
                  <a:noFill/>
                </a:ln>
                <a:solidFill>
                  <a:prstClr val="black"/>
                </a:solidFill>
                <a:effectLst/>
                <a:uLnTx/>
                <a:uFillTx/>
                <a:latin typeface="Aptos (正文)"/>
                <a:ea typeface="等线" panose="02010600030101010101" pitchFamily="2" charset="-122"/>
              </a:endParaRPr>
            </a:p>
          </p:txBody>
        </p:sp>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463DA28C-04B9-D00F-C873-64B516F59A54}"/>
                    </a:ext>
                  </a:extLst>
                </p:cNvPr>
                <p:cNvSpPr txBox="1"/>
                <p:nvPr/>
              </p:nvSpPr>
              <p:spPr>
                <a:xfrm>
                  <a:off x="-431693" y="2409471"/>
                  <a:ext cx="1268310" cy="54125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𝒂𝒄𝒕𝒊𝒗𝒆</m:t>
                            </m:r>
                          </m:sub>
                        </m:sSub>
                      </m:oMath>
                    </m:oMathPara>
                  </a14:m>
                  <a:endParaRPr kumimoji="0" lang="zh-CN" altLang="en-US" sz="1050" b="0" i="0" u="none" strike="noStrike" kern="0" cap="none" spc="0" normalizeH="0" baseline="0" noProof="0" dirty="0">
                    <a:ln>
                      <a:noFill/>
                    </a:ln>
                    <a:solidFill>
                      <a:prstClr val="black"/>
                    </a:solidFill>
                    <a:effectLst/>
                    <a:uLnTx/>
                    <a:uFillTx/>
                    <a:latin typeface="Aptos (正文)"/>
                  </a:endParaRPr>
                </a:p>
              </p:txBody>
            </p:sp>
          </mc:Choice>
          <mc:Fallback xmlns="">
            <p:sp>
              <p:nvSpPr>
                <p:cNvPr id="55" name="文本框 54">
                  <a:extLst>
                    <a:ext uri="{FF2B5EF4-FFF2-40B4-BE49-F238E27FC236}">
                      <a16:creationId xmlns:a16="http://schemas.microsoft.com/office/drawing/2014/main" id="{463DA28C-04B9-D00F-C873-64B516F59A54}"/>
                    </a:ext>
                  </a:extLst>
                </p:cNvPr>
                <p:cNvSpPr txBox="1">
                  <a:spLocks noRot="1" noChangeAspect="1" noMove="1" noResize="1" noEditPoints="1" noAdjustHandles="1" noChangeArrowheads="1" noChangeShapeType="1" noTextEdit="1"/>
                </p:cNvSpPr>
                <p:nvPr/>
              </p:nvSpPr>
              <p:spPr>
                <a:xfrm>
                  <a:off x="-431693" y="2409471"/>
                  <a:ext cx="1268310" cy="541252"/>
                </a:xfrm>
                <a:prstGeom prst="rect">
                  <a:avLst/>
                </a:prstGeom>
                <a:blipFill>
                  <a:blip r:embed="rId13"/>
                  <a:stretch>
                    <a:fillRect/>
                  </a:stretch>
                </a:blipFill>
              </p:spPr>
              <p:txBody>
                <a:bodyPr/>
                <a:lstStyle/>
                <a:p>
                  <a:r>
                    <a:rPr lang="en-US">
                      <a:noFill/>
                    </a:rPr>
                    <a:t> </a:t>
                  </a:r>
                </a:p>
              </p:txBody>
            </p:sp>
          </mc:Fallback>
        </mc:AlternateContent>
        <p:cxnSp>
          <p:nvCxnSpPr>
            <p:cNvPr id="56" name="直接箭头连接符 55">
              <a:extLst>
                <a:ext uri="{FF2B5EF4-FFF2-40B4-BE49-F238E27FC236}">
                  <a16:creationId xmlns:a16="http://schemas.microsoft.com/office/drawing/2014/main" id="{7748E136-C88E-72A5-8340-607DA941CFD7}"/>
                </a:ext>
              </a:extLst>
            </p:cNvPr>
            <p:cNvCxnSpPr/>
            <p:nvPr/>
          </p:nvCxnSpPr>
          <p:spPr>
            <a:xfrm flipV="1">
              <a:off x="70921" y="2504431"/>
              <a:ext cx="628953" cy="464711"/>
            </a:xfrm>
            <a:prstGeom prst="straightConnector1">
              <a:avLst/>
            </a:prstGeom>
            <a:noFill/>
            <a:ln w="28575" cap="flat" cmpd="sng" algn="ctr">
              <a:solidFill>
                <a:sysClr val="windowText" lastClr="000000"/>
              </a:solidFill>
              <a:prstDash val="solid"/>
              <a:miter lim="800000"/>
              <a:tailEnd type="triangle"/>
            </a:ln>
            <a:effectLst/>
          </p:spPr>
        </p:cxnSp>
        <p:sp>
          <p:nvSpPr>
            <p:cNvPr id="57" name="文本框 56">
              <a:extLst>
                <a:ext uri="{FF2B5EF4-FFF2-40B4-BE49-F238E27FC236}">
                  <a16:creationId xmlns:a16="http://schemas.microsoft.com/office/drawing/2014/main" id="{2E1E311E-C897-14AA-1C3D-77D6FFD15AAA}"/>
                </a:ext>
              </a:extLst>
            </p:cNvPr>
            <p:cNvSpPr txBox="1"/>
            <p:nvPr/>
          </p:nvSpPr>
          <p:spPr>
            <a:xfrm>
              <a:off x="2463243" y="455922"/>
              <a:ext cx="3208792" cy="852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UNKNOWN  params: </a:t>
              </a:r>
              <a:r>
                <a:rPr kumimoji="0" lang="en-US" altLang="zh-CN" sz="10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skin/fat/muscle</a:t>
              </a:r>
              <a:endParaRPr kumimoji="0" lang="zh-CN" altLang="en-US" sz="10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58" name="左大括号 57">
              <a:extLst>
                <a:ext uri="{FF2B5EF4-FFF2-40B4-BE49-F238E27FC236}">
                  <a16:creationId xmlns:a16="http://schemas.microsoft.com/office/drawing/2014/main" id="{9ACFAB66-7A73-243C-CD4D-D471913AF9B4}"/>
                </a:ext>
              </a:extLst>
            </p:cNvPr>
            <p:cNvSpPr/>
            <p:nvPr/>
          </p:nvSpPr>
          <p:spPr>
            <a:xfrm rot="5400000">
              <a:off x="3573685" y="-406665"/>
              <a:ext cx="301681" cy="2605265"/>
            </a:xfrm>
            <a:prstGeom prst="leftBrace">
              <a:avLst>
                <a:gd name="adj1" fmla="val 57048"/>
                <a:gd name="adj2" fmla="val 50000"/>
              </a:avLst>
            </a:prstGeom>
            <a:no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black"/>
                </a:solidFill>
                <a:effectLst/>
                <a:uLnTx/>
                <a:uFillTx/>
                <a:latin typeface="Aptos (正文)"/>
                <a:ea typeface="等线" panose="02010600030101010101" pitchFamily="2" charset="-122"/>
              </a:endParaRPr>
            </a:p>
          </p:txBody>
        </p:sp>
        <p:sp>
          <p:nvSpPr>
            <p:cNvPr id="59" name="文本框 58">
              <a:extLst>
                <a:ext uri="{FF2B5EF4-FFF2-40B4-BE49-F238E27FC236}">
                  <a16:creationId xmlns:a16="http://schemas.microsoft.com/office/drawing/2014/main" id="{88851ECC-8439-58D2-30FE-3868816D52DB}"/>
                </a:ext>
              </a:extLst>
            </p:cNvPr>
            <p:cNvSpPr txBox="1"/>
            <p:nvPr/>
          </p:nvSpPr>
          <p:spPr>
            <a:xfrm>
              <a:off x="2051694" y="2677851"/>
              <a:ext cx="3315034" cy="88568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sensing target: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glucose levels in ISF</a:t>
              </a:r>
              <a:endParaRPr kumimoji="0" lang="zh-CN" altLang="en-US" sz="105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60" name="连接符: 肘形 59">
              <a:extLst>
                <a:ext uri="{FF2B5EF4-FFF2-40B4-BE49-F238E27FC236}">
                  <a16:creationId xmlns:a16="http://schemas.microsoft.com/office/drawing/2014/main" id="{C856122D-CD0E-0E7D-53D5-38B5B5185700}"/>
                </a:ext>
              </a:extLst>
            </p:cNvPr>
            <p:cNvCxnSpPr>
              <a:cxnSpLocks/>
            </p:cNvCxnSpPr>
            <p:nvPr/>
          </p:nvCxnSpPr>
          <p:spPr>
            <a:xfrm rot="5400000" flipH="1" flipV="1">
              <a:off x="-2561484" y="3002267"/>
              <a:ext cx="1141889" cy="745704"/>
            </a:xfrm>
            <a:prstGeom prst="bentConnector3">
              <a:avLst>
                <a:gd name="adj1" fmla="val 100300"/>
              </a:avLst>
            </a:prstGeom>
            <a:noFill/>
            <a:ln w="28575" cap="flat" cmpd="sng" algn="ctr">
              <a:solidFill>
                <a:sysClr val="windowText" lastClr="000000"/>
              </a:solidFill>
              <a:prstDash val="dash"/>
              <a:miter lim="800000"/>
              <a:tailEnd type="triangle"/>
            </a:ln>
            <a:effectLst/>
          </p:spPr>
        </p:cxnSp>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9D65B490-88EC-14DD-D3BE-CC5B1B0B61C1}"/>
                    </a:ext>
                  </a:extLst>
                </p:cNvPr>
                <p:cNvSpPr txBox="1"/>
                <p:nvPr/>
              </p:nvSpPr>
              <p:spPr>
                <a:xfrm>
                  <a:off x="-3016390" y="3791077"/>
                  <a:ext cx="1192322" cy="5248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𝑺</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𝟏𝟏</m:t>
                            </m:r>
                          </m:sub>
                        </m:sSub>
                      </m:oMath>
                    </m:oMathPara>
                  </a14:m>
                  <a:endParaRPr kumimoji="0" lang="zh-CN" altLang="en-US" sz="1000" b="0" i="0" u="none" strike="noStrike" kern="0" cap="none" spc="0" normalizeH="0" baseline="0" noProof="0" dirty="0">
                    <a:ln>
                      <a:noFill/>
                    </a:ln>
                    <a:solidFill>
                      <a:prstClr val="black"/>
                    </a:solidFill>
                    <a:effectLst/>
                    <a:uLnTx/>
                    <a:uFillTx/>
                    <a:latin typeface="Aptos (正文)"/>
                  </a:endParaRPr>
                </a:p>
              </p:txBody>
            </p:sp>
          </mc:Choice>
          <mc:Fallback xmlns="">
            <p:sp>
              <p:nvSpPr>
                <p:cNvPr id="61" name="文本框 60">
                  <a:extLst>
                    <a:ext uri="{FF2B5EF4-FFF2-40B4-BE49-F238E27FC236}">
                      <a16:creationId xmlns:a16="http://schemas.microsoft.com/office/drawing/2014/main" id="{9D65B490-88EC-14DD-D3BE-CC5B1B0B61C1}"/>
                    </a:ext>
                  </a:extLst>
                </p:cNvPr>
                <p:cNvSpPr txBox="1">
                  <a:spLocks noRot="1" noChangeAspect="1" noMove="1" noResize="1" noEditPoints="1" noAdjustHandles="1" noChangeArrowheads="1" noChangeShapeType="1" noTextEdit="1"/>
                </p:cNvSpPr>
                <p:nvPr/>
              </p:nvSpPr>
              <p:spPr>
                <a:xfrm>
                  <a:off x="-3016390" y="3791077"/>
                  <a:ext cx="1192322" cy="524849"/>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FF228ADB-0475-2BDF-AA1B-11C22E314678}"/>
                    </a:ext>
                  </a:extLst>
                </p:cNvPr>
                <p:cNvSpPr txBox="1"/>
                <p:nvPr/>
              </p:nvSpPr>
              <p:spPr>
                <a:xfrm>
                  <a:off x="-6256362" y="354715"/>
                  <a:ext cx="977511" cy="5576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10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sz="110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𝒂</m:t>
                        </m:r>
                        <m:r>
                          <a:rPr kumimoji="0" lang="en-US" altLang="zh-CN" sz="110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oMath>
                    </m:oMathPara>
                  </a14:m>
                  <a:endParaRPr kumimoji="0" lang="zh-CN" altLang="en-US" sz="11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62" name="文本框 61">
                  <a:extLst>
                    <a:ext uri="{FF2B5EF4-FFF2-40B4-BE49-F238E27FC236}">
                      <a16:creationId xmlns:a16="http://schemas.microsoft.com/office/drawing/2014/main" id="{FF228ADB-0475-2BDF-AA1B-11C22E314678}"/>
                    </a:ext>
                  </a:extLst>
                </p:cNvPr>
                <p:cNvSpPr txBox="1">
                  <a:spLocks noRot="1" noChangeAspect="1" noMove="1" noResize="1" noEditPoints="1" noAdjustHandles="1" noChangeArrowheads="1" noChangeShapeType="1" noTextEdit="1"/>
                </p:cNvSpPr>
                <p:nvPr/>
              </p:nvSpPr>
              <p:spPr>
                <a:xfrm>
                  <a:off x="-6256362" y="354715"/>
                  <a:ext cx="977511" cy="557653"/>
                </a:xfrm>
                <a:prstGeom prst="rect">
                  <a:avLst/>
                </a:prstGeom>
                <a:blipFill>
                  <a:blip r:embed="rId15"/>
                  <a:stretch>
                    <a:fillRect b="-6977"/>
                  </a:stretch>
                </a:blipFill>
              </p:spPr>
              <p:txBody>
                <a:bodyPr/>
                <a:lstStyle/>
                <a:p>
                  <a:r>
                    <a:rPr lang="en-US">
                      <a:noFill/>
                    </a:rPr>
                    <a:t> </a:t>
                  </a:r>
                </a:p>
              </p:txBody>
            </p:sp>
          </mc:Fallback>
        </mc:AlternateContent>
        <p:grpSp>
          <p:nvGrpSpPr>
            <p:cNvPr id="63" name="组合 62">
              <a:extLst>
                <a:ext uri="{FF2B5EF4-FFF2-40B4-BE49-F238E27FC236}">
                  <a16:creationId xmlns:a16="http://schemas.microsoft.com/office/drawing/2014/main" id="{B0A4488A-7A07-B943-4C79-E6FB373FB2DB}"/>
                </a:ext>
              </a:extLst>
            </p:cNvPr>
            <p:cNvGrpSpPr/>
            <p:nvPr/>
          </p:nvGrpSpPr>
          <p:grpSpPr>
            <a:xfrm>
              <a:off x="-6055361" y="4535124"/>
              <a:ext cx="6126282" cy="3072882"/>
              <a:chOff x="-1653672" y="1513523"/>
              <a:chExt cx="12836961" cy="6438892"/>
            </a:xfrm>
          </p:grpSpPr>
          <p:grpSp>
            <p:nvGrpSpPr>
              <p:cNvPr id="220" name="组合 219">
                <a:extLst>
                  <a:ext uri="{FF2B5EF4-FFF2-40B4-BE49-F238E27FC236}">
                    <a16:creationId xmlns:a16="http://schemas.microsoft.com/office/drawing/2014/main" id="{6AD9E459-2A94-416E-C71C-E6627E2CA675}"/>
                  </a:ext>
                </a:extLst>
              </p:cNvPr>
              <p:cNvGrpSpPr/>
              <p:nvPr/>
            </p:nvGrpSpPr>
            <p:grpSpPr>
              <a:xfrm>
                <a:off x="-1653672" y="1513523"/>
                <a:ext cx="12836961" cy="6438892"/>
                <a:chOff x="-1653672" y="1513523"/>
                <a:chExt cx="12836961" cy="6438892"/>
              </a:xfrm>
            </p:grpSpPr>
            <p:pic>
              <p:nvPicPr>
                <p:cNvPr id="226" name="图片 225">
                  <a:extLst>
                    <a:ext uri="{FF2B5EF4-FFF2-40B4-BE49-F238E27FC236}">
                      <a16:creationId xmlns:a16="http://schemas.microsoft.com/office/drawing/2014/main" id="{FC941E98-567C-73B1-CA7C-E6CB4AA930FC}"/>
                    </a:ext>
                  </a:extLst>
                </p:cNvPr>
                <p:cNvPicPr>
                  <a:picLocks noChangeAspect="1"/>
                </p:cNvPicPr>
                <p:nvPr/>
              </p:nvPicPr>
              <p:blipFill rotWithShape="1">
                <a:blip r:embed="rId16"/>
                <a:srcRect l="2413" t="1853" r="2280" b="4481"/>
                <a:stretch/>
              </p:blipFill>
              <p:spPr>
                <a:xfrm>
                  <a:off x="1884276" y="1513523"/>
                  <a:ext cx="5922244" cy="5678608"/>
                </a:xfrm>
                <a:prstGeom prst="rect">
                  <a:avLst/>
                </a:prstGeom>
              </p:spPr>
            </p:pic>
            <p:cxnSp>
              <p:nvCxnSpPr>
                <p:cNvPr id="227" name="直接箭头连接符 226">
                  <a:extLst>
                    <a:ext uri="{FF2B5EF4-FFF2-40B4-BE49-F238E27FC236}">
                      <a16:creationId xmlns:a16="http://schemas.microsoft.com/office/drawing/2014/main" id="{24F3672B-F316-883D-7B38-EB00E3246D7D}"/>
                    </a:ext>
                  </a:extLst>
                </p:cNvPr>
                <p:cNvCxnSpPr>
                  <a:cxnSpLocks/>
                </p:cNvCxnSpPr>
                <p:nvPr/>
              </p:nvCxnSpPr>
              <p:spPr>
                <a:xfrm>
                  <a:off x="2761229" y="7192131"/>
                  <a:ext cx="4687741" cy="0"/>
                </a:xfrm>
                <a:prstGeom prst="straightConnector1">
                  <a:avLst/>
                </a:prstGeom>
                <a:noFill/>
                <a:ln w="19050" cap="flat" cmpd="sng" algn="ctr">
                  <a:solidFill>
                    <a:sysClr val="windowText" lastClr="000000"/>
                  </a:solidFill>
                  <a:prstDash val="solid"/>
                  <a:miter lim="800000"/>
                  <a:headEnd type="triangle" w="med" len="med"/>
                  <a:tailEnd type="triangle" w="med" len="med"/>
                </a:ln>
                <a:effectLst/>
              </p:spPr>
            </p:cxnSp>
            <p:cxnSp>
              <p:nvCxnSpPr>
                <p:cNvPr id="228" name="直接连接符 227">
                  <a:extLst>
                    <a:ext uri="{FF2B5EF4-FFF2-40B4-BE49-F238E27FC236}">
                      <a16:creationId xmlns:a16="http://schemas.microsoft.com/office/drawing/2014/main" id="{3BD9F5C3-4961-1637-3203-602CA090A8B6}"/>
                    </a:ext>
                  </a:extLst>
                </p:cNvPr>
                <p:cNvCxnSpPr>
                  <a:cxnSpLocks/>
                </p:cNvCxnSpPr>
                <p:nvPr/>
              </p:nvCxnSpPr>
              <p:spPr>
                <a:xfrm flipV="1">
                  <a:off x="2761229" y="6906257"/>
                  <a:ext cx="0" cy="571747"/>
                </a:xfrm>
                <a:prstGeom prst="line">
                  <a:avLst/>
                </a:prstGeom>
                <a:noFill/>
                <a:ln w="19050" cap="flat" cmpd="sng" algn="ctr">
                  <a:solidFill>
                    <a:sysClr val="windowText" lastClr="000000"/>
                  </a:solidFill>
                  <a:prstDash val="solid"/>
                  <a:miter lim="800000"/>
                </a:ln>
                <a:effectLst/>
              </p:spPr>
            </p:cxnSp>
            <p:cxnSp>
              <p:nvCxnSpPr>
                <p:cNvPr id="229" name="直接连接符 228">
                  <a:extLst>
                    <a:ext uri="{FF2B5EF4-FFF2-40B4-BE49-F238E27FC236}">
                      <a16:creationId xmlns:a16="http://schemas.microsoft.com/office/drawing/2014/main" id="{288C7A5A-6C4E-EA52-AD74-C7D07E403A45}"/>
                    </a:ext>
                  </a:extLst>
                </p:cNvPr>
                <p:cNvCxnSpPr>
                  <a:cxnSpLocks/>
                </p:cNvCxnSpPr>
                <p:nvPr/>
              </p:nvCxnSpPr>
              <p:spPr>
                <a:xfrm flipV="1">
                  <a:off x="7436166" y="6906257"/>
                  <a:ext cx="0" cy="571747"/>
                </a:xfrm>
                <a:prstGeom prst="line">
                  <a:avLst/>
                </a:prstGeom>
                <a:noFill/>
                <a:ln w="19050" cap="flat" cmpd="sng" algn="ctr">
                  <a:solidFill>
                    <a:sysClr val="windowText" lastClr="000000"/>
                  </a:solidFill>
                  <a:prstDash val="solid"/>
                  <a:miter lim="800000"/>
                </a:ln>
                <a:effectLst/>
              </p:spPr>
            </p:cxnSp>
            <p:cxnSp>
              <p:nvCxnSpPr>
                <p:cNvPr id="230" name="直接箭头连接符 229">
                  <a:extLst>
                    <a:ext uri="{FF2B5EF4-FFF2-40B4-BE49-F238E27FC236}">
                      <a16:creationId xmlns:a16="http://schemas.microsoft.com/office/drawing/2014/main" id="{0876661B-0C0D-4AEF-8598-AAEB03FF96F9}"/>
                    </a:ext>
                  </a:extLst>
                </p:cNvPr>
                <p:cNvCxnSpPr>
                  <a:cxnSpLocks/>
                </p:cNvCxnSpPr>
                <p:nvPr/>
              </p:nvCxnSpPr>
              <p:spPr>
                <a:xfrm>
                  <a:off x="6520921" y="3564635"/>
                  <a:ext cx="519728" cy="0"/>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cxnSp>
              <p:nvCxnSpPr>
                <p:cNvPr id="231" name="直接连接符 230">
                  <a:extLst>
                    <a:ext uri="{FF2B5EF4-FFF2-40B4-BE49-F238E27FC236}">
                      <a16:creationId xmlns:a16="http://schemas.microsoft.com/office/drawing/2014/main" id="{63A7EC0A-9D1F-CE83-1774-65E886F80B46}"/>
                    </a:ext>
                  </a:extLst>
                </p:cNvPr>
                <p:cNvCxnSpPr>
                  <a:cxnSpLocks/>
                </p:cNvCxnSpPr>
                <p:nvPr/>
              </p:nvCxnSpPr>
              <p:spPr>
                <a:xfrm flipV="1">
                  <a:off x="7031211" y="3421426"/>
                  <a:ext cx="0" cy="286420"/>
                </a:xfrm>
                <a:prstGeom prst="line">
                  <a:avLst/>
                </a:prstGeom>
                <a:noFill/>
                <a:ln w="19050" cap="flat" cmpd="sng" algn="ctr">
                  <a:solidFill>
                    <a:sysClr val="windowText" lastClr="000000"/>
                  </a:solidFill>
                  <a:prstDash val="solid"/>
                  <a:miter lim="800000"/>
                </a:ln>
                <a:effectLst/>
              </p:spPr>
            </p:cxnSp>
            <p:cxnSp>
              <p:nvCxnSpPr>
                <p:cNvPr id="232" name="直接连接符 231">
                  <a:extLst>
                    <a:ext uri="{FF2B5EF4-FFF2-40B4-BE49-F238E27FC236}">
                      <a16:creationId xmlns:a16="http://schemas.microsoft.com/office/drawing/2014/main" id="{89B74391-4A0B-B3B6-EC36-9924C52B72BB}"/>
                    </a:ext>
                  </a:extLst>
                </p:cNvPr>
                <p:cNvCxnSpPr>
                  <a:cxnSpLocks/>
                </p:cNvCxnSpPr>
                <p:nvPr/>
              </p:nvCxnSpPr>
              <p:spPr>
                <a:xfrm flipV="1">
                  <a:off x="7218449" y="3421426"/>
                  <a:ext cx="0" cy="286420"/>
                </a:xfrm>
                <a:prstGeom prst="line">
                  <a:avLst/>
                </a:prstGeom>
                <a:noFill/>
                <a:ln w="19050" cap="flat" cmpd="sng" algn="ctr">
                  <a:solidFill>
                    <a:sysClr val="windowText" lastClr="000000"/>
                  </a:solidFill>
                  <a:prstDash val="solid"/>
                  <a:miter lim="800000"/>
                </a:ln>
                <a:effectLst/>
              </p:spPr>
            </p:cxnSp>
            <p:cxnSp>
              <p:nvCxnSpPr>
                <p:cNvPr id="233" name="直接箭头连接符 232">
                  <a:extLst>
                    <a:ext uri="{FF2B5EF4-FFF2-40B4-BE49-F238E27FC236}">
                      <a16:creationId xmlns:a16="http://schemas.microsoft.com/office/drawing/2014/main" id="{DD7EEDBC-99AC-15C6-5B4C-1B50A6A86142}"/>
                    </a:ext>
                  </a:extLst>
                </p:cNvPr>
                <p:cNvCxnSpPr>
                  <a:cxnSpLocks/>
                </p:cNvCxnSpPr>
                <p:nvPr/>
              </p:nvCxnSpPr>
              <p:spPr>
                <a:xfrm>
                  <a:off x="7218449" y="3564635"/>
                  <a:ext cx="462405" cy="0"/>
                </a:xfrm>
                <a:prstGeom prst="straightConnector1">
                  <a:avLst/>
                </a:prstGeom>
                <a:noFill/>
                <a:ln w="19050" cap="flat" cmpd="sng" algn="ctr">
                  <a:solidFill>
                    <a:sysClr val="windowText" lastClr="000000"/>
                  </a:solidFill>
                  <a:prstDash val="solid"/>
                  <a:miter lim="800000"/>
                  <a:headEnd type="triangle" w="med" len="med"/>
                  <a:tailEnd type="none" w="med" len="med"/>
                </a:ln>
                <a:effectLst/>
              </p:spPr>
            </p:cxnSp>
            <p:cxnSp>
              <p:nvCxnSpPr>
                <p:cNvPr id="234" name="直接箭头连接符 233">
                  <a:extLst>
                    <a:ext uri="{FF2B5EF4-FFF2-40B4-BE49-F238E27FC236}">
                      <a16:creationId xmlns:a16="http://schemas.microsoft.com/office/drawing/2014/main" id="{654EF274-F98D-C9F8-C997-7C168B7F8977}"/>
                    </a:ext>
                  </a:extLst>
                </p:cNvPr>
                <p:cNvCxnSpPr>
                  <a:cxnSpLocks/>
                </p:cNvCxnSpPr>
                <p:nvPr/>
              </p:nvCxnSpPr>
              <p:spPr>
                <a:xfrm rot="16200000">
                  <a:off x="3114477" y="3420865"/>
                  <a:ext cx="519728" cy="0"/>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cxnSp>
              <p:nvCxnSpPr>
                <p:cNvPr id="235" name="直接连接符 234">
                  <a:extLst>
                    <a:ext uri="{FF2B5EF4-FFF2-40B4-BE49-F238E27FC236}">
                      <a16:creationId xmlns:a16="http://schemas.microsoft.com/office/drawing/2014/main" id="{ED835FEC-595B-4B71-73A9-B3A30A27B042}"/>
                    </a:ext>
                  </a:extLst>
                </p:cNvPr>
                <p:cNvCxnSpPr>
                  <a:cxnSpLocks/>
                </p:cNvCxnSpPr>
                <p:nvPr/>
              </p:nvCxnSpPr>
              <p:spPr>
                <a:xfrm rot="16200000" flipV="1">
                  <a:off x="3374342" y="3027229"/>
                  <a:ext cx="0" cy="286420"/>
                </a:xfrm>
                <a:prstGeom prst="line">
                  <a:avLst/>
                </a:prstGeom>
                <a:noFill/>
                <a:ln w="19050" cap="flat" cmpd="sng" algn="ctr">
                  <a:solidFill>
                    <a:sysClr val="windowText" lastClr="000000"/>
                  </a:solidFill>
                  <a:prstDash val="solid"/>
                  <a:miter lim="800000"/>
                </a:ln>
                <a:effectLst/>
              </p:spPr>
            </p:cxnSp>
            <p:cxnSp>
              <p:nvCxnSpPr>
                <p:cNvPr id="236" name="直接连接符 235">
                  <a:extLst>
                    <a:ext uri="{FF2B5EF4-FFF2-40B4-BE49-F238E27FC236}">
                      <a16:creationId xmlns:a16="http://schemas.microsoft.com/office/drawing/2014/main" id="{D7D25AD4-6432-3CA3-30BE-F6B07B6A7381}"/>
                    </a:ext>
                  </a:extLst>
                </p:cNvPr>
                <p:cNvCxnSpPr>
                  <a:cxnSpLocks/>
                </p:cNvCxnSpPr>
                <p:nvPr/>
              </p:nvCxnSpPr>
              <p:spPr>
                <a:xfrm rot="16200000" flipV="1">
                  <a:off x="3374342" y="2657974"/>
                  <a:ext cx="0" cy="286420"/>
                </a:xfrm>
                <a:prstGeom prst="line">
                  <a:avLst/>
                </a:prstGeom>
                <a:noFill/>
                <a:ln w="19050" cap="flat" cmpd="sng" algn="ctr">
                  <a:solidFill>
                    <a:sysClr val="windowText" lastClr="000000"/>
                  </a:solidFill>
                  <a:prstDash val="solid"/>
                  <a:miter lim="800000"/>
                </a:ln>
                <a:effectLst/>
              </p:spPr>
            </p:cxnSp>
            <p:cxnSp>
              <p:nvCxnSpPr>
                <p:cNvPr id="237" name="直接箭头连接符 236">
                  <a:extLst>
                    <a:ext uri="{FF2B5EF4-FFF2-40B4-BE49-F238E27FC236}">
                      <a16:creationId xmlns:a16="http://schemas.microsoft.com/office/drawing/2014/main" id="{24E9162C-F48D-E9B7-920A-5E05FF51BF98}"/>
                    </a:ext>
                  </a:extLst>
                </p:cNvPr>
                <p:cNvCxnSpPr>
                  <a:cxnSpLocks/>
                </p:cNvCxnSpPr>
                <p:nvPr/>
              </p:nvCxnSpPr>
              <p:spPr>
                <a:xfrm rot="16200000">
                  <a:off x="3143138" y="2569982"/>
                  <a:ext cx="462405" cy="0"/>
                </a:xfrm>
                <a:prstGeom prst="straightConnector1">
                  <a:avLst/>
                </a:prstGeom>
                <a:noFill/>
                <a:ln w="19050" cap="flat" cmpd="sng" algn="ctr">
                  <a:solidFill>
                    <a:sysClr val="windowText" lastClr="000000"/>
                  </a:solidFill>
                  <a:prstDash val="solid"/>
                  <a:miter lim="800000"/>
                  <a:headEnd type="triangle" w="med" len="med"/>
                  <a:tailEnd type="none" w="lg" len="lg"/>
                </a:ln>
                <a:effectLst/>
              </p:spPr>
            </p:cxnSp>
            <p:sp>
              <p:nvSpPr>
                <p:cNvPr id="238" name="文本框 237">
                  <a:extLst>
                    <a:ext uri="{FF2B5EF4-FFF2-40B4-BE49-F238E27FC236}">
                      <a16:creationId xmlns:a16="http://schemas.microsoft.com/office/drawing/2014/main" id="{2EFF2BA0-2955-A22B-78EF-6FAFB1950616}"/>
                    </a:ext>
                  </a:extLst>
                </p:cNvPr>
                <p:cNvSpPr txBox="1"/>
                <p:nvPr/>
              </p:nvSpPr>
              <p:spPr>
                <a:xfrm>
                  <a:off x="3883780" y="6116639"/>
                  <a:ext cx="3404798" cy="178712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Metal layer</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239" name="直接箭头连接符 238">
                  <a:extLst>
                    <a:ext uri="{FF2B5EF4-FFF2-40B4-BE49-F238E27FC236}">
                      <a16:creationId xmlns:a16="http://schemas.microsoft.com/office/drawing/2014/main" id="{8D9B90F3-9195-B081-6149-2DEBA14C1954}"/>
                    </a:ext>
                  </a:extLst>
                </p:cNvPr>
                <p:cNvCxnSpPr>
                  <a:cxnSpLocks/>
                </p:cNvCxnSpPr>
                <p:nvPr/>
              </p:nvCxnSpPr>
              <p:spPr>
                <a:xfrm flipH="1">
                  <a:off x="6263833" y="6074661"/>
                  <a:ext cx="1040207" cy="270316"/>
                </a:xfrm>
                <a:prstGeom prst="straightConnector1">
                  <a:avLst/>
                </a:prstGeom>
                <a:noFill/>
                <a:ln w="19050" cap="flat" cmpd="sng" algn="ctr">
                  <a:solidFill>
                    <a:sysClr val="windowText" lastClr="000000"/>
                  </a:solidFill>
                  <a:prstDash val="solid"/>
                  <a:miter lim="800000"/>
                  <a:tailEnd type="triangle"/>
                </a:ln>
                <a:effectLst/>
              </p:spPr>
            </p:cxnSp>
            <p:cxnSp>
              <p:nvCxnSpPr>
                <p:cNvPr id="240" name="直接箭头连接符 239">
                  <a:extLst>
                    <a:ext uri="{FF2B5EF4-FFF2-40B4-BE49-F238E27FC236}">
                      <a16:creationId xmlns:a16="http://schemas.microsoft.com/office/drawing/2014/main" id="{011DDD90-3482-D95B-D668-10EA20E03AB5}"/>
                    </a:ext>
                  </a:extLst>
                </p:cNvPr>
                <p:cNvCxnSpPr>
                  <a:cxnSpLocks/>
                  <a:endCxn id="241" idx="0"/>
                </p:cNvCxnSpPr>
                <p:nvPr/>
              </p:nvCxnSpPr>
              <p:spPr>
                <a:xfrm>
                  <a:off x="7510213" y="5247083"/>
                  <a:ext cx="1831121" cy="179748"/>
                </a:xfrm>
                <a:prstGeom prst="straightConnector1">
                  <a:avLst/>
                </a:prstGeom>
                <a:noFill/>
                <a:ln w="19050" cap="flat" cmpd="sng" algn="ctr">
                  <a:solidFill>
                    <a:sysClr val="windowText" lastClr="000000"/>
                  </a:solidFill>
                  <a:prstDash val="solid"/>
                  <a:miter lim="800000"/>
                  <a:tailEnd type="triangle"/>
                </a:ln>
                <a:effectLst/>
              </p:spPr>
            </p:cxnSp>
            <p:sp>
              <p:nvSpPr>
                <p:cNvPr id="241" name="文本框 240">
                  <a:extLst>
                    <a:ext uri="{FF2B5EF4-FFF2-40B4-BE49-F238E27FC236}">
                      <a16:creationId xmlns:a16="http://schemas.microsoft.com/office/drawing/2014/main" id="{00D1C98D-F623-71BB-4DC5-D779AD3F4FFA}"/>
                    </a:ext>
                  </a:extLst>
                </p:cNvPr>
                <p:cNvSpPr txBox="1"/>
                <p:nvPr/>
              </p:nvSpPr>
              <p:spPr>
                <a:xfrm>
                  <a:off x="7499380" y="5426831"/>
                  <a:ext cx="3683909" cy="17871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Substrate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layer</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242" name="直接箭头连接符 241">
                  <a:extLst>
                    <a:ext uri="{FF2B5EF4-FFF2-40B4-BE49-F238E27FC236}">
                      <a16:creationId xmlns:a16="http://schemas.microsoft.com/office/drawing/2014/main" id="{BC8D3979-A272-A66B-EDFF-FE59570708AE}"/>
                    </a:ext>
                  </a:extLst>
                </p:cNvPr>
                <p:cNvCxnSpPr>
                  <a:cxnSpLocks/>
                </p:cNvCxnSpPr>
                <p:nvPr/>
              </p:nvCxnSpPr>
              <p:spPr>
                <a:xfrm flipH="1">
                  <a:off x="1921427" y="3038295"/>
                  <a:ext cx="2859973" cy="2225578"/>
                </a:xfrm>
                <a:prstGeom prst="straightConnector1">
                  <a:avLst/>
                </a:prstGeom>
                <a:noFill/>
                <a:ln w="19050" cap="flat" cmpd="sng" algn="ctr">
                  <a:solidFill>
                    <a:sysClr val="windowText" lastClr="000000"/>
                  </a:solidFill>
                  <a:prstDash val="solid"/>
                  <a:miter lim="800000"/>
                  <a:tailEnd type="triangle"/>
                </a:ln>
                <a:effectLst/>
              </p:spPr>
            </p:cxnSp>
            <p:cxnSp>
              <p:nvCxnSpPr>
                <p:cNvPr id="243" name="直接箭头连接符 242">
                  <a:extLst>
                    <a:ext uri="{FF2B5EF4-FFF2-40B4-BE49-F238E27FC236}">
                      <a16:creationId xmlns:a16="http://schemas.microsoft.com/office/drawing/2014/main" id="{6FC9B807-96A0-4226-C97B-ED503E891D73}"/>
                    </a:ext>
                  </a:extLst>
                </p:cNvPr>
                <p:cNvCxnSpPr>
                  <a:cxnSpLocks/>
                </p:cNvCxnSpPr>
                <p:nvPr/>
              </p:nvCxnSpPr>
              <p:spPr>
                <a:xfrm flipH="1" flipV="1">
                  <a:off x="1951422" y="5263870"/>
                  <a:ext cx="2781790" cy="416597"/>
                </a:xfrm>
                <a:prstGeom prst="straightConnector1">
                  <a:avLst/>
                </a:prstGeom>
                <a:noFill/>
                <a:ln w="19050" cap="flat" cmpd="sng" algn="ctr">
                  <a:solidFill>
                    <a:sysClr val="windowText" lastClr="000000"/>
                  </a:solidFill>
                  <a:prstDash val="solid"/>
                  <a:miter lim="800000"/>
                  <a:tailEnd type="triangle"/>
                </a:ln>
                <a:effectLst/>
              </p:spPr>
            </p:cxnSp>
            <p:sp>
              <p:nvSpPr>
                <p:cNvPr id="244" name="文本框 243">
                  <a:extLst>
                    <a:ext uri="{FF2B5EF4-FFF2-40B4-BE49-F238E27FC236}">
                      <a16:creationId xmlns:a16="http://schemas.microsoft.com/office/drawing/2014/main" id="{AD900273-3A9D-38A3-635D-A9D4310203F1}"/>
                    </a:ext>
                  </a:extLst>
                </p:cNvPr>
                <p:cNvSpPr txBox="1"/>
                <p:nvPr/>
              </p:nvSpPr>
              <p:spPr>
                <a:xfrm>
                  <a:off x="-1653672" y="5134626"/>
                  <a:ext cx="3909336" cy="24744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Programmable diodes</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245" name="直接箭头连接符 244">
                  <a:extLst>
                    <a:ext uri="{FF2B5EF4-FFF2-40B4-BE49-F238E27FC236}">
                      <a16:creationId xmlns:a16="http://schemas.microsoft.com/office/drawing/2014/main" id="{E23E3614-D98E-A6C2-2458-5387DF425C55}"/>
                    </a:ext>
                  </a:extLst>
                </p:cNvPr>
                <p:cNvCxnSpPr>
                  <a:cxnSpLocks/>
                </p:cNvCxnSpPr>
                <p:nvPr/>
              </p:nvCxnSpPr>
              <p:spPr>
                <a:xfrm>
                  <a:off x="6734175" y="4682104"/>
                  <a:ext cx="519728" cy="0"/>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cxnSp>
              <p:nvCxnSpPr>
                <p:cNvPr id="246" name="直接连接符 245">
                  <a:extLst>
                    <a:ext uri="{FF2B5EF4-FFF2-40B4-BE49-F238E27FC236}">
                      <a16:creationId xmlns:a16="http://schemas.microsoft.com/office/drawing/2014/main" id="{A8763221-5074-54CC-8145-BCB8A461F6C4}"/>
                    </a:ext>
                  </a:extLst>
                </p:cNvPr>
                <p:cNvCxnSpPr>
                  <a:cxnSpLocks/>
                </p:cNvCxnSpPr>
                <p:nvPr/>
              </p:nvCxnSpPr>
              <p:spPr>
                <a:xfrm flipV="1">
                  <a:off x="7244465" y="4538895"/>
                  <a:ext cx="0" cy="286420"/>
                </a:xfrm>
                <a:prstGeom prst="line">
                  <a:avLst/>
                </a:prstGeom>
                <a:noFill/>
                <a:ln w="19050" cap="flat" cmpd="sng" algn="ctr">
                  <a:solidFill>
                    <a:sysClr val="windowText" lastClr="000000"/>
                  </a:solidFill>
                  <a:prstDash val="solid"/>
                  <a:miter lim="800000"/>
                </a:ln>
                <a:effectLst/>
              </p:spPr>
            </p:cxnSp>
            <p:cxnSp>
              <p:nvCxnSpPr>
                <p:cNvPr id="247" name="直接连接符 246">
                  <a:extLst>
                    <a:ext uri="{FF2B5EF4-FFF2-40B4-BE49-F238E27FC236}">
                      <a16:creationId xmlns:a16="http://schemas.microsoft.com/office/drawing/2014/main" id="{39C0EC8E-C816-6271-4E20-E7ECF03CE496}"/>
                    </a:ext>
                  </a:extLst>
                </p:cNvPr>
                <p:cNvCxnSpPr>
                  <a:cxnSpLocks/>
                </p:cNvCxnSpPr>
                <p:nvPr/>
              </p:nvCxnSpPr>
              <p:spPr>
                <a:xfrm flipV="1">
                  <a:off x="7431703" y="4538895"/>
                  <a:ext cx="0" cy="286420"/>
                </a:xfrm>
                <a:prstGeom prst="line">
                  <a:avLst/>
                </a:prstGeom>
                <a:noFill/>
                <a:ln w="19050" cap="flat" cmpd="sng" algn="ctr">
                  <a:solidFill>
                    <a:sysClr val="windowText" lastClr="000000"/>
                  </a:solidFill>
                  <a:prstDash val="solid"/>
                  <a:miter lim="800000"/>
                </a:ln>
                <a:effectLst/>
              </p:spPr>
            </p:cxnSp>
            <p:cxnSp>
              <p:nvCxnSpPr>
                <p:cNvPr id="248" name="直接箭头连接符 247">
                  <a:extLst>
                    <a:ext uri="{FF2B5EF4-FFF2-40B4-BE49-F238E27FC236}">
                      <a16:creationId xmlns:a16="http://schemas.microsoft.com/office/drawing/2014/main" id="{58EFFEAF-6A10-41E1-DB31-94A963F6DE77}"/>
                    </a:ext>
                  </a:extLst>
                </p:cNvPr>
                <p:cNvCxnSpPr>
                  <a:cxnSpLocks/>
                </p:cNvCxnSpPr>
                <p:nvPr/>
              </p:nvCxnSpPr>
              <p:spPr>
                <a:xfrm>
                  <a:off x="7431703" y="4682104"/>
                  <a:ext cx="462405" cy="0"/>
                </a:xfrm>
                <a:prstGeom prst="straightConnector1">
                  <a:avLst/>
                </a:prstGeom>
                <a:noFill/>
                <a:ln w="190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249" name="文本框 248">
                      <a:extLst>
                        <a:ext uri="{FF2B5EF4-FFF2-40B4-BE49-F238E27FC236}">
                          <a16:creationId xmlns:a16="http://schemas.microsoft.com/office/drawing/2014/main" id="{DDCD59C7-1C21-1591-56B4-AC74B7516290}"/>
                        </a:ext>
                      </a:extLst>
                    </p:cNvPr>
                    <p:cNvSpPr txBox="1"/>
                    <p:nvPr/>
                  </p:nvSpPr>
                  <p:spPr>
                    <a:xfrm>
                      <a:off x="2750099" y="2596096"/>
                      <a:ext cx="578075" cy="72172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𝒈</m:t>
                            </m:r>
                          </m:oMath>
                        </m:oMathPara>
                      </a14:m>
                      <a:endParaRPr kumimoji="0" lang="zh-CN" altLang="en-US" sz="1050" b="1" i="0" u="none" strike="noStrike" kern="0" cap="none" spc="0" normalizeH="0" baseline="0" noProof="0" dirty="0">
                        <a:ln>
                          <a:noFill/>
                        </a:ln>
                        <a:solidFill>
                          <a:prstClr val="black"/>
                        </a:solidFill>
                        <a:effectLst/>
                        <a:uLnTx/>
                        <a:uFillTx/>
                        <a:latin typeface="Aptos (正文)"/>
                      </a:endParaRPr>
                    </a:p>
                  </p:txBody>
                </p:sp>
              </mc:Choice>
              <mc:Fallback xmlns="">
                <p:sp>
                  <p:nvSpPr>
                    <p:cNvPr id="249" name="文本框 248">
                      <a:extLst>
                        <a:ext uri="{FF2B5EF4-FFF2-40B4-BE49-F238E27FC236}">
                          <a16:creationId xmlns:a16="http://schemas.microsoft.com/office/drawing/2014/main" id="{DDCD59C7-1C21-1591-56B4-AC74B7516290}"/>
                        </a:ext>
                      </a:extLst>
                    </p:cNvPr>
                    <p:cNvSpPr txBox="1">
                      <a:spLocks noRot="1" noChangeAspect="1" noMove="1" noResize="1" noEditPoints="1" noAdjustHandles="1" noChangeArrowheads="1" noChangeShapeType="1" noTextEdit="1"/>
                    </p:cNvSpPr>
                    <p:nvPr/>
                  </p:nvSpPr>
                  <p:spPr>
                    <a:xfrm>
                      <a:off x="2750099" y="2596096"/>
                      <a:ext cx="578075" cy="721723"/>
                    </a:xfrm>
                    <a:prstGeom prst="rect">
                      <a:avLst/>
                    </a:prstGeom>
                    <a:blipFill>
                      <a:blip r:embed="rId17"/>
                      <a:stretch>
                        <a:fillRect l="-30000" r="-30000"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0" name="文本框 249">
                      <a:extLst>
                        <a:ext uri="{FF2B5EF4-FFF2-40B4-BE49-F238E27FC236}">
                          <a16:creationId xmlns:a16="http://schemas.microsoft.com/office/drawing/2014/main" id="{D5D016FB-4096-ED26-FA0D-85B5D20B7E94}"/>
                        </a:ext>
                      </a:extLst>
                    </p:cNvPr>
                    <p:cNvSpPr txBox="1"/>
                    <p:nvPr/>
                  </p:nvSpPr>
                  <p:spPr>
                    <a:xfrm>
                      <a:off x="6780784" y="2728343"/>
                      <a:ext cx="964607" cy="72172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𝒘</m:t>
                                </m:r>
                              </m:e>
                              <m:sub>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𝟏</m:t>
                                </m:r>
                              </m:sub>
                            </m:sSub>
                          </m:oMath>
                        </m:oMathPara>
                      </a14:m>
                      <a:endParaRPr kumimoji="0" lang="zh-CN" altLang="en-US" sz="1050" b="1" i="0" u="none" strike="noStrike" kern="0" cap="none" spc="0" normalizeH="0" baseline="0" noProof="0" dirty="0">
                        <a:ln>
                          <a:noFill/>
                        </a:ln>
                        <a:solidFill>
                          <a:prstClr val="black"/>
                        </a:solidFill>
                        <a:effectLst/>
                        <a:uLnTx/>
                        <a:uFillTx/>
                        <a:latin typeface="Aptos (正文)"/>
                      </a:endParaRPr>
                    </a:p>
                  </p:txBody>
                </p:sp>
              </mc:Choice>
              <mc:Fallback xmlns="">
                <p:sp>
                  <p:nvSpPr>
                    <p:cNvPr id="250" name="文本框 249">
                      <a:extLst>
                        <a:ext uri="{FF2B5EF4-FFF2-40B4-BE49-F238E27FC236}">
                          <a16:creationId xmlns:a16="http://schemas.microsoft.com/office/drawing/2014/main" id="{D5D016FB-4096-ED26-FA0D-85B5D20B7E94}"/>
                        </a:ext>
                      </a:extLst>
                    </p:cNvPr>
                    <p:cNvSpPr txBox="1">
                      <a:spLocks noRot="1" noChangeAspect="1" noMove="1" noResize="1" noEditPoints="1" noAdjustHandles="1" noChangeArrowheads="1" noChangeShapeType="1" noTextEdit="1"/>
                    </p:cNvSpPr>
                    <p:nvPr/>
                  </p:nvSpPr>
                  <p:spPr>
                    <a:xfrm>
                      <a:off x="6780784" y="2728343"/>
                      <a:ext cx="964607" cy="721723"/>
                    </a:xfrm>
                    <a:prstGeom prst="rect">
                      <a:avLst/>
                    </a:prstGeom>
                    <a:blipFill>
                      <a:blip r:embed="rId18"/>
                      <a:stretch>
                        <a:fillRect l="-12500" r="-6250"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1" name="文本框 250">
                      <a:extLst>
                        <a:ext uri="{FF2B5EF4-FFF2-40B4-BE49-F238E27FC236}">
                          <a16:creationId xmlns:a16="http://schemas.microsoft.com/office/drawing/2014/main" id="{CB7B8CD4-F45D-1FD8-0D74-806FE246770B}"/>
                        </a:ext>
                      </a:extLst>
                    </p:cNvPr>
                    <p:cNvSpPr txBox="1"/>
                    <p:nvPr/>
                  </p:nvSpPr>
                  <p:spPr>
                    <a:xfrm>
                      <a:off x="6930895" y="3902548"/>
                      <a:ext cx="964607" cy="72172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𝒘</m:t>
                                </m:r>
                              </m:e>
                              <m:sub>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𝟐</m:t>
                                </m:r>
                              </m:sub>
                            </m:sSub>
                          </m:oMath>
                        </m:oMathPara>
                      </a14:m>
                      <a:endParaRPr kumimoji="0" lang="zh-CN" altLang="en-US" sz="1050" b="1" i="0" u="none" strike="noStrike" kern="0" cap="none" spc="0" normalizeH="0" baseline="0" noProof="0" dirty="0">
                        <a:ln>
                          <a:noFill/>
                        </a:ln>
                        <a:solidFill>
                          <a:prstClr val="black"/>
                        </a:solidFill>
                        <a:effectLst/>
                        <a:uLnTx/>
                        <a:uFillTx/>
                        <a:latin typeface="Aptos (正文)"/>
                      </a:endParaRPr>
                    </a:p>
                  </p:txBody>
                </p:sp>
              </mc:Choice>
              <mc:Fallback xmlns="">
                <p:sp>
                  <p:nvSpPr>
                    <p:cNvPr id="251" name="文本框 250">
                      <a:extLst>
                        <a:ext uri="{FF2B5EF4-FFF2-40B4-BE49-F238E27FC236}">
                          <a16:creationId xmlns:a16="http://schemas.microsoft.com/office/drawing/2014/main" id="{CB7B8CD4-F45D-1FD8-0D74-806FE246770B}"/>
                        </a:ext>
                      </a:extLst>
                    </p:cNvPr>
                    <p:cNvSpPr txBox="1">
                      <a:spLocks noRot="1" noChangeAspect="1" noMove="1" noResize="1" noEditPoints="1" noAdjustHandles="1" noChangeArrowheads="1" noChangeShapeType="1" noTextEdit="1"/>
                    </p:cNvSpPr>
                    <p:nvPr/>
                  </p:nvSpPr>
                  <p:spPr>
                    <a:xfrm>
                      <a:off x="6930895" y="3902548"/>
                      <a:ext cx="964607" cy="721723"/>
                    </a:xfrm>
                    <a:prstGeom prst="rect">
                      <a:avLst/>
                    </a:prstGeom>
                    <a:blipFill>
                      <a:blip r:embed="rId19"/>
                      <a:stretch>
                        <a:fillRect l="-12500" r="-6250"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2" name="文本框 251">
                      <a:extLst>
                        <a:ext uri="{FF2B5EF4-FFF2-40B4-BE49-F238E27FC236}">
                          <a16:creationId xmlns:a16="http://schemas.microsoft.com/office/drawing/2014/main" id="{EA48105E-D899-9B61-0001-7C82638A7D4C}"/>
                        </a:ext>
                      </a:extLst>
                    </p:cNvPr>
                    <p:cNvSpPr txBox="1"/>
                    <p:nvPr/>
                  </p:nvSpPr>
                  <p:spPr>
                    <a:xfrm>
                      <a:off x="4885648" y="7230692"/>
                      <a:ext cx="585892" cy="72172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𝑷</m:t>
                            </m:r>
                          </m:oMath>
                        </m:oMathPara>
                      </a14:m>
                      <a:endParaRPr kumimoji="0" lang="zh-CN" altLang="en-US" sz="1050" b="1" i="0" u="none" strike="noStrike" kern="0" cap="none" spc="0" normalizeH="0" baseline="0" noProof="0" dirty="0">
                        <a:ln>
                          <a:noFill/>
                        </a:ln>
                        <a:solidFill>
                          <a:prstClr val="black"/>
                        </a:solidFill>
                        <a:effectLst/>
                        <a:uLnTx/>
                        <a:uFillTx/>
                        <a:latin typeface="Aptos (正文)"/>
                      </a:endParaRPr>
                    </a:p>
                  </p:txBody>
                </p:sp>
              </mc:Choice>
              <mc:Fallback xmlns="">
                <p:sp>
                  <p:nvSpPr>
                    <p:cNvPr id="252" name="文本框 251">
                      <a:extLst>
                        <a:ext uri="{FF2B5EF4-FFF2-40B4-BE49-F238E27FC236}">
                          <a16:creationId xmlns:a16="http://schemas.microsoft.com/office/drawing/2014/main" id="{EA48105E-D899-9B61-0001-7C82638A7D4C}"/>
                        </a:ext>
                      </a:extLst>
                    </p:cNvPr>
                    <p:cNvSpPr txBox="1">
                      <a:spLocks noRot="1" noChangeAspect="1" noMove="1" noResize="1" noEditPoints="1" noAdjustHandles="1" noChangeArrowheads="1" noChangeShapeType="1" noTextEdit="1"/>
                    </p:cNvSpPr>
                    <p:nvPr/>
                  </p:nvSpPr>
                  <p:spPr>
                    <a:xfrm>
                      <a:off x="4885648" y="7230692"/>
                      <a:ext cx="585892" cy="721723"/>
                    </a:xfrm>
                    <a:prstGeom prst="rect">
                      <a:avLst/>
                    </a:prstGeom>
                    <a:blipFill>
                      <a:blip r:embed="rId20"/>
                      <a:stretch>
                        <a:fillRect l="-30000" r="-25000" b="-7407"/>
                      </a:stretch>
                    </a:blipFill>
                  </p:spPr>
                  <p:txBody>
                    <a:bodyPr/>
                    <a:lstStyle/>
                    <a:p>
                      <a:r>
                        <a:rPr lang="en-US">
                          <a:noFill/>
                        </a:rPr>
                        <a:t> </a:t>
                      </a:r>
                    </a:p>
                  </p:txBody>
                </p:sp>
              </mc:Fallback>
            </mc:AlternateContent>
          </p:grpSp>
          <p:cxnSp>
            <p:nvCxnSpPr>
              <p:cNvPr id="221" name="直接箭头连接符 220">
                <a:extLst>
                  <a:ext uri="{FF2B5EF4-FFF2-40B4-BE49-F238E27FC236}">
                    <a16:creationId xmlns:a16="http://schemas.microsoft.com/office/drawing/2014/main" id="{9BB97E6A-DD84-CD6F-1C04-2DA62BF2CDD1}"/>
                  </a:ext>
                </a:extLst>
              </p:cNvPr>
              <p:cNvCxnSpPr>
                <a:cxnSpLocks/>
              </p:cNvCxnSpPr>
              <p:nvPr/>
            </p:nvCxnSpPr>
            <p:spPr>
              <a:xfrm flipV="1">
                <a:off x="5549056" y="3227499"/>
                <a:ext cx="0" cy="689631"/>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cxnSp>
            <p:nvCxnSpPr>
              <p:cNvPr id="222" name="直接连接符 221">
                <a:extLst>
                  <a:ext uri="{FF2B5EF4-FFF2-40B4-BE49-F238E27FC236}">
                    <a16:creationId xmlns:a16="http://schemas.microsoft.com/office/drawing/2014/main" id="{1F2CD790-7D6F-4705-9921-9AEA0C654189}"/>
                  </a:ext>
                </a:extLst>
              </p:cNvPr>
              <p:cNvCxnSpPr>
                <a:cxnSpLocks/>
              </p:cNvCxnSpPr>
              <p:nvPr/>
            </p:nvCxnSpPr>
            <p:spPr>
              <a:xfrm rot="16200000" flipV="1">
                <a:off x="5538511" y="5283618"/>
                <a:ext cx="0" cy="286420"/>
              </a:xfrm>
              <a:prstGeom prst="line">
                <a:avLst/>
              </a:prstGeom>
              <a:noFill/>
              <a:ln w="19050" cap="flat" cmpd="sng" algn="ctr">
                <a:solidFill>
                  <a:sysClr val="windowText" lastClr="000000"/>
                </a:solidFill>
                <a:prstDash val="solid"/>
                <a:miter lim="800000"/>
              </a:ln>
              <a:effectLst/>
            </p:spPr>
          </p:cxnSp>
          <p:cxnSp>
            <p:nvCxnSpPr>
              <p:cNvPr id="223" name="直接连接符 222">
                <a:extLst>
                  <a:ext uri="{FF2B5EF4-FFF2-40B4-BE49-F238E27FC236}">
                    <a16:creationId xmlns:a16="http://schemas.microsoft.com/office/drawing/2014/main" id="{A3D7A1AF-FEF4-FBF9-1514-3DA170EFD588}"/>
                  </a:ext>
                </a:extLst>
              </p:cNvPr>
              <p:cNvCxnSpPr>
                <a:cxnSpLocks/>
              </p:cNvCxnSpPr>
              <p:nvPr/>
            </p:nvCxnSpPr>
            <p:spPr>
              <a:xfrm rot="16200000" flipV="1">
                <a:off x="5538511" y="3098870"/>
                <a:ext cx="0" cy="286420"/>
              </a:xfrm>
              <a:prstGeom prst="line">
                <a:avLst/>
              </a:prstGeom>
              <a:noFill/>
              <a:ln w="19050" cap="flat" cmpd="sng" algn="ctr">
                <a:solidFill>
                  <a:sysClr val="windowText" lastClr="000000"/>
                </a:solidFill>
                <a:prstDash val="solid"/>
                <a:miter lim="800000"/>
              </a:ln>
              <a:effectLst/>
            </p:spPr>
          </p:cxnSp>
          <p:cxnSp>
            <p:nvCxnSpPr>
              <p:cNvPr id="224" name="直接箭头连接符 223">
                <a:extLst>
                  <a:ext uri="{FF2B5EF4-FFF2-40B4-BE49-F238E27FC236}">
                    <a16:creationId xmlns:a16="http://schemas.microsoft.com/office/drawing/2014/main" id="{FFC336A6-0A6B-A216-5099-E48E3DEAC546}"/>
                  </a:ext>
                </a:extLst>
              </p:cNvPr>
              <p:cNvCxnSpPr>
                <a:cxnSpLocks/>
                <a:endCxn id="225" idx="2"/>
              </p:cNvCxnSpPr>
              <p:nvPr/>
            </p:nvCxnSpPr>
            <p:spPr>
              <a:xfrm flipV="1">
                <a:off x="5549059" y="4681664"/>
                <a:ext cx="55901" cy="727216"/>
              </a:xfrm>
              <a:prstGeom prst="straightConnector1">
                <a:avLst/>
              </a:prstGeom>
              <a:noFill/>
              <a:ln w="190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225" name="文本框 224">
                    <a:extLst>
                      <a:ext uri="{FF2B5EF4-FFF2-40B4-BE49-F238E27FC236}">
                        <a16:creationId xmlns:a16="http://schemas.microsoft.com/office/drawing/2014/main" id="{66235638-2586-3530-D1CD-F1A759E8E7D3}"/>
                      </a:ext>
                    </a:extLst>
                  </p:cNvPr>
                  <p:cNvSpPr txBox="1"/>
                  <p:nvPr/>
                </p:nvSpPr>
                <p:spPr>
                  <a:xfrm>
                    <a:off x="5280767" y="3959941"/>
                    <a:ext cx="648387" cy="72172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𝑯</m:t>
                          </m:r>
                        </m:oMath>
                      </m:oMathPara>
                    </a14:m>
                    <a:endParaRPr kumimoji="0" lang="zh-CN" altLang="en-US" sz="1050" b="1" i="0" u="none" strike="noStrike" kern="0" cap="none" spc="0" normalizeH="0" baseline="0" noProof="0" dirty="0">
                      <a:ln>
                        <a:noFill/>
                      </a:ln>
                      <a:solidFill>
                        <a:prstClr val="black"/>
                      </a:solidFill>
                      <a:effectLst/>
                      <a:uLnTx/>
                      <a:uFillTx/>
                      <a:latin typeface="Aptos (正文)"/>
                    </a:endParaRPr>
                  </a:p>
                </p:txBody>
              </p:sp>
            </mc:Choice>
            <mc:Fallback xmlns="">
              <p:sp>
                <p:nvSpPr>
                  <p:cNvPr id="225" name="文本框 224">
                    <a:extLst>
                      <a:ext uri="{FF2B5EF4-FFF2-40B4-BE49-F238E27FC236}">
                        <a16:creationId xmlns:a16="http://schemas.microsoft.com/office/drawing/2014/main" id="{66235638-2586-3530-D1CD-F1A759E8E7D3}"/>
                      </a:ext>
                    </a:extLst>
                  </p:cNvPr>
                  <p:cNvSpPr txBox="1">
                    <a:spLocks noRot="1" noChangeAspect="1" noMove="1" noResize="1" noEditPoints="1" noAdjustHandles="1" noChangeArrowheads="1" noChangeShapeType="1" noTextEdit="1"/>
                  </p:cNvSpPr>
                  <p:nvPr/>
                </p:nvSpPr>
                <p:spPr>
                  <a:xfrm>
                    <a:off x="5280767" y="3959941"/>
                    <a:ext cx="648387" cy="721722"/>
                  </a:xfrm>
                  <a:prstGeom prst="rect">
                    <a:avLst/>
                  </a:prstGeom>
                  <a:blipFill>
                    <a:blip r:embed="rId21"/>
                    <a:stretch>
                      <a:fillRect l="-27273" r="-22727" b="-740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F10861A1-4F4F-1892-64B1-D24C1B488D36}"/>
                    </a:ext>
                  </a:extLst>
                </p:cNvPr>
                <p:cNvSpPr txBox="1"/>
                <p:nvPr/>
              </p:nvSpPr>
              <p:spPr>
                <a:xfrm>
                  <a:off x="-6272623" y="4527036"/>
                  <a:ext cx="943956" cy="54125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𝒃</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oMath>
                    </m:oMathPara>
                  </a14:m>
                  <a:endParaRPr kumimoji="0" lang="zh-CN" altLang="en-US"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64" name="文本框 63">
                  <a:extLst>
                    <a:ext uri="{FF2B5EF4-FFF2-40B4-BE49-F238E27FC236}">
                      <a16:creationId xmlns:a16="http://schemas.microsoft.com/office/drawing/2014/main" id="{F10861A1-4F4F-1892-64B1-D24C1B488D36}"/>
                    </a:ext>
                  </a:extLst>
                </p:cNvPr>
                <p:cNvSpPr txBox="1">
                  <a:spLocks noRot="1" noChangeAspect="1" noMove="1" noResize="1" noEditPoints="1" noAdjustHandles="1" noChangeArrowheads="1" noChangeShapeType="1" noTextEdit="1"/>
                </p:cNvSpPr>
                <p:nvPr/>
              </p:nvSpPr>
              <p:spPr>
                <a:xfrm>
                  <a:off x="-6272623" y="4527036"/>
                  <a:ext cx="943956" cy="541252"/>
                </a:xfrm>
                <a:prstGeom prst="rect">
                  <a:avLst/>
                </a:prstGeom>
                <a:blipFill>
                  <a:blip r:embed="rId22"/>
                  <a:stretch>
                    <a:fillRect b="-7317"/>
                  </a:stretch>
                </a:blipFill>
              </p:spPr>
              <p:txBody>
                <a:bodyPr/>
                <a:lstStyle/>
                <a:p>
                  <a:r>
                    <a:rPr lang="en-US">
                      <a:noFill/>
                    </a:rPr>
                    <a:t> </a:t>
                  </a:r>
                </a:p>
              </p:txBody>
            </p:sp>
          </mc:Fallback>
        </mc:AlternateContent>
        <p:grpSp>
          <p:nvGrpSpPr>
            <p:cNvPr id="65" name="组合 64">
              <a:extLst>
                <a:ext uri="{FF2B5EF4-FFF2-40B4-BE49-F238E27FC236}">
                  <a16:creationId xmlns:a16="http://schemas.microsoft.com/office/drawing/2014/main" id="{5F47385B-D009-54AC-F98D-6853A74DBBE3}"/>
                </a:ext>
              </a:extLst>
            </p:cNvPr>
            <p:cNvGrpSpPr/>
            <p:nvPr/>
          </p:nvGrpSpPr>
          <p:grpSpPr>
            <a:xfrm>
              <a:off x="-192541" y="4527035"/>
              <a:ext cx="5291258" cy="2991688"/>
              <a:chOff x="6364653" y="4252092"/>
              <a:chExt cx="5291258" cy="2991688"/>
            </a:xfrm>
          </p:grpSpPr>
          <mc:AlternateContent xmlns:mc="http://schemas.openxmlformats.org/markup-compatibility/2006" xmlns:a14="http://schemas.microsoft.com/office/drawing/2010/main">
            <mc:Choice Requires="a14">
              <p:sp>
                <p:nvSpPr>
                  <p:cNvPr id="213" name="文本框 212">
                    <a:extLst>
                      <a:ext uri="{FF2B5EF4-FFF2-40B4-BE49-F238E27FC236}">
                        <a16:creationId xmlns:a16="http://schemas.microsoft.com/office/drawing/2014/main" id="{17F5FB89-147E-8A11-BC2D-1D486BD4AF24}"/>
                      </a:ext>
                    </a:extLst>
                  </p:cNvPr>
                  <p:cNvSpPr txBox="1"/>
                  <p:nvPr/>
                </p:nvSpPr>
                <p:spPr>
                  <a:xfrm>
                    <a:off x="6364653" y="4252092"/>
                    <a:ext cx="5291258" cy="15745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Calibration step: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Aptos (正文)"/>
                        <a:cs typeface="Times New Roman" panose="02020603050405020304" pitchFamily="18" charset="0"/>
                      </a:rPr>
                      <a:t>Identify the optimal impedance (</a:t>
                    </a:r>
                    <a14:m>
                      <m:oMath xmlns:m="http://schemas.openxmlformats.org/officeDocument/2006/math">
                        <m:sSub>
                          <m:sSubPr>
                            <m:ctrlP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𝒂𝒄𝒕𝒊𝒗𝒆</m:t>
                            </m:r>
                          </m:sub>
                        </m:sSub>
                      </m:oMath>
                    </a14:m>
                    <a:r>
                      <a:rPr kumimoji="0" lang="en-US" altLang="zh-CN" sz="1050" b="0" i="0" u="none" strike="noStrike" kern="0" cap="none" spc="0" normalizeH="0" baseline="0" noProof="0" dirty="0">
                        <a:ln>
                          <a:noFill/>
                        </a:ln>
                        <a:solidFill>
                          <a:prstClr val="black"/>
                        </a:solidFill>
                        <a:effectLst/>
                        <a:uLnTx/>
                        <a:uFillTx/>
                        <a:latin typeface="Aptos (正文)"/>
                        <a:cs typeface="Times New Roman" panose="02020603050405020304" pitchFamily="18" charset="0"/>
                      </a:rPr>
                      <a:t>) that results in the best resonance.</a:t>
                    </a:r>
                  </a:p>
                </p:txBody>
              </p:sp>
            </mc:Choice>
            <mc:Fallback xmlns="">
              <p:sp>
                <p:nvSpPr>
                  <p:cNvPr id="213" name="文本框 212">
                    <a:extLst>
                      <a:ext uri="{FF2B5EF4-FFF2-40B4-BE49-F238E27FC236}">
                        <a16:creationId xmlns:a16="http://schemas.microsoft.com/office/drawing/2014/main" id="{17F5FB89-147E-8A11-BC2D-1D486BD4AF24}"/>
                      </a:ext>
                    </a:extLst>
                  </p:cNvPr>
                  <p:cNvSpPr txBox="1">
                    <a:spLocks noRot="1" noChangeAspect="1" noMove="1" noResize="1" noEditPoints="1" noAdjustHandles="1" noChangeArrowheads="1" noChangeShapeType="1" noTextEdit="1"/>
                  </p:cNvSpPr>
                  <p:nvPr/>
                </p:nvSpPr>
                <p:spPr>
                  <a:xfrm>
                    <a:off x="6364653" y="4252092"/>
                    <a:ext cx="5291258" cy="1574550"/>
                  </a:xfrm>
                  <a:prstGeom prst="rect">
                    <a:avLst/>
                  </a:prstGeom>
                  <a:blipFill>
                    <a:blip r:embed="rId23"/>
                    <a:stretch>
                      <a:fillRect b="-4132"/>
                    </a:stretch>
                  </a:blipFill>
                </p:spPr>
                <p:txBody>
                  <a:bodyPr/>
                  <a:lstStyle/>
                  <a:p>
                    <a:r>
                      <a:rPr lang="en-US">
                        <a:noFill/>
                      </a:rPr>
                      <a:t> </a:t>
                    </a:r>
                  </a:p>
                </p:txBody>
              </p:sp>
            </mc:Fallback>
          </mc:AlternateContent>
          <p:grpSp>
            <p:nvGrpSpPr>
              <p:cNvPr id="214" name="组合 213">
                <a:extLst>
                  <a:ext uri="{FF2B5EF4-FFF2-40B4-BE49-F238E27FC236}">
                    <a16:creationId xmlns:a16="http://schemas.microsoft.com/office/drawing/2014/main" id="{2665C7FF-1223-3B47-511D-2D8A1040876D}"/>
                  </a:ext>
                </a:extLst>
              </p:cNvPr>
              <p:cNvGrpSpPr/>
              <p:nvPr/>
            </p:nvGrpSpPr>
            <p:grpSpPr>
              <a:xfrm>
                <a:off x="7287977" y="5593526"/>
                <a:ext cx="3769241" cy="1650254"/>
                <a:chOff x="8885192" y="4657365"/>
                <a:chExt cx="3769241" cy="1650254"/>
              </a:xfrm>
            </p:grpSpPr>
            <p:cxnSp>
              <p:nvCxnSpPr>
                <p:cNvPr id="215" name="直接箭头连接符 214">
                  <a:extLst>
                    <a:ext uri="{FF2B5EF4-FFF2-40B4-BE49-F238E27FC236}">
                      <a16:creationId xmlns:a16="http://schemas.microsoft.com/office/drawing/2014/main" id="{48D3B351-9F06-A6EE-258D-8EB9E1CD9AB3}"/>
                    </a:ext>
                  </a:extLst>
                </p:cNvPr>
                <p:cNvCxnSpPr>
                  <a:cxnSpLocks/>
                </p:cNvCxnSpPr>
                <p:nvPr/>
              </p:nvCxnSpPr>
              <p:spPr>
                <a:xfrm>
                  <a:off x="9791154" y="6040456"/>
                  <a:ext cx="1904959" cy="0"/>
                </a:xfrm>
                <a:prstGeom prst="straightConnector1">
                  <a:avLst/>
                </a:prstGeom>
                <a:noFill/>
                <a:ln w="28575" cap="flat" cmpd="sng" algn="ctr">
                  <a:solidFill>
                    <a:sysClr val="windowText" lastClr="000000"/>
                  </a:solidFill>
                  <a:prstDash val="solid"/>
                  <a:miter lim="800000"/>
                  <a:tailEnd type="triangle"/>
                </a:ln>
                <a:effectLst/>
              </p:spPr>
            </p:cxnSp>
            <p:cxnSp>
              <p:nvCxnSpPr>
                <p:cNvPr id="216" name="直接箭头连接符 215">
                  <a:extLst>
                    <a:ext uri="{FF2B5EF4-FFF2-40B4-BE49-F238E27FC236}">
                      <a16:creationId xmlns:a16="http://schemas.microsoft.com/office/drawing/2014/main" id="{787F387D-6AF7-8AF3-7743-C4EFE07BB06E}"/>
                    </a:ext>
                  </a:extLst>
                </p:cNvPr>
                <p:cNvCxnSpPr>
                  <a:cxnSpLocks/>
                </p:cNvCxnSpPr>
                <p:nvPr/>
              </p:nvCxnSpPr>
              <p:spPr>
                <a:xfrm flipV="1">
                  <a:off x="9798535" y="4724044"/>
                  <a:ext cx="0" cy="1316412"/>
                </a:xfrm>
                <a:prstGeom prst="straightConnector1">
                  <a:avLst/>
                </a:prstGeom>
                <a:noFill/>
                <a:ln w="28575" cap="flat" cmpd="sng" algn="ctr">
                  <a:solidFill>
                    <a:sysClr val="windowText" lastClr="000000"/>
                  </a:solidFill>
                  <a:prstDash val="solid"/>
                  <a:miter lim="800000"/>
                  <a:tailEnd type="triangle"/>
                </a:ln>
                <a:effectLst/>
              </p:spPr>
            </p:cxnSp>
            <p:sp>
              <p:nvSpPr>
                <p:cNvPr id="217" name="文本框 216">
                  <a:extLst>
                    <a:ext uri="{FF2B5EF4-FFF2-40B4-BE49-F238E27FC236}">
                      <a16:creationId xmlns:a16="http://schemas.microsoft.com/office/drawing/2014/main" id="{A781E8E6-1192-8F67-B3A0-6BCF44C705D8}"/>
                    </a:ext>
                  </a:extLst>
                </p:cNvPr>
                <p:cNvSpPr txBox="1"/>
                <p:nvPr/>
              </p:nvSpPr>
              <p:spPr>
                <a:xfrm>
                  <a:off x="11583722" y="5782770"/>
                  <a:ext cx="1070711" cy="52484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freq.</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8" name="文本框 217">
                      <a:extLst>
                        <a:ext uri="{FF2B5EF4-FFF2-40B4-BE49-F238E27FC236}">
                          <a16:creationId xmlns:a16="http://schemas.microsoft.com/office/drawing/2014/main" id="{7570E5AF-DE61-6336-C0D3-DC2215AE0999}"/>
                        </a:ext>
                      </a:extLst>
                    </p:cNvPr>
                    <p:cNvSpPr txBox="1"/>
                    <p:nvPr/>
                  </p:nvSpPr>
                  <p:spPr>
                    <a:xfrm rot="16200000">
                      <a:off x="8644509" y="4898048"/>
                      <a:ext cx="1411903" cy="93053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rPr>
                        <a:t>|</a:t>
                      </a:r>
                      <a14:m>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𝑺</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𝟏𝟏</m:t>
                              </m:r>
                            </m:sub>
                          </m:s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 </m:t>
                          </m:r>
                        </m:oMath>
                      </a14:m>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antenna</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218" name="文本框 217">
                      <a:extLst>
                        <a:ext uri="{FF2B5EF4-FFF2-40B4-BE49-F238E27FC236}">
                          <a16:creationId xmlns:a16="http://schemas.microsoft.com/office/drawing/2014/main" id="{7570E5AF-DE61-6336-C0D3-DC2215AE0999}"/>
                        </a:ext>
                      </a:extLst>
                    </p:cNvPr>
                    <p:cNvSpPr txBox="1">
                      <a:spLocks noRot="1" noChangeAspect="1" noMove="1" noResize="1" noEditPoints="1" noAdjustHandles="1" noChangeArrowheads="1" noChangeShapeType="1" noTextEdit="1"/>
                    </p:cNvSpPr>
                    <p:nvPr/>
                  </p:nvSpPr>
                  <p:spPr>
                    <a:xfrm rot="16200000">
                      <a:off x="8644509" y="4898048"/>
                      <a:ext cx="1411903" cy="930537"/>
                    </a:xfrm>
                    <a:prstGeom prst="rect">
                      <a:avLst/>
                    </a:prstGeom>
                    <a:blipFill>
                      <a:blip r:embed="rId24"/>
                      <a:stretch>
                        <a:fillRect r="-9091"/>
                      </a:stretch>
                    </a:blipFill>
                  </p:spPr>
                  <p:txBody>
                    <a:bodyPr/>
                    <a:lstStyle/>
                    <a:p>
                      <a:r>
                        <a:rPr lang="en-US">
                          <a:noFill/>
                        </a:rPr>
                        <a:t> </a:t>
                      </a:r>
                    </a:p>
                  </p:txBody>
                </p:sp>
              </mc:Fallback>
            </mc:AlternateContent>
            <p:sp>
              <p:nvSpPr>
                <p:cNvPr id="219" name="任意多边形: 形状 218">
                  <a:extLst>
                    <a:ext uri="{FF2B5EF4-FFF2-40B4-BE49-F238E27FC236}">
                      <a16:creationId xmlns:a16="http://schemas.microsoft.com/office/drawing/2014/main" id="{7B6A3CA3-3EDC-7658-76E6-CD939A8933DB}"/>
                    </a:ext>
                  </a:extLst>
                </p:cNvPr>
                <p:cNvSpPr/>
                <p:nvPr/>
              </p:nvSpPr>
              <p:spPr>
                <a:xfrm>
                  <a:off x="9958393" y="4775982"/>
                  <a:ext cx="1670207" cy="1162787"/>
                </a:xfrm>
                <a:custGeom>
                  <a:avLst/>
                  <a:gdLst>
                    <a:gd name="connsiteX0" fmla="*/ 0 w 1187420"/>
                    <a:gd name="connsiteY0" fmla="*/ 0 h 784485"/>
                    <a:gd name="connsiteX1" fmla="*/ 398696 w 1187420"/>
                    <a:gd name="connsiteY1" fmla="*/ 251352 h 784485"/>
                    <a:gd name="connsiteX2" fmla="*/ 598044 w 1187420"/>
                    <a:gd name="connsiteY2" fmla="*/ 784391 h 784485"/>
                    <a:gd name="connsiteX3" fmla="*/ 797392 w 1187420"/>
                    <a:gd name="connsiteY3" fmla="*/ 208015 h 784485"/>
                    <a:gd name="connsiteX4" fmla="*/ 1187420 w 1187420"/>
                    <a:gd name="connsiteY4" fmla="*/ 26002 h 784485"/>
                    <a:gd name="connsiteX5" fmla="*/ 1187420 w 1187420"/>
                    <a:gd name="connsiteY5" fmla="*/ 26002 h 7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420" h="784485">
                      <a:moveTo>
                        <a:pt x="0" y="0"/>
                      </a:moveTo>
                      <a:cubicBezTo>
                        <a:pt x="149511" y="60310"/>
                        <a:pt x="299022" y="120620"/>
                        <a:pt x="398696" y="251352"/>
                      </a:cubicBezTo>
                      <a:cubicBezTo>
                        <a:pt x="498370" y="382084"/>
                        <a:pt x="531595" y="791614"/>
                        <a:pt x="598044" y="784391"/>
                      </a:cubicBezTo>
                      <a:cubicBezTo>
                        <a:pt x="664493" y="777168"/>
                        <a:pt x="699163" y="334413"/>
                        <a:pt x="797392" y="208015"/>
                      </a:cubicBezTo>
                      <a:cubicBezTo>
                        <a:pt x="895621" y="81617"/>
                        <a:pt x="1187420" y="26002"/>
                        <a:pt x="1187420" y="26002"/>
                      </a:cubicBezTo>
                      <a:lnTo>
                        <a:pt x="1187420" y="26002"/>
                      </a:lnTo>
                    </a:path>
                  </a:pathLst>
                </a:cu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grpSp>
        </p:grpSp>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79C9F6CA-199C-95D5-463D-1BD95BFC3075}"/>
                    </a:ext>
                  </a:extLst>
                </p:cNvPr>
                <p:cNvSpPr txBox="1"/>
                <p:nvPr/>
              </p:nvSpPr>
              <p:spPr>
                <a:xfrm>
                  <a:off x="8372325" y="4936132"/>
                  <a:ext cx="2704161" cy="260784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Given the substrate layer, optimize</a:t>
                  </a:r>
                  <a:r>
                    <a:rPr kumimoji="0" lang="en-US" altLang="zh-CN" sz="1050" b="1" i="0" u="none" strike="noStrike" kern="0" cap="none" spc="0" normalizeH="0" baseline="0" noProof="0" dirty="0">
                      <a:ln>
                        <a:noFill/>
                      </a:ln>
                      <a:solidFill>
                        <a:prstClr val="black"/>
                      </a:solidFill>
                      <a:effectLst/>
                      <a:uLnTx/>
                      <a:uFillTx/>
                      <a:latin typeface="Aptos (正文)"/>
                    </a:rPr>
                    <a:t> </a:t>
                  </a:r>
                  <a14:m>
                    <m:oMath xmlns:m="http://schemas.openxmlformats.org/officeDocument/2006/math">
                      <m:sSub>
                        <m:sSubPr>
                          <m:ctrlP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𝒎𝒆𝒕𝒂𝒍</m:t>
                          </m:r>
                        </m:sub>
                      </m:sSub>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 </m:t>
                      </m:r>
                    </m:oMath>
                  </a14:m>
                  <a:r>
                    <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for the equivalent ABCD matrix of</a:t>
                  </a:r>
                  <a:r>
                    <a:rPr kumimoji="0" lang="en-US" altLang="zh-CN" sz="1050" b="1" i="0" u="none" strike="noStrike" kern="0" cap="none" spc="0" normalizeH="0" noProof="0" dirty="0">
                      <a:ln>
                        <a:noFill/>
                      </a:ln>
                      <a:solidFill>
                        <a:prstClr val="black"/>
                      </a:solidFill>
                      <a:effectLst/>
                      <a:uLnTx/>
                      <a:uFillTx/>
                      <a:latin typeface="Aptos (正文)"/>
                      <a:cs typeface="Times New Roman" panose="02020603050405020304" pitchFamily="18" charset="0"/>
                    </a:rPr>
                    <a:t> the tunable mts</a:t>
                  </a:r>
                  <a:endPar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66" name="文本框 65">
                  <a:extLst>
                    <a:ext uri="{FF2B5EF4-FFF2-40B4-BE49-F238E27FC236}">
                      <a16:creationId xmlns:a16="http://schemas.microsoft.com/office/drawing/2014/main" id="{79C9F6CA-199C-95D5-463D-1BD95BFC3075}"/>
                    </a:ext>
                  </a:extLst>
                </p:cNvPr>
                <p:cNvSpPr txBox="1">
                  <a:spLocks noRot="1" noChangeAspect="1" noMove="1" noResize="1" noEditPoints="1" noAdjustHandles="1" noChangeArrowheads="1" noChangeShapeType="1" noTextEdit="1"/>
                </p:cNvSpPr>
                <p:nvPr/>
              </p:nvSpPr>
              <p:spPr>
                <a:xfrm>
                  <a:off x="8372325" y="4936132"/>
                  <a:ext cx="2704161" cy="2607847"/>
                </a:xfrm>
                <a:prstGeom prst="rect">
                  <a:avLst/>
                </a:prstGeom>
                <a:blipFill>
                  <a:blip r:embed="rId25"/>
                  <a:stretch>
                    <a:fillRect b="-1990"/>
                  </a:stretch>
                </a:blipFill>
              </p:spPr>
              <p:txBody>
                <a:bodyPr/>
                <a:lstStyle/>
                <a:p>
                  <a:r>
                    <a:rPr lang="en-US">
                      <a:noFill/>
                    </a:rPr>
                    <a:t> </a:t>
                  </a:r>
                </a:p>
              </p:txBody>
            </p:sp>
          </mc:Fallback>
        </mc:AlternateContent>
        <p:grpSp>
          <p:nvGrpSpPr>
            <p:cNvPr id="67" name="组合 66">
              <a:extLst>
                <a:ext uri="{FF2B5EF4-FFF2-40B4-BE49-F238E27FC236}">
                  <a16:creationId xmlns:a16="http://schemas.microsoft.com/office/drawing/2014/main" id="{266B3AE2-FF89-49D3-9A10-C052DAD461CD}"/>
                </a:ext>
              </a:extLst>
            </p:cNvPr>
            <p:cNvGrpSpPr/>
            <p:nvPr/>
          </p:nvGrpSpPr>
          <p:grpSpPr>
            <a:xfrm>
              <a:off x="5249609" y="4790312"/>
              <a:ext cx="2428790" cy="2677066"/>
              <a:chOff x="11335137" y="4309693"/>
              <a:chExt cx="2428790" cy="2677066"/>
            </a:xfrm>
          </p:grpSpPr>
          <p:sp>
            <p:nvSpPr>
              <p:cNvPr id="202" name="矩形 201">
                <a:extLst>
                  <a:ext uri="{FF2B5EF4-FFF2-40B4-BE49-F238E27FC236}">
                    <a16:creationId xmlns:a16="http://schemas.microsoft.com/office/drawing/2014/main" id="{13FA7815-8697-2142-D534-E3249F078FF0}"/>
                  </a:ext>
                </a:extLst>
              </p:cNvPr>
              <p:cNvSpPr/>
              <p:nvPr/>
            </p:nvSpPr>
            <p:spPr>
              <a:xfrm>
                <a:off x="11740161" y="4309693"/>
                <a:ext cx="1439025" cy="2677066"/>
              </a:xfrm>
              <a:prstGeom prst="rect">
                <a:avLst/>
              </a:prstGeom>
              <a:solidFill>
                <a:srgbClr val="E3F2E4"/>
              </a:solidFill>
              <a:ln w="19050" cap="flat" cmpd="sng" algn="ctr">
                <a:solidFill>
                  <a:srgbClr val="4472C4">
                    <a:shade val="15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cxnSp>
            <p:nvCxnSpPr>
              <p:cNvPr id="203" name="直接连接符 202">
                <a:extLst>
                  <a:ext uri="{FF2B5EF4-FFF2-40B4-BE49-F238E27FC236}">
                    <a16:creationId xmlns:a16="http://schemas.microsoft.com/office/drawing/2014/main" id="{7A7C95E6-D223-32E5-A6ED-D0B4EB963A74}"/>
                  </a:ext>
                </a:extLst>
              </p:cNvPr>
              <p:cNvCxnSpPr>
                <a:cxnSpLocks/>
              </p:cNvCxnSpPr>
              <p:nvPr/>
            </p:nvCxnSpPr>
            <p:spPr>
              <a:xfrm flipV="1">
                <a:off x="12402920" y="4791709"/>
                <a:ext cx="0" cy="1922829"/>
              </a:xfrm>
              <a:prstGeom prst="line">
                <a:avLst/>
              </a:prstGeom>
              <a:noFill/>
              <a:ln w="28575" cap="flat" cmpd="sng" algn="ctr">
                <a:solidFill>
                  <a:sysClr val="windowText" lastClr="000000"/>
                </a:solidFill>
                <a:prstDash val="solid"/>
                <a:miter lim="800000"/>
              </a:ln>
              <a:effectLst/>
            </p:spPr>
          </p:cxnSp>
          <p:sp>
            <p:nvSpPr>
              <p:cNvPr id="204" name="矩形 203">
                <a:extLst>
                  <a:ext uri="{FF2B5EF4-FFF2-40B4-BE49-F238E27FC236}">
                    <a16:creationId xmlns:a16="http://schemas.microsoft.com/office/drawing/2014/main" id="{D682E22F-2A7D-D2FF-D2C7-54B7D7DACC67}"/>
                  </a:ext>
                </a:extLst>
              </p:cNvPr>
              <p:cNvSpPr/>
              <p:nvPr/>
            </p:nvSpPr>
            <p:spPr>
              <a:xfrm>
                <a:off x="12241905" y="5374376"/>
                <a:ext cx="289860" cy="716837"/>
              </a:xfrm>
              <a:prstGeom prst="rect">
                <a:avLst/>
              </a:prstGeom>
              <a:solidFill>
                <a:srgbClr val="F97D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1" i="0" u="none" strike="noStrike" kern="0" cap="none" spc="0" normalizeH="0" baseline="0" noProof="0">
                  <a:ln>
                    <a:noFill/>
                  </a:ln>
                  <a:solidFill>
                    <a:prstClr val="black"/>
                  </a:solidFill>
                  <a:effectLst/>
                  <a:uLnTx/>
                  <a:uFillTx/>
                  <a:latin typeface="Aptos (正文)"/>
                  <a:ea typeface="等线" panose="02010600030101010101" pitchFamily="2" charset="-122"/>
                </a:endParaRPr>
              </a:p>
            </p:txBody>
          </p:sp>
          <p:cxnSp>
            <p:nvCxnSpPr>
              <p:cNvPr id="205" name="直接箭头连接符 204">
                <a:extLst>
                  <a:ext uri="{FF2B5EF4-FFF2-40B4-BE49-F238E27FC236}">
                    <a16:creationId xmlns:a16="http://schemas.microsoft.com/office/drawing/2014/main" id="{BF3753D7-8996-F654-6C45-100066150E00}"/>
                  </a:ext>
                </a:extLst>
              </p:cNvPr>
              <p:cNvCxnSpPr/>
              <p:nvPr/>
            </p:nvCxnSpPr>
            <p:spPr>
              <a:xfrm flipV="1">
                <a:off x="12060965" y="5489402"/>
                <a:ext cx="628953" cy="464711"/>
              </a:xfrm>
              <a:prstGeom prst="straightConnector1">
                <a:avLst/>
              </a:prstGeom>
              <a:noFill/>
              <a:ln w="28575" cap="flat" cmpd="sng" algn="ctr">
                <a:solidFill>
                  <a:sysClr val="windowText" lastClr="000000"/>
                </a:solidFill>
                <a:prstDash val="solid"/>
                <a:miter lim="800000"/>
                <a:tailEnd type="triangle"/>
              </a:ln>
              <a:effectLst/>
            </p:spPr>
          </p:cxnSp>
          <p:cxnSp>
            <p:nvCxnSpPr>
              <p:cNvPr id="206" name="直接连接符 205">
                <a:extLst>
                  <a:ext uri="{FF2B5EF4-FFF2-40B4-BE49-F238E27FC236}">
                    <a16:creationId xmlns:a16="http://schemas.microsoft.com/office/drawing/2014/main" id="{55A957BF-3D9E-588E-63D2-B3ED0DD806EE}"/>
                  </a:ext>
                </a:extLst>
              </p:cNvPr>
              <p:cNvCxnSpPr>
                <a:cxnSpLocks/>
              </p:cNvCxnSpPr>
              <p:nvPr/>
            </p:nvCxnSpPr>
            <p:spPr>
              <a:xfrm>
                <a:off x="11335137" y="4791709"/>
                <a:ext cx="2181810" cy="0"/>
              </a:xfrm>
              <a:prstGeom prst="line">
                <a:avLst/>
              </a:prstGeom>
              <a:noFill/>
              <a:ln w="28575" cap="flat" cmpd="sng" algn="ctr">
                <a:solidFill>
                  <a:sysClr val="windowText" lastClr="000000"/>
                </a:solidFill>
                <a:prstDash val="solid"/>
                <a:miter lim="800000"/>
              </a:ln>
              <a:effectLst/>
            </p:spPr>
          </p:cxnSp>
          <p:cxnSp>
            <p:nvCxnSpPr>
              <p:cNvPr id="207" name="直接连接符 206">
                <a:extLst>
                  <a:ext uri="{FF2B5EF4-FFF2-40B4-BE49-F238E27FC236}">
                    <a16:creationId xmlns:a16="http://schemas.microsoft.com/office/drawing/2014/main" id="{6C85A80A-8FFE-8703-9BDB-98C35C52C381}"/>
                  </a:ext>
                </a:extLst>
              </p:cNvPr>
              <p:cNvCxnSpPr>
                <a:cxnSpLocks/>
              </p:cNvCxnSpPr>
              <p:nvPr/>
            </p:nvCxnSpPr>
            <p:spPr>
              <a:xfrm>
                <a:off x="11396091" y="6708994"/>
                <a:ext cx="2181810" cy="0"/>
              </a:xfrm>
              <a:prstGeom prst="line">
                <a:avLst/>
              </a:prstGeom>
              <a:noFill/>
              <a:ln w="28575" cap="flat" cmpd="sng" algn="ctr">
                <a:solidFill>
                  <a:sysClr val="windowText" lastClr="000000"/>
                </a:solidFill>
                <a:prstDash val="solid"/>
                <a:miter lim="800000"/>
              </a:ln>
              <a:effectLst/>
            </p:spPr>
          </p:cxnSp>
          <p:sp>
            <p:nvSpPr>
              <p:cNvPr id="208" name="椭圆 207">
                <a:extLst>
                  <a:ext uri="{FF2B5EF4-FFF2-40B4-BE49-F238E27FC236}">
                    <a16:creationId xmlns:a16="http://schemas.microsoft.com/office/drawing/2014/main" id="{F8F3A8C4-ACC0-7F67-A33F-FB467692E39A}"/>
                  </a:ext>
                </a:extLst>
              </p:cNvPr>
              <p:cNvSpPr/>
              <p:nvPr/>
            </p:nvSpPr>
            <p:spPr>
              <a:xfrm>
                <a:off x="11628940" y="4688116"/>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09" name="椭圆 208">
                <a:extLst>
                  <a:ext uri="{FF2B5EF4-FFF2-40B4-BE49-F238E27FC236}">
                    <a16:creationId xmlns:a16="http://schemas.microsoft.com/office/drawing/2014/main" id="{CD878BE7-75B2-3907-18A8-A88777AF54A1}"/>
                  </a:ext>
                </a:extLst>
              </p:cNvPr>
              <p:cNvSpPr/>
              <p:nvPr/>
            </p:nvSpPr>
            <p:spPr>
              <a:xfrm>
                <a:off x="13074771" y="4688116"/>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10" name="椭圆 209">
                <a:extLst>
                  <a:ext uri="{FF2B5EF4-FFF2-40B4-BE49-F238E27FC236}">
                    <a16:creationId xmlns:a16="http://schemas.microsoft.com/office/drawing/2014/main" id="{D2DB9FBF-5358-832E-A985-45CC52056EFE}"/>
                  </a:ext>
                </a:extLst>
              </p:cNvPr>
              <p:cNvSpPr/>
              <p:nvPr/>
            </p:nvSpPr>
            <p:spPr>
              <a:xfrm>
                <a:off x="11637103" y="6627391"/>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211" name="椭圆 210">
                <a:extLst>
                  <a:ext uri="{FF2B5EF4-FFF2-40B4-BE49-F238E27FC236}">
                    <a16:creationId xmlns:a16="http://schemas.microsoft.com/office/drawing/2014/main" id="{5C4F0236-E380-D4BB-1425-F05BE60DF292}"/>
                  </a:ext>
                </a:extLst>
              </p:cNvPr>
              <p:cNvSpPr/>
              <p:nvPr/>
            </p:nvSpPr>
            <p:spPr>
              <a:xfrm>
                <a:off x="13081035" y="6627391"/>
                <a:ext cx="189662" cy="189662"/>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mc:AlternateContent xmlns:mc="http://schemas.openxmlformats.org/markup-compatibility/2006" xmlns:a14="http://schemas.microsoft.com/office/drawing/2010/main">
            <mc:Choice Requires="a14">
              <p:sp>
                <p:nvSpPr>
                  <p:cNvPr id="212" name="文本框 211">
                    <a:extLst>
                      <a:ext uri="{FF2B5EF4-FFF2-40B4-BE49-F238E27FC236}">
                        <a16:creationId xmlns:a16="http://schemas.microsoft.com/office/drawing/2014/main" id="{99C2BC88-004F-1973-52DF-82A9F593F47C}"/>
                      </a:ext>
                    </a:extLst>
                  </p:cNvPr>
                  <p:cNvSpPr txBox="1"/>
                  <p:nvPr/>
                </p:nvSpPr>
                <p:spPr>
                  <a:xfrm>
                    <a:off x="12495618" y="5598539"/>
                    <a:ext cx="1268309" cy="54125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𝒂𝒄𝒕𝒊𝒗𝒆</m:t>
                              </m:r>
                            </m:sub>
                          </m:sSub>
                        </m:oMath>
                      </m:oMathPara>
                    </a14:m>
                    <a:endParaRPr kumimoji="0" lang="zh-CN" altLang="en-US" sz="1050" b="0" i="0" u="none" strike="noStrike" kern="0" cap="none" spc="0" normalizeH="0" baseline="0" noProof="0" dirty="0">
                      <a:ln>
                        <a:noFill/>
                      </a:ln>
                      <a:solidFill>
                        <a:prstClr val="black"/>
                      </a:solidFill>
                      <a:effectLst/>
                      <a:uLnTx/>
                      <a:uFillTx/>
                      <a:latin typeface="Aptos (正文)"/>
                    </a:endParaRPr>
                  </a:p>
                </p:txBody>
              </p:sp>
            </mc:Choice>
            <mc:Fallback xmlns="">
              <p:sp>
                <p:nvSpPr>
                  <p:cNvPr id="212" name="文本框 211">
                    <a:extLst>
                      <a:ext uri="{FF2B5EF4-FFF2-40B4-BE49-F238E27FC236}">
                        <a16:creationId xmlns:a16="http://schemas.microsoft.com/office/drawing/2014/main" id="{99C2BC88-004F-1973-52DF-82A9F593F47C}"/>
                      </a:ext>
                    </a:extLst>
                  </p:cNvPr>
                  <p:cNvSpPr txBox="1">
                    <a:spLocks noRot="1" noChangeAspect="1" noMove="1" noResize="1" noEditPoints="1" noAdjustHandles="1" noChangeArrowheads="1" noChangeShapeType="1" noTextEdit="1"/>
                  </p:cNvSpPr>
                  <p:nvPr/>
                </p:nvSpPr>
                <p:spPr>
                  <a:xfrm>
                    <a:off x="12495618" y="5598539"/>
                    <a:ext cx="1268309" cy="541252"/>
                  </a:xfrm>
                  <a:prstGeom prst="rect">
                    <a:avLst/>
                  </a:prstGeom>
                  <a:blipFill>
                    <a:blip r:embed="rId2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D60DDCFA-7780-63B7-E380-D4DC63CA4227}"/>
                    </a:ext>
                  </a:extLst>
                </p:cNvPr>
                <p:cNvSpPr txBox="1"/>
                <p:nvPr/>
              </p:nvSpPr>
              <p:spPr>
                <a:xfrm>
                  <a:off x="8486082" y="4544913"/>
                  <a:ext cx="910405" cy="54125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sz="1050" b="1" i="1" u="none" strike="noStrike" kern="0" cap="none" spc="0" normalizeH="0" baseline="0" noProof="0" dirty="0">
                            <a:ln>
                              <a:noFill/>
                            </a:ln>
                            <a:solidFill>
                              <a:prstClr val="black"/>
                            </a:solidFill>
                            <a:effectLst/>
                            <a:uLnTx/>
                            <a:uFillTx/>
                            <a:latin typeface="Cambria Math" panose="02040503050406030204" pitchFamily="18" charset="0"/>
                            <a:cs typeface="Times New Roman" panose="02020603050405020304" pitchFamily="18" charset="0"/>
                          </a:rPr>
                          <m:t>𝒄</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oMath>
                    </m:oMathPara>
                  </a14:m>
                  <a:endParaRPr kumimoji="0" lang="zh-CN" altLang="en-US"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68" name="文本框 67">
                  <a:extLst>
                    <a:ext uri="{FF2B5EF4-FFF2-40B4-BE49-F238E27FC236}">
                      <a16:creationId xmlns:a16="http://schemas.microsoft.com/office/drawing/2014/main" id="{D60DDCFA-7780-63B7-E380-D4DC63CA4227}"/>
                    </a:ext>
                  </a:extLst>
                </p:cNvPr>
                <p:cNvSpPr txBox="1">
                  <a:spLocks noRot="1" noChangeAspect="1" noMove="1" noResize="1" noEditPoints="1" noAdjustHandles="1" noChangeArrowheads="1" noChangeShapeType="1" noTextEdit="1"/>
                </p:cNvSpPr>
                <p:nvPr/>
              </p:nvSpPr>
              <p:spPr>
                <a:xfrm>
                  <a:off x="8486082" y="4544913"/>
                  <a:ext cx="910405" cy="541252"/>
                </a:xfrm>
                <a:prstGeom prst="rect">
                  <a:avLst/>
                </a:prstGeom>
                <a:blipFill>
                  <a:blip r:embed="rId27"/>
                  <a:stretch>
                    <a:fillRect b="-4762"/>
                  </a:stretch>
                </a:blipFill>
              </p:spPr>
              <p:txBody>
                <a:bodyPr/>
                <a:lstStyle/>
                <a:p>
                  <a:r>
                    <a:rPr lang="en-US">
                      <a:noFill/>
                    </a:rPr>
                    <a:t> </a:t>
                  </a:r>
                </a:p>
              </p:txBody>
            </p:sp>
          </mc:Fallback>
        </mc:AlternateContent>
        <p:grpSp>
          <p:nvGrpSpPr>
            <p:cNvPr id="69" name="组合 68">
              <a:extLst>
                <a:ext uri="{FF2B5EF4-FFF2-40B4-BE49-F238E27FC236}">
                  <a16:creationId xmlns:a16="http://schemas.microsoft.com/office/drawing/2014/main" id="{452C67CC-7904-FF49-79DB-50139D2A870F}"/>
                </a:ext>
              </a:extLst>
            </p:cNvPr>
            <p:cNvGrpSpPr/>
            <p:nvPr/>
          </p:nvGrpSpPr>
          <p:grpSpPr>
            <a:xfrm>
              <a:off x="6981034" y="327806"/>
              <a:ext cx="5699142" cy="3310420"/>
              <a:chOff x="248631" y="4337128"/>
              <a:chExt cx="5026184" cy="2919523"/>
            </a:xfrm>
          </p:grpSpPr>
          <p:grpSp>
            <p:nvGrpSpPr>
              <p:cNvPr id="168" name="组合 167">
                <a:extLst>
                  <a:ext uri="{FF2B5EF4-FFF2-40B4-BE49-F238E27FC236}">
                    <a16:creationId xmlns:a16="http://schemas.microsoft.com/office/drawing/2014/main" id="{CC9559FA-EE74-53D5-59E3-146C742BA11A}"/>
                  </a:ext>
                </a:extLst>
              </p:cNvPr>
              <p:cNvGrpSpPr/>
              <p:nvPr/>
            </p:nvGrpSpPr>
            <p:grpSpPr>
              <a:xfrm>
                <a:off x="248631" y="4337128"/>
                <a:ext cx="5026184" cy="2833410"/>
                <a:chOff x="488605" y="203359"/>
                <a:chExt cx="5847615" cy="3296475"/>
              </a:xfrm>
            </p:grpSpPr>
            <p:pic>
              <p:nvPicPr>
                <p:cNvPr id="179" name="图片 178">
                  <a:extLst>
                    <a:ext uri="{FF2B5EF4-FFF2-40B4-BE49-F238E27FC236}">
                      <a16:creationId xmlns:a16="http://schemas.microsoft.com/office/drawing/2014/main" id="{2E37EFA0-2E3A-6FDD-0867-B962FFC6E1B6}"/>
                    </a:ext>
                  </a:extLst>
                </p:cNvPr>
                <p:cNvPicPr>
                  <a:picLocks noChangeAspect="1"/>
                </p:cNvPicPr>
                <p:nvPr/>
              </p:nvPicPr>
              <p:blipFill rotWithShape="1">
                <a:blip r:embed="rId28"/>
                <a:srcRect l="15524" t="10912" r="11079" b="16427"/>
                <a:stretch/>
              </p:blipFill>
              <p:spPr>
                <a:xfrm>
                  <a:off x="1500496" y="601768"/>
                  <a:ext cx="3911462" cy="2845065"/>
                </a:xfrm>
                <a:prstGeom prst="rect">
                  <a:avLst/>
                </a:prstGeom>
              </p:spPr>
            </p:pic>
            <p:sp>
              <p:nvSpPr>
                <p:cNvPr id="180" name="文本框 179">
                  <a:extLst>
                    <a:ext uri="{FF2B5EF4-FFF2-40B4-BE49-F238E27FC236}">
                      <a16:creationId xmlns:a16="http://schemas.microsoft.com/office/drawing/2014/main" id="{D73D5486-3309-7CF8-3B07-E10C30104026}"/>
                    </a:ext>
                  </a:extLst>
                </p:cNvPr>
                <p:cNvSpPr txBox="1"/>
                <p:nvPr/>
              </p:nvSpPr>
              <p:spPr>
                <a:xfrm>
                  <a:off x="4475293" y="2624733"/>
                  <a:ext cx="1860927" cy="87510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Substrate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layer</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181" name="文本框 180">
                  <a:extLst>
                    <a:ext uri="{FF2B5EF4-FFF2-40B4-BE49-F238E27FC236}">
                      <a16:creationId xmlns:a16="http://schemas.microsoft.com/office/drawing/2014/main" id="{87EA4E89-71DC-4FFF-5AD4-C14CE609B060}"/>
                    </a:ext>
                  </a:extLst>
                </p:cNvPr>
                <p:cNvSpPr txBox="1"/>
                <p:nvPr/>
              </p:nvSpPr>
              <p:spPr>
                <a:xfrm>
                  <a:off x="4190933" y="203359"/>
                  <a:ext cx="1455969" cy="87510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Metal layer</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182" name="直接箭头连接符 181">
                  <a:extLst>
                    <a:ext uri="{FF2B5EF4-FFF2-40B4-BE49-F238E27FC236}">
                      <a16:creationId xmlns:a16="http://schemas.microsoft.com/office/drawing/2014/main" id="{CFEBB225-5DA4-9E3E-EFD9-B044EE899BF0}"/>
                    </a:ext>
                  </a:extLst>
                </p:cNvPr>
                <p:cNvCxnSpPr>
                  <a:cxnSpLocks/>
                </p:cNvCxnSpPr>
                <p:nvPr/>
              </p:nvCxnSpPr>
              <p:spPr>
                <a:xfrm flipV="1">
                  <a:off x="4917265" y="892941"/>
                  <a:ext cx="0" cy="703890"/>
                </a:xfrm>
                <a:prstGeom prst="straightConnector1">
                  <a:avLst/>
                </a:prstGeom>
                <a:noFill/>
                <a:ln w="19050" cap="flat" cmpd="sng" algn="ctr">
                  <a:solidFill>
                    <a:sysClr val="windowText" lastClr="000000"/>
                  </a:solidFill>
                  <a:prstDash val="sysDot"/>
                  <a:miter lim="800000"/>
                  <a:tailEnd type="triangle"/>
                </a:ln>
                <a:effectLst/>
              </p:spPr>
            </p:cxnSp>
            <p:cxnSp>
              <p:nvCxnSpPr>
                <p:cNvPr id="183" name="直接箭头连接符 182">
                  <a:extLst>
                    <a:ext uri="{FF2B5EF4-FFF2-40B4-BE49-F238E27FC236}">
                      <a16:creationId xmlns:a16="http://schemas.microsoft.com/office/drawing/2014/main" id="{3804466A-4C45-E3C8-8E7E-55C30D832681}"/>
                    </a:ext>
                  </a:extLst>
                </p:cNvPr>
                <p:cNvCxnSpPr>
                  <a:cxnSpLocks/>
                </p:cNvCxnSpPr>
                <p:nvPr/>
              </p:nvCxnSpPr>
              <p:spPr>
                <a:xfrm>
                  <a:off x="4104744" y="3048362"/>
                  <a:ext cx="590446" cy="0"/>
                </a:xfrm>
                <a:prstGeom prst="straightConnector1">
                  <a:avLst/>
                </a:prstGeom>
                <a:noFill/>
                <a:ln w="19050" cap="flat" cmpd="sng" algn="ctr">
                  <a:solidFill>
                    <a:sysClr val="windowText" lastClr="000000"/>
                  </a:solidFill>
                  <a:prstDash val="sysDot"/>
                  <a:miter lim="800000"/>
                  <a:tailEnd type="triangle"/>
                </a:ln>
                <a:effectLst/>
              </p:spPr>
            </p:cxnSp>
            <p:cxnSp>
              <p:nvCxnSpPr>
                <p:cNvPr id="184" name="直接箭头连接符 183">
                  <a:extLst>
                    <a:ext uri="{FF2B5EF4-FFF2-40B4-BE49-F238E27FC236}">
                      <a16:creationId xmlns:a16="http://schemas.microsoft.com/office/drawing/2014/main" id="{C8633544-6C72-F49C-6CC9-6AA40A6C895E}"/>
                    </a:ext>
                  </a:extLst>
                </p:cNvPr>
                <p:cNvCxnSpPr>
                  <a:cxnSpLocks/>
                </p:cNvCxnSpPr>
                <p:nvPr/>
              </p:nvCxnSpPr>
              <p:spPr>
                <a:xfrm>
                  <a:off x="1623721" y="2875791"/>
                  <a:ext cx="2765208" cy="481233"/>
                </a:xfrm>
                <a:prstGeom prst="straightConnector1">
                  <a:avLst/>
                </a:prstGeom>
                <a:noFill/>
                <a:ln w="19050" cap="flat" cmpd="sng" algn="ctr">
                  <a:solidFill>
                    <a:sysClr val="windowText" lastClr="000000"/>
                  </a:solidFill>
                  <a:prstDash val="solid"/>
                  <a:miter lim="800000"/>
                  <a:headEnd type="triangle" w="med" len="med"/>
                  <a:tailEnd type="triangle" w="med" len="med"/>
                </a:ln>
                <a:effectLst/>
              </p:spPr>
            </p:cxnSp>
            <p:cxnSp>
              <p:nvCxnSpPr>
                <p:cNvPr id="185" name="直接箭头连接符 184">
                  <a:extLst>
                    <a:ext uri="{FF2B5EF4-FFF2-40B4-BE49-F238E27FC236}">
                      <a16:creationId xmlns:a16="http://schemas.microsoft.com/office/drawing/2014/main" id="{F05DB31C-EB25-D259-6148-E4D519745FFD}"/>
                    </a:ext>
                  </a:extLst>
                </p:cNvPr>
                <p:cNvCxnSpPr>
                  <a:cxnSpLocks/>
                </p:cNvCxnSpPr>
                <p:nvPr/>
              </p:nvCxnSpPr>
              <p:spPr>
                <a:xfrm>
                  <a:off x="2128865" y="1891240"/>
                  <a:ext cx="203716" cy="103545"/>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cxnSp>
              <p:nvCxnSpPr>
                <p:cNvPr id="186" name="直接箭头连接符 185">
                  <a:extLst>
                    <a:ext uri="{FF2B5EF4-FFF2-40B4-BE49-F238E27FC236}">
                      <a16:creationId xmlns:a16="http://schemas.microsoft.com/office/drawing/2014/main" id="{0A07AB1A-578D-A2E7-690A-D4798EA29577}"/>
                    </a:ext>
                  </a:extLst>
                </p:cNvPr>
                <p:cNvCxnSpPr>
                  <a:cxnSpLocks/>
                </p:cNvCxnSpPr>
                <p:nvPr/>
              </p:nvCxnSpPr>
              <p:spPr>
                <a:xfrm>
                  <a:off x="2943344" y="1082818"/>
                  <a:ext cx="1633824" cy="282308"/>
                </a:xfrm>
                <a:prstGeom prst="straightConnector1">
                  <a:avLst/>
                </a:prstGeom>
                <a:noFill/>
                <a:ln w="19050" cap="flat" cmpd="sng" algn="ctr">
                  <a:solidFill>
                    <a:sysClr val="windowText" lastClr="000000"/>
                  </a:solidFill>
                  <a:prstDash val="solid"/>
                  <a:miter lim="800000"/>
                  <a:headEnd type="triangle" w="med" len="med"/>
                  <a:tailEnd type="triangle" w="med" len="med"/>
                </a:ln>
                <a:effectLst/>
              </p:spPr>
            </p:cxnSp>
            <p:cxnSp>
              <p:nvCxnSpPr>
                <p:cNvPr id="187" name="直接箭头连接符 186">
                  <a:extLst>
                    <a:ext uri="{FF2B5EF4-FFF2-40B4-BE49-F238E27FC236}">
                      <a16:creationId xmlns:a16="http://schemas.microsoft.com/office/drawing/2014/main" id="{114A51A9-1365-C85B-7E40-08847CA3DC38}"/>
                    </a:ext>
                  </a:extLst>
                </p:cNvPr>
                <p:cNvCxnSpPr>
                  <a:cxnSpLocks/>
                </p:cNvCxnSpPr>
                <p:nvPr/>
              </p:nvCxnSpPr>
              <p:spPr>
                <a:xfrm flipH="1">
                  <a:off x="4230112" y="1478329"/>
                  <a:ext cx="511641" cy="807411"/>
                </a:xfrm>
                <a:prstGeom prst="straightConnector1">
                  <a:avLst/>
                </a:prstGeom>
                <a:noFill/>
                <a:ln w="19050" cap="flat" cmpd="sng" algn="ctr">
                  <a:solidFill>
                    <a:sysClr val="windowText" lastClr="000000"/>
                  </a:solidFill>
                  <a:prstDash val="solid"/>
                  <a:miter lim="800000"/>
                  <a:headEnd type="triangle" w="med" len="med"/>
                  <a:tailEnd type="triangle" w="med" len="med"/>
                </a:ln>
                <a:effectLst/>
              </p:spPr>
            </p:cxnSp>
            <p:cxnSp>
              <p:nvCxnSpPr>
                <p:cNvPr id="188" name="直接连接符 187">
                  <a:extLst>
                    <a:ext uri="{FF2B5EF4-FFF2-40B4-BE49-F238E27FC236}">
                      <a16:creationId xmlns:a16="http://schemas.microsoft.com/office/drawing/2014/main" id="{0519F653-3DF5-4A3D-52A2-1CC28866BE2F}"/>
                    </a:ext>
                  </a:extLst>
                </p:cNvPr>
                <p:cNvCxnSpPr>
                  <a:cxnSpLocks/>
                </p:cNvCxnSpPr>
                <p:nvPr/>
              </p:nvCxnSpPr>
              <p:spPr>
                <a:xfrm flipH="1" flipV="1">
                  <a:off x="4649533" y="1441380"/>
                  <a:ext cx="192042" cy="36949"/>
                </a:xfrm>
                <a:prstGeom prst="line">
                  <a:avLst/>
                </a:prstGeom>
                <a:noFill/>
                <a:ln w="19050" cap="flat" cmpd="sng" algn="ctr">
                  <a:solidFill>
                    <a:sysClr val="windowText" lastClr="000000"/>
                  </a:solidFill>
                  <a:prstDash val="solid"/>
                  <a:miter lim="800000"/>
                </a:ln>
                <a:effectLst/>
              </p:spPr>
            </p:cxnSp>
            <p:cxnSp>
              <p:nvCxnSpPr>
                <p:cNvPr id="189" name="直接连接符 188">
                  <a:extLst>
                    <a:ext uri="{FF2B5EF4-FFF2-40B4-BE49-F238E27FC236}">
                      <a16:creationId xmlns:a16="http://schemas.microsoft.com/office/drawing/2014/main" id="{A7BAC3F7-BC99-AA83-E6F7-0AE828026090}"/>
                    </a:ext>
                  </a:extLst>
                </p:cNvPr>
                <p:cNvCxnSpPr>
                  <a:cxnSpLocks/>
                </p:cNvCxnSpPr>
                <p:nvPr/>
              </p:nvCxnSpPr>
              <p:spPr>
                <a:xfrm flipH="1" flipV="1">
                  <a:off x="4138930" y="2285740"/>
                  <a:ext cx="191990" cy="22860"/>
                </a:xfrm>
                <a:prstGeom prst="line">
                  <a:avLst/>
                </a:prstGeom>
                <a:noFill/>
                <a:ln w="19050" cap="flat" cmpd="sng" algn="ctr">
                  <a:solidFill>
                    <a:sysClr val="windowText" lastClr="000000"/>
                  </a:solidFill>
                  <a:prstDash val="solid"/>
                  <a:miter lim="800000"/>
                </a:ln>
                <a:effectLst/>
              </p:spPr>
            </p:cxnSp>
            <p:cxnSp>
              <p:nvCxnSpPr>
                <p:cNvPr id="190" name="直接连接符 189">
                  <a:extLst>
                    <a:ext uri="{FF2B5EF4-FFF2-40B4-BE49-F238E27FC236}">
                      <a16:creationId xmlns:a16="http://schemas.microsoft.com/office/drawing/2014/main" id="{5E42DFDF-AA7A-D796-3850-99DF2363C05F}"/>
                    </a:ext>
                  </a:extLst>
                </p:cNvPr>
                <p:cNvCxnSpPr>
                  <a:cxnSpLocks/>
                </p:cNvCxnSpPr>
                <p:nvPr/>
              </p:nvCxnSpPr>
              <p:spPr>
                <a:xfrm flipV="1">
                  <a:off x="4550360" y="1281245"/>
                  <a:ext cx="83715" cy="132481"/>
                </a:xfrm>
                <a:prstGeom prst="line">
                  <a:avLst/>
                </a:prstGeom>
                <a:noFill/>
                <a:ln w="19050" cap="flat" cmpd="sng" algn="ctr">
                  <a:solidFill>
                    <a:sysClr val="windowText" lastClr="000000"/>
                  </a:solidFill>
                  <a:prstDash val="solid"/>
                  <a:miter lim="800000"/>
                </a:ln>
                <a:effectLst/>
              </p:spPr>
            </p:cxnSp>
            <p:cxnSp>
              <p:nvCxnSpPr>
                <p:cNvPr id="191" name="直接连接符 190">
                  <a:extLst>
                    <a:ext uri="{FF2B5EF4-FFF2-40B4-BE49-F238E27FC236}">
                      <a16:creationId xmlns:a16="http://schemas.microsoft.com/office/drawing/2014/main" id="{E74C438C-8F71-EC4D-1619-BA036B2E22C6}"/>
                    </a:ext>
                  </a:extLst>
                </p:cNvPr>
                <p:cNvCxnSpPr>
                  <a:cxnSpLocks/>
                </p:cNvCxnSpPr>
                <p:nvPr/>
              </p:nvCxnSpPr>
              <p:spPr>
                <a:xfrm flipV="1">
                  <a:off x="2801510" y="973072"/>
                  <a:ext cx="200967" cy="282119"/>
                </a:xfrm>
                <a:prstGeom prst="line">
                  <a:avLst/>
                </a:prstGeom>
                <a:noFill/>
                <a:ln w="19050" cap="flat" cmpd="sng" algn="ctr">
                  <a:solidFill>
                    <a:sysClr val="windowText" lastClr="000000"/>
                  </a:solidFill>
                  <a:prstDash val="solid"/>
                  <a:miter lim="800000"/>
                </a:ln>
                <a:effectLst/>
              </p:spPr>
            </p:cxnSp>
            <p:cxnSp>
              <p:nvCxnSpPr>
                <p:cNvPr id="192" name="直接连接符 191">
                  <a:extLst>
                    <a:ext uri="{FF2B5EF4-FFF2-40B4-BE49-F238E27FC236}">
                      <a16:creationId xmlns:a16="http://schemas.microsoft.com/office/drawing/2014/main" id="{44F19726-1E88-2FBE-9C08-CACC9B832281}"/>
                    </a:ext>
                  </a:extLst>
                </p:cNvPr>
                <p:cNvCxnSpPr>
                  <a:cxnSpLocks/>
                </p:cNvCxnSpPr>
                <p:nvPr/>
              </p:nvCxnSpPr>
              <p:spPr>
                <a:xfrm flipV="1">
                  <a:off x="2268877" y="1920473"/>
                  <a:ext cx="95250" cy="144235"/>
                </a:xfrm>
                <a:prstGeom prst="line">
                  <a:avLst/>
                </a:prstGeom>
                <a:noFill/>
                <a:ln w="19050" cap="flat" cmpd="sng" algn="ctr">
                  <a:solidFill>
                    <a:sysClr val="windowText" lastClr="000000"/>
                  </a:solidFill>
                  <a:prstDash val="solid"/>
                  <a:miter lim="800000"/>
                </a:ln>
                <a:effectLst/>
              </p:spPr>
            </p:cxnSp>
            <p:cxnSp>
              <p:nvCxnSpPr>
                <p:cNvPr id="193" name="直接连接符 192">
                  <a:extLst>
                    <a:ext uri="{FF2B5EF4-FFF2-40B4-BE49-F238E27FC236}">
                      <a16:creationId xmlns:a16="http://schemas.microsoft.com/office/drawing/2014/main" id="{3BE26998-4DEC-5EB6-27A2-2927311348F3}"/>
                    </a:ext>
                  </a:extLst>
                </p:cNvPr>
                <p:cNvCxnSpPr>
                  <a:cxnSpLocks/>
                </p:cNvCxnSpPr>
                <p:nvPr/>
              </p:nvCxnSpPr>
              <p:spPr>
                <a:xfrm flipV="1">
                  <a:off x="2403181" y="1965587"/>
                  <a:ext cx="89441" cy="139767"/>
                </a:xfrm>
                <a:prstGeom prst="line">
                  <a:avLst/>
                </a:prstGeom>
                <a:noFill/>
                <a:ln w="19050" cap="flat" cmpd="sng" algn="ctr">
                  <a:solidFill>
                    <a:sysClr val="windowText" lastClr="000000"/>
                  </a:solidFill>
                  <a:prstDash val="solid"/>
                  <a:miter lim="800000"/>
                </a:ln>
                <a:effectLst/>
              </p:spPr>
            </p:cxnSp>
            <p:cxnSp>
              <p:nvCxnSpPr>
                <p:cNvPr id="194" name="直接箭头连接符 193">
                  <a:extLst>
                    <a:ext uri="{FF2B5EF4-FFF2-40B4-BE49-F238E27FC236}">
                      <a16:creationId xmlns:a16="http://schemas.microsoft.com/office/drawing/2014/main" id="{70010F45-8BCC-9F79-F5AF-4247573F2209}"/>
                    </a:ext>
                  </a:extLst>
                </p:cNvPr>
                <p:cNvCxnSpPr>
                  <a:cxnSpLocks/>
                </p:cNvCxnSpPr>
                <p:nvPr/>
              </p:nvCxnSpPr>
              <p:spPr>
                <a:xfrm>
                  <a:off x="2447901" y="2053353"/>
                  <a:ext cx="192584" cy="86596"/>
                </a:xfrm>
                <a:prstGeom prst="straightConnector1">
                  <a:avLst/>
                </a:prstGeom>
                <a:noFill/>
                <a:ln w="19050" cap="flat" cmpd="sng" algn="ctr">
                  <a:solidFill>
                    <a:sysClr val="windowText" lastClr="000000"/>
                  </a:solidFill>
                  <a:prstDash val="solid"/>
                  <a:miter lim="800000"/>
                  <a:headEnd type="triangle" w="med" len="med"/>
                  <a:tailEnd type="none" w="lg" len="lg"/>
                </a:ln>
                <a:effectLst/>
              </p:spPr>
            </p:cxnSp>
            <p:cxnSp>
              <p:nvCxnSpPr>
                <p:cNvPr id="195" name="直接箭头连接符 194">
                  <a:extLst>
                    <a:ext uri="{FF2B5EF4-FFF2-40B4-BE49-F238E27FC236}">
                      <a16:creationId xmlns:a16="http://schemas.microsoft.com/office/drawing/2014/main" id="{DFB21501-4781-80AD-615D-6C3A473EF9B9}"/>
                    </a:ext>
                  </a:extLst>
                </p:cNvPr>
                <p:cNvCxnSpPr>
                  <a:cxnSpLocks/>
                </p:cNvCxnSpPr>
                <p:nvPr/>
              </p:nvCxnSpPr>
              <p:spPr>
                <a:xfrm>
                  <a:off x="2060085" y="702667"/>
                  <a:ext cx="992429" cy="554656"/>
                </a:xfrm>
                <a:prstGeom prst="straightConnector1">
                  <a:avLst/>
                </a:prstGeom>
                <a:noFill/>
                <a:ln w="12700" cap="flat" cmpd="sng" algn="ctr">
                  <a:solidFill>
                    <a:srgbClr val="ED7D31">
                      <a:lumMod val="75000"/>
                    </a:srgbClr>
                  </a:solidFill>
                  <a:prstDash val="sysDot"/>
                  <a:miter lim="800000"/>
                  <a:tailEnd type="triangle"/>
                </a:ln>
                <a:effectLst/>
              </p:spPr>
            </p:cxnSp>
            <p:cxnSp>
              <p:nvCxnSpPr>
                <p:cNvPr id="196" name="直接箭头连接符 195">
                  <a:extLst>
                    <a:ext uri="{FF2B5EF4-FFF2-40B4-BE49-F238E27FC236}">
                      <a16:creationId xmlns:a16="http://schemas.microsoft.com/office/drawing/2014/main" id="{77A94FCD-F071-280A-301C-D1D412927ACC}"/>
                    </a:ext>
                  </a:extLst>
                </p:cNvPr>
                <p:cNvCxnSpPr>
                  <a:cxnSpLocks/>
                </p:cNvCxnSpPr>
                <p:nvPr/>
              </p:nvCxnSpPr>
              <p:spPr>
                <a:xfrm>
                  <a:off x="2064339" y="707758"/>
                  <a:ext cx="936405" cy="692621"/>
                </a:xfrm>
                <a:prstGeom prst="straightConnector1">
                  <a:avLst/>
                </a:prstGeom>
                <a:noFill/>
                <a:ln w="12700" cap="flat" cmpd="sng" algn="ctr">
                  <a:solidFill>
                    <a:srgbClr val="ED7D31">
                      <a:lumMod val="75000"/>
                    </a:srgbClr>
                  </a:solidFill>
                  <a:prstDash val="sysDot"/>
                  <a:miter lim="800000"/>
                  <a:tailEnd type="triangle"/>
                </a:ln>
                <a:effectLst/>
              </p:spPr>
            </p:cxnSp>
            <p:cxnSp>
              <p:nvCxnSpPr>
                <p:cNvPr id="197" name="直接箭头连接符 196">
                  <a:extLst>
                    <a:ext uri="{FF2B5EF4-FFF2-40B4-BE49-F238E27FC236}">
                      <a16:creationId xmlns:a16="http://schemas.microsoft.com/office/drawing/2014/main" id="{C138DEB1-DF68-48E7-CCF2-83067DEBC85C}"/>
                    </a:ext>
                  </a:extLst>
                </p:cNvPr>
                <p:cNvCxnSpPr>
                  <a:cxnSpLocks/>
                </p:cNvCxnSpPr>
                <p:nvPr/>
              </p:nvCxnSpPr>
              <p:spPr>
                <a:xfrm>
                  <a:off x="2058352" y="697077"/>
                  <a:ext cx="901613" cy="832568"/>
                </a:xfrm>
                <a:prstGeom prst="straightConnector1">
                  <a:avLst/>
                </a:prstGeom>
                <a:noFill/>
                <a:ln w="12700" cap="flat" cmpd="sng" algn="ctr">
                  <a:solidFill>
                    <a:srgbClr val="ED7D31">
                      <a:lumMod val="75000"/>
                    </a:srgbClr>
                  </a:solidFill>
                  <a:prstDash val="sysDot"/>
                  <a:miter lim="800000"/>
                  <a:tailEnd type="triangle"/>
                </a:ln>
                <a:effectLst/>
              </p:spPr>
            </p:cxnSp>
            <p:cxnSp>
              <p:nvCxnSpPr>
                <p:cNvPr id="198" name="直接箭头连接符 197">
                  <a:extLst>
                    <a:ext uri="{FF2B5EF4-FFF2-40B4-BE49-F238E27FC236}">
                      <a16:creationId xmlns:a16="http://schemas.microsoft.com/office/drawing/2014/main" id="{38D650B7-7A30-E0CC-C7F9-524F04EB348F}"/>
                    </a:ext>
                  </a:extLst>
                </p:cNvPr>
                <p:cNvCxnSpPr>
                  <a:cxnSpLocks/>
                </p:cNvCxnSpPr>
                <p:nvPr/>
              </p:nvCxnSpPr>
              <p:spPr>
                <a:xfrm>
                  <a:off x="2060084" y="702667"/>
                  <a:ext cx="864222" cy="980500"/>
                </a:xfrm>
                <a:prstGeom prst="straightConnector1">
                  <a:avLst/>
                </a:prstGeom>
                <a:noFill/>
                <a:ln w="12700" cap="flat" cmpd="sng" algn="ctr">
                  <a:solidFill>
                    <a:srgbClr val="ED7D31">
                      <a:lumMod val="75000"/>
                    </a:srgbClr>
                  </a:solidFill>
                  <a:prstDash val="sysDot"/>
                  <a:miter lim="800000"/>
                  <a:tailEnd type="triangle"/>
                </a:ln>
                <a:effectLst/>
              </p:spPr>
            </p:cxnSp>
            <p:cxnSp>
              <p:nvCxnSpPr>
                <p:cNvPr id="199" name="直接箭头连接符 198">
                  <a:extLst>
                    <a:ext uri="{FF2B5EF4-FFF2-40B4-BE49-F238E27FC236}">
                      <a16:creationId xmlns:a16="http://schemas.microsoft.com/office/drawing/2014/main" id="{89D4F522-7F1E-5FBA-2137-72E5A3CD777A}"/>
                    </a:ext>
                  </a:extLst>
                </p:cNvPr>
                <p:cNvCxnSpPr>
                  <a:cxnSpLocks/>
                </p:cNvCxnSpPr>
                <p:nvPr/>
              </p:nvCxnSpPr>
              <p:spPr>
                <a:xfrm>
                  <a:off x="2060083" y="702667"/>
                  <a:ext cx="825779" cy="1089133"/>
                </a:xfrm>
                <a:prstGeom prst="straightConnector1">
                  <a:avLst/>
                </a:prstGeom>
                <a:noFill/>
                <a:ln w="12700" cap="flat" cmpd="sng" algn="ctr">
                  <a:solidFill>
                    <a:srgbClr val="ED7D31">
                      <a:lumMod val="75000"/>
                    </a:srgbClr>
                  </a:solidFill>
                  <a:prstDash val="sysDot"/>
                  <a:miter lim="800000"/>
                  <a:tailEnd type="triangle"/>
                </a:ln>
                <a:effectLst/>
              </p:spPr>
            </p:cxnSp>
            <p:cxnSp>
              <p:nvCxnSpPr>
                <p:cNvPr id="200" name="直接箭头连接符 199">
                  <a:extLst>
                    <a:ext uri="{FF2B5EF4-FFF2-40B4-BE49-F238E27FC236}">
                      <a16:creationId xmlns:a16="http://schemas.microsoft.com/office/drawing/2014/main" id="{466B47E0-27CA-CDF4-2FB3-25413D6EE219}"/>
                    </a:ext>
                  </a:extLst>
                </p:cNvPr>
                <p:cNvCxnSpPr>
                  <a:cxnSpLocks/>
                </p:cNvCxnSpPr>
                <p:nvPr/>
              </p:nvCxnSpPr>
              <p:spPr>
                <a:xfrm>
                  <a:off x="2060082" y="711462"/>
                  <a:ext cx="801831" cy="1243757"/>
                </a:xfrm>
                <a:prstGeom prst="straightConnector1">
                  <a:avLst/>
                </a:prstGeom>
                <a:noFill/>
                <a:ln w="12700" cap="flat" cmpd="sng" algn="ctr">
                  <a:solidFill>
                    <a:srgbClr val="ED7D31">
                      <a:lumMod val="75000"/>
                    </a:srgbClr>
                  </a:solidFill>
                  <a:prstDash val="sysDot"/>
                  <a:miter lim="800000"/>
                  <a:tailEnd type="triangle"/>
                </a:ln>
                <a:effectLst/>
              </p:spPr>
            </p:cxnSp>
            <p:sp>
              <p:nvSpPr>
                <p:cNvPr id="201" name="文本框 200">
                  <a:extLst>
                    <a:ext uri="{FF2B5EF4-FFF2-40B4-BE49-F238E27FC236}">
                      <a16:creationId xmlns:a16="http://schemas.microsoft.com/office/drawing/2014/main" id="{EB3562DD-9173-B255-2F23-4D629B2498F2}"/>
                    </a:ext>
                  </a:extLst>
                </p:cNvPr>
                <p:cNvSpPr txBox="1"/>
                <p:nvPr/>
              </p:nvSpPr>
              <p:spPr>
                <a:xfrm>
                  <a:off x="488605" y="280815"/>
                  <a:ext cx="1670251" cy="87510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Finger number: </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grpSp>
          <p:cxnSp>
            <p:nvCxnSpPr>
              <p:cNvPr id="169" name="直接连接符 168">
                <a:extLst>
                  <a:ext uri="{FF2B5EF4-FFF2-40B4-BE49-F238E27FC236}">
                    <a16:creationId xmlns:a16="http://schemas.microsoft.com/office/drawing/2014/main" id="{773756AC-EE98-A60B-C539-CC9C570C9CA7}"/>
                  </a:ext>
                </a:extLst>
              </p:cNvPr>
              <p:cNvCxnSpPr>
                <a:cxnSpLocks/>
              </p:cNvCxnSpPr>
              <p:nvPr/>
            </p:nvCxnSpPr>
            <p:spPr>
              <a:xfrm>
                <a:off x="1118379" y="6052369"/>
                <a:ext cx="119122" cy="0"/>
              </a:xfrm>
              <a:prstGeom prst="line">
                <a:avLst/>
              </a:prstGeom>
              <a:noFill/>
              <a:ln w="19050" cap="flat" cmpd="sng" algn="ctr">
                <a:solidFill>
                  <a:sysClr val="windowText" lastClr="000000"/>
                </a:solidFill>
                <a:prstDash val="solid"/>
                <a:miter lim="800000"/>
              </a:ln>
              <a:effectLst/>
            </p:spPr>
          </p:cxnSp>
          <p:cxnSp>
            <p:nvCxnSpPr>
              <p:cNvPr id="170" name="直接连接符 169">
                <a:extLst>
                  <a:ext uri="{FF2B5EF4-FFF2-40B4-BE49-F238E27FC236}">
                    <a16:creationId xmlns:a16="http://schemas.microsoft.com/office/drawing/2014/main" id="{F1557651-922A-781E-06FD-8E55283E6798}"/>
                  </a:ext>
                </a:extLst>
              </p:cNvPr>
              <p:cNvCxnSpPr>
                <a:cxnSpLocks/>
              </p:cNvCxnSpPr>
              <p:nvPr/>
            </p:nvCxnSpPr>
            <p:spPr>
              <a:xfrm>
                <a:off x="1109757" y="6522981"/>
                <a:ext cx="114537" cy="1500"/>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171" name="文本框 170">
                    <a:extLst>
                      <a:ext uri="{FF2B5EF4-FFF2-40B4-BE49-F238E27FC236}">
                        <a16:creationId xmlns:a16="http://schemas.microsoft.com/office/drawing/2014/main" id="{A06D9304-62F0-99CA-F99D-715D5F68E547}"/>
                      </a:ext>
                    </a:extLst>
                  </p:cNvPr>
                  <p:cNvSpPr txBox="1"/>
                  <p:nvPr/>
                </p:nvSpPr>
                <p:spPr>
                  <a:xfrm>
                    <a:off x="563337" y="6018065"/>
                    <a:ext cx="514867" cy="477340"/>
                  </a:xfrm>
                  <a:prstGeom prst="rect">
                    <a:avLst/>
                  </a:prstGeom>
                  <a:noFill/>
                  <a:ln w="57150">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𝒅</m:t>
                              </m:r>
                            </m:sub>
                          </m:sSub>
                        </m:oMath>
                      </m:oMathPara>
                    </a14:m>
                    <a:endParaRPr kumimoji="0" lang="zh-CN" altLang="en-US"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71" name="文本框 170">
                    <a:extLst>
                      <a:ext uri="{FF2B5EF4-FFF2-40B4-BE49-F238E27FC236}">
                        <a16:creationId xmlns:a16="http://schemas.microsoft.com/office/drawing/2014/main" id="{A06D9304-62F0-99CA-F99D-715D5F68E547}"/>
                      </a:ext>
                    </a:extLst>
                  </p:cNvPr>
                  <p:cNvSpPr txBox="1">
                    <a:spLocks noRot="1" noChangeAspect="1" noMove="1" noResize="1" noEditPoints="1" noAdjustHandles="1" noChangeArrowheads="1" noChangeShapeType="1" noTextEdit="1"/>
                  </p:cNvSpPr>
                  <p:nvPr/>
                </p:nvSpPr>
                <p:spPr>
                  <a:xfrm>
                    <a:off x="563337" y="6018065"/>
                    <a:ext cx="514867" cy="477340"/>
                  </a:xfrm>
                  <a:prstGeom prst="rect">
                    <a:avLst/>
                  </a:prstGeom>
                  <a:blipFill>
                    <a:blip r:embed="rId29"/>
                    <a:stretch>
                      <a:fillRect/>
                    </a:stretch>
                  </a:blipFill>
                  <a:ln w="57150">
                    <a:noFill/>
                  </a:ln>
                </p:spPr>
                <p:txBody>
                  <a:bodyPr/>
                  <a:lstStyle/>
                  <a:p>
                    <a:r>
                      <a:rPr lang="en-US">
                        <a:noFill/>
                      </a:rPr>
                      <a:t> </a:t>
                    </a:r>
                  </a:p>
                </p:txBody>
              </p:sp>
            </mc:Fallback>
          </mc:AlternateContent>
          <p:cxnSp>
            <p:nvCxnSpPr>
              <p:cNvPr id="172" name="直接箭头连接符 171">
                <a:extLst>
                  <a:ext uri="{FF2B5EF4-FFF2-40B4-BE49-F238E27FC236}">
                    <a16:creationId xmlns:a16="http://schemas.microsoft.com/office/drawing/2014/main" id="{C8C05807-B2A9-45EF-7672-DB0D15E28532}"/>
                  </a:ext>
                </a:extLst>
              </p:cNvPr>
              <p:cNvCxnSpPr>
                <a:cxnSpLocks/>
              </p:cNvCxnSpPr>
              <p:nvPr/>
            </p:nvCxnSpPr>
            <p:spPr>
              <a:xfrm>
                <a:off x="1187847" y="5814688"/>
                <a:ext cx="0" cy="229864"/>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cxnSp>
            <p:nvCxnSpPr>
              <p:cNvPr id="173" name="直接箭头连接符 172">
                <a:extLst>
                  <a:ext uri="{FF2B5EF4-FFF2-40B4-BE49-F238E27FC236}">
                    <a16:creationId xmlns:a16="http://schemas.microsoft.com/office/drawing/2014/main" id="{D50471B3-FAAE-404A-1C8A-610E28CD008F}"/>
                  </a:ext>
                </a:extLst>
              </p:cNvPr>
              <p:cNvCxnSpPr>
                <a:cxnSpLocks/>
              </p:cNvCxnSpPr>
              <p:nvPr/>
            </p:nvCxnSpPr>
            <p:spPr>
              <a:xfrm flipH="1" flipV="1">
                <a:off x="1187847" y="6519998"/>
                <a:ext cx="1417" cy="227844"/>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174" name="文本框 173">
                    <a:extLst>
                      <a:ext uri="{FF2B5EF4-FFF2-40B4-BE49-F238E27FC236}">
                        <a16:creationId xmlns:a16="http://schemas.microsoft.com/office/drawing/2014/main" id="{84C7A137-51BE-6A95-3375-7C7D37DB3EDE}"/>
                      </a:ext>
                    </a:extLst>
                  </p:cNvPr>
                  <p:cNvSpPr txBox="1"/>
                  <p:nvPr/>
                </p:nvSpPr>
                <p:spPr>
                  <a:xfrm>
                    <a:off x="2096147" y="6779311"/>
                    <a:ext cx="592478" cy="477340"/>
                  </a:xfrm>
                  <a:prstGeom prst="rect">
                    <a:avLst/>
                  </a:prstGeom>
                  <a:noFill/>
                  <a:ln w="5715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𝑳</m:t>
                          </m:r>
                        </m:oMath>
                      </m:oMathPara>
                    </a14:m>
                    <a:endParaRPr kumimoji="0" lang="zh-CN" altLang="en-US" sz="11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74" name="文本框 173">
                    <a:extLst>
                      <a:ext uri="{FF2B5EF4-FFF2-40B4-BE49-F238E27FC236}">
                        <a16:creationId xmlns:a16="http://schemas.microsoft.com/office/drawing/2014/main" id="{84C7A137-51BE-6A95-3375-7C7D37DB3EDE}"/>
                      </a:ext>
                    </a:extLst>
                  </p:cNvPr>
                  <p:cNvSpPr txBox="1">
                    <a:spLocks noRot="1" noChangeAspect="1" noMove="1" noResize="1" noEditPoints="1" noAdjustHandles="1" noChangeArrowheads="1" noChangeShapeType="1" noTextEdit="1"/>
                  </p:cNvSpPr>
                  <p:nvPr/>
                </p:nvSpPr>
                <p:spPr>
                  <a:xfrm>
                    <a:off x="2096147" y="6779311"/>
                    <a:ext cx="592478" cy="477340"/>
                  </a:xfrm>
                  <a:prstGeom prst="rect">
                    <a:avLst/>
                  </a:prstGeom>
                  <a:blipFill>
                    <a:blip r:embed="rId30"/>
                    <a:stretch>
                      <a:fillRect/>
                    </a:stretch>
                  </a:blipFill>
                  <a:ln w="571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文本框 174">
                    <a:extLst>
                      <a:ext uri="{FF2B5EF4-FFF2-40B4-BE49-F238E27FC236}">
                        <a16:creationId xmlns:a16="http://schemas.microsoft.com/office/drawing/2014/main" id="{2B0890F4-4FC7-5E82-DAB5-466ECBFC7C31}"/>
                      </a:ext>
                    </a:extLst>
                  </p:cNvPr>
                  <p:cNvSpPr txBox="1"/>
                  <p:nvPr/>
                </p:nvSpPr>
                <p:spPr>
                  <a:xfrm rot="1661144">
                    <a:off x="1430062" y="5951499"/>
                    <a:ext cx="651659" cy="477340"/>
                  </a:xfrm>
                  <a:prstGeom prst="rect">
                    <a:avLst/>
                  </a:prstGeom>
                  <a:noFill/>
                  <a:ln w="5715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𝒘</m:t>
                          </m:r>
                        </m:oMath>
                      </m:oMathPara>
                    </a14:m>
                    <a:endParaRPr kumimoji="0" lang="zh-CN" altLang="en-US" sz="11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75" name="文本框 174">
                    <a:extLst>
                      <a:ext uri="{FF2B5EF4-FFF2-40B4-BE49-F238E27FC236}">
                        <a16:creationId xmlns:a16="http://schemas.microsoft.com/office/drawing/2014/main" id="{2B0890F4-4FC7-5E82-DAB5-466ECBFC7C31}"/>
                      </a:ext>
                    </a:extLst>
                  </p:cNvPr>
                  <p:cNvSpPr txBox="1">
                    <a:spLocks noRot="1" noChangeAspect="1" noMove="1" noResize="1" noEditPoints="1" noAdjustHandles="1" noChangeArrowheads="1" noChangeShapeType="1" noTextEdit="1"/>
                  </p:cNvSpPr>
                  <p:nvPr/>
                </p:nvSpPr>
                <p:spPr>
                  <a:xfrm rot="1661144">
                    <a:off x="1430062" y="5951499"/>
                    <a:ext cx="651659" cy="477340"/>
                  </a:xfrm>
                  <a:prstGeom prst="rect">
                    <a:avLst/>
                  </a:prstGeom>
                  <a:blipFill>
                    <a:blip r:embed="rId31"/>
                    <a:stretch>
                      <a:fillRect/>
                    </a:stretch>
                  </a:blipFill>
                  <a:ln w="571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文本框 175">
                    <a:extLst>
                      <a:ext uri="{FF2B5EF4-FFF2-40B4-BE49-F238E27FC236}">
                        <a16:creationId xmlns:a16="http://schemas.microsoft.com/office/drawing/2014/main" id="{ACEDF5EE-5C7E-7C5B-1B80-B0DBD38CF58F}"/>
                      </a:ext>
                    </a:extLst>
                  </p:cNvPr>
                  <p:cNvSpPr txBox="1"/>
                  <p:nvPr/>
                </p:nvSpPr>
                <p:spPr>
                  <a:xfrm>
                    <a:off x="2882741" y="4815050"/>
                    <a:ext cx="605629" cy="477340"/>
                  </a:xfrm>
                  <a:prstGeom prst="rect">
                    <a:avLst/>
                  </a:prstGeom>
                  <a:noFill/>
                  <a:ln w="5715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𝒂</m:t>
                          </m:r>
                        </m:oMath>
                      </m:oMathPara>
                    </a14:m>
                    <a:endParaRPr kumimoji="0" lang="zh-CN" altLang="en-US" sz="11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76" name="文本框 175">
                    <a:extLst>
                      <a:ext uri="{FF2B5EF4-FFF2-40B4-BE49-F238E27FC236}">
                        <a16:creationId xmlns:a16="http://schemas.microsoft.com/office/drawing/2014/main" id="{ACEDF5EE-5C7E-7C5B-1B80-B0DBD38CF58F}"/>
                      </a:ext>
                    </a:extLst>
                  </p:cNvPr>
                  <p:cNvSpPr txBox="1">
                    <a:spLocks noRot="1" noChangeAspect="1" noMove="1" noResize="1" noEditPoints="1" noAdjustHandles="1" noChangeArrowheads="1" noChangeShapeType="1" noTextEdit="1"/>
                  </p:cNvSpPr>
                  <p:nvPr/>
                </p:nvSpPr>
                <p:spPr>
                  <a:xfrm>
                    <a:off x="2882741" y="4815050"/>
                    <a:ext cx="605629" cy="477340"/>
                  </a:xfrm>
                  <a:prstGeom prst="rect">
                    <a:avLst/>
                  </a:prstGeom>
                  <a:blipFill>
                    <a:blip r:embed="rId32"/>
                    <a:stretch>
                      <a:fillRect/>
                    </a:stretch>
                  </a:blipFill>
                  <a:ln w="571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文本框 176">
                    <a:extLst>
                      <a:ext uri="{FF2B5EF4-FFF2-40B4-BE49-F238E27FC236}">
                        <a16:creationId xmlns:a16="http://schemas.microsoft.com/office/drawing/2014/main" id="{59D1D473-AD16-5617-4F38-8D5BB3FC6259}"/>
                      </a:ext>
                    </a:extLst>
                  </p:cNvPr>
                  <p:cNvSpPr txBox="1"/>
                  <p:nvPr/>
                </p:nvSpPr>
                <p:spPr>
                  <a:xfrm rot="1356462">
                    <a:off x="3571451" y="5539391"/>
                    <a:ext cx="602341" cy="477340"/>
                  </a:xfrm>
                  <a:prstGeom prst="rect">
                    <a:avLst/>
                  </a:prstGeom>
                  <a:noFill/>
                  <a:ln w="5715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𝒃</m:t>
                          </m:r>
                        </m:oMath>
                      </m:oMathPara>
                    </a14:m>
                    <a:endParaRPr kumimoji="0" lang="zh-CN" altLang="en-US" sz="11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77" name="文本框 176">
                    <a:extLst>
                      <a:ext uri="{FF2B5EF4-FFF2-40B4-BE49-F238E27FC236}">
                        <a16:creationId xmlns:a16="http://schemas.microsoft.com/office/drawing/2014/main" id="{59D1D473-AD16-5617-4F38-8D5BB3FC6259}"/>
                      </a:ext>
                    </a:extLst>
                  </p:cNvPr>
                  <p:cNvSpPr txBox="1">
                    <a:spLocks noRot="1" noChangeAspect="1" noMove="1" noResize="1" noEditPoints="1" noAdjustHandles="1" noChangeArrowheads="1" noChangeShapeType="1" noTextEdit="1"/>
                  </p:cNvSpPr>
                  <p:nvPr/>
                </p:nvSpPr>
                <p:spPr>
                  <a:xfrm rot="1356462">
                    <a:off x="3571451" y="5539391"/>
                    <a:ext cx="602341" cy="477340"/>
                  </a:xfrm>
                  <a:prstGeom prst="rect">
                    <a:avLst/>
                  </a:prstGeom>
                  <a:blipFill>
                    <a:blip r:embed="rId33"/>
                    <a:stretch>
                      <a:fillRect/>
                    </a:stretch>
                  </a:blipFill>
                  <a:ln w="571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文本框 177">
                    <a:extLst>
                      <a:ext uri="{FF2B5EF4-FFF2-40B4-BE49-F238E27FC236}">
                        <a16:creationId xmlns:a16="http://schemas.microsoft.com/office/drawing/2014/main" id="{791BC960-E3D0-F065-4CFE-F8E778EDEC1D}"/>
                      </a:ext>
                    </a:extLst>
                  </p:cNvPr>
                  <p:cNvSpPr txBox="1"/>
                  <p:nvPr/>
                </p:nvSpPr>
                <p:spPr>
                  <a:xfrm>
                    <a:off x="637836" y="4990895"/>
                    <a:ext cx="645084" cy="477341"/>
                  </a:xfrm>
                  <a:prstGeom prst="rect">
                    <a:avLst/>
                  </a:prstGeom>
                  <a:noFill/>
                  <a:ln w="5715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𝑵</m:t>
                          </m:r>
                        </m:oMath>
                      </m:oMathPara>
                    </a14:m>
                    <a:endParaRPr kumimoji="0" lang="zh-CN" altLang="en-US" sz="11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78" name="文本框 177">
                    <a:extLst>
                      <a:ext uri="{FF2B5EF4-FFF2-40B4-BE49-F238E27FC236}">
                        <a16:creationId xmlns:a16="http://schemas.microsoft.com/office/drawing/2014/main" id="{791BC960-E3D0-F065-4CFE-F8E778EDEC1D}"/>
                      </a:ext>
                    </a:extLst>
                  </p:cNvPr>
                  <p:cNvSpPr txBox="1">
                    <a:spLocks noRot="1" noChangeAspect="1" noMove="1" noResize="1" noEditPoints="1" noAdjustHandles="1" noChangeArrowheads="1" noChangeShapeType="1" noTextEdit="1"/>
                  </p:cNvSpPr>
                  <p:nvPr/>
                </p:nvSpPr>
                <p:spPr>
                  <a:xfrm>
                    <a:off x="637836" y="4990895"/>
                    <a:ext cx="645084" cy="477341"/>
                  </a:xfrm>
                  <a:prstGeom prst="rect">
                    <a:avLst/>
                  </a:prstGeom>
                  <a:blipFill>
                    <a:blip r:embed="rId34"/>
                    <a:stretch>
                      <a:fillRect/>
                    </a:stretch>
                  </a:blipFill>
                  <a:ln w="57150">
                    <a:noFill/>
                  </a:ln>
                </p:spPr>
                <p:txBody>
                  <a:bodyPr/>
                  <a:lstStyle/>
                  <a:p>
                    <a:r>
                      <a:rPr lang="en-US">
                        <a:noFill/>
                      </a:rPr>
                      <a:t> </a:t>
                    </a:r>
                  </a:p>
                </p:txBody>
              </p:sp>
            </mc:Fallback>
          </mc:AlternateContent>
        </p:grpSp>
        <p:grpSp>
          <p:nvGrpSpPr>
            <p:cNvPr id="70" name="组合 69">
              <a:extLst>
                <a:ext uri="{FF2B5EF4-FFF2-40B4-BE49-F238E27FC236}">
                  <a16:creationId xmlns:a16="http://schemas.microsoft.com/office/drawing/2014/main" id="{527E2864-AA95-BA57-3421-BD305F2C335F}"/>
                </a:ext>
              </a:extLst>
            </p:cNvPr>
            <p:cNvGrpSpPr/>
            <p:nvPr/>
          </p:nvGrpSpPr>
          <p:grpSpPr>
            <a:xfrm>
              <a:off x="11782782" y="590271"/>
              <a:ext cx="6039203" cy="3039750"/>
              <a:chOff x="5112316" y="4548700"/>
              <a:chExt cx="5375175" cy="2705521"/>
            </a:xfrm>
          </p:grpSpPr>
          <p:grpSp>
            <p:nvGrpSpPr>
              <p:cNvPr id="132" name="组合 131">
                <a:extLst>
                  <a:ext uri="{FF2B5EF4-FFF2-40B4-BE49-F238E27FC236}">
                    <a16:creationId xmlns:a16="http://schemas.microsoft.com/office/drawing/2014/main" id="{48FA83D3-BDBC-A7A4-585A-10E5BD95FD28}"/>
                  </a:ext>
                </a:extLst>
              </p:cNvPr>
              <p:cNvGrpSpPr/>
              <p:nvPr/>
            </p:nvGrpSpPr>
            <p:grpSpPr>
              <a:xfrm>
                <a:off x="5112316" y="4548700"/>
                <a:ext cx="5375175" cy="2623246"/>
                <a:chOff x="-999940" y="3709732"/>
                <a:chExt cx="6366681" cy="3107131"/>
              </a:xfrm>
            </p:grpSpPr>
            <p:pic>
              <p:nvPicPr>
                <p:cNvPr id="143" name="图片 142">
                  <a:extLst>
                    <a:ext uri="{FF2B5EF4-FFF2-40B4-BE49-F238E27FC236}">
                      <a16:creationId xmlns:a16="http://schemas.microsoft.com/office/drawing/2014/main" id="{A5709FF3-AF06-82A8-D38F-41A3B246B7AA}"/>
                    </a:ext>
                  </a:extLst>
                </p:cNvPr>
                <p:cNvPicPr>
                  <a:picLocks noChangeAspect="1"/>
                </p:cNvPicPr>
                <p:nvPr/>
              </p:nvPicPr>
              <p:blipFill>
                <a:blip r:embed="rId35"/>
                <a:stretch>
                  <a:fillRect/>
                </a:stretch>
              </p:blipFill>
              <p:spPr>
                <a:xfrm>
                  <a:off x="105437" y="3869092"/>
                  <a:ext cx="4225483" cy="2947771"/>
                </a:xfrm>
                <a:prstGeom prst="rect">
                  <a:avLst/>
                </a:prstGeom>
              </p:spPr>
            </p:pic>
            <p:sp>
              <p:nvSpPr>
                <p:cNvPr id="144" name="文本框 143">
                  <a:extLst>
                    <a:ext uri="{FF2B5EF4-FFF2-40B4-BE49-F238E27FC236}">
                      <a16:creationId xmlns:a16="http://schemas.microsoft.com/office/drawing/2014/main" id="{E7E786F5-EF0B-9617-C433-9543E4E88B83}"/>
                    </a:ext>
                  </a:extLst>
                </p:cNvPr>
                <p:cNvSpPr txBox="1"/>
                <p:nvPr/>
              </p:nvSpPr>
              <p:spPr>
                <a:xfrm>
                  <a:off x="3249073" y="5865235"/>
                  <a:ext cx="1997257" cy="8991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Substrate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layer</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145" name="文本框 144">
                  <a:extLst>
                    <a:ext uri="{FF2B5EF4-FFF2-40B4-BE49-F238E27FC236}">
                      <a16:creationId xmlns:a16="http://schemas.microsoft.com/office/drawing/2014/main" id="{211CCF00-C9C0-1D7F-D432-42D04C0F5DFF}"/>
                    </a:ext>
                  </a:extLst>
                </p:cNvPr>
                <p:cNvSpPr txBox="1"/>
                <p:nvPr/>
              </p:nvSpPr>
              <p:spPr>
                <a:xfrm>
                  <a:off x="3985421" y="4685166"/>
                  <a:ext cx="1381320" cy="8991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Metal layer</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146" name="直接箭头连接符 145">
                  <a:extLst>
                    <a:ext uri="{FF2B5EF4-FFF2-40B4-BE49-F238E27FC236}">
                      <a16:creationId xmlns:a16="http://schemas.microsoft.com/office/drawing/2014/main" id="{F0D146DD-60E1-5EAB-27E3-3AF678787312}"/>
                    </a:ext>
                  </a:extLst>
                </p:cNvPr>
                <p:cNvCxnSpPr>
                  <a:cxnSpLocks/>
                </p:cNvCxnSpPr>
                <p:nvPr/>
              </p:nvCxnSpPr>
              <p:spPr>
                <a:xfrm>
                  <a:off x="3623500" y="4983621"/>
                  <a:ext cx="523336" cy="0"/>
                </a:xfrm>
                <a:prstGeom prst="straightConnector1">
                  <a:avLst/>
                </a:prstGeom>
                <a:noFill/>
                <a:ln w="19050" cap="flat" cmpd="sng" algn="ctr">
                  <a:solidFill>
                    <a:sysClr val="windowText" lastClr="000000"/>
                  </a:solidFill>
                  <a:prstDash val="sysDot"/>
                  <a:miter lim="800000"/>
                  <a:tailEnd type="triangle"/>
                </a:ln>
                <a:effectLst/>
              </p:spPr>
            </p:cxnSp>
            <p:cxnSp>
              <p:nvCxnSpPr>
                <p:cNvPr id="147" name="直接箭头连接符 146">
                  <a:extLst>
                    <a:ext uri="{FF2B5EF4-FFF2-40B4-BE49-F238E27FC236}">
                      <a16:creationId xmlns:a16="http://schemas.microsoft.com/office/drawing/2014/main" id="{4B39C231-8072-3AC6-6404-C374B3CAD750}"/>
                    </a:ext>
                  </a:extLst>
                </p:cNvPr>
                <p:cNvCxnSpPr>
                  <a:cxnSpLocks/>
                </p:cNvCxnSpPr>
                <p:nvPr/>
              </p:nvCxnSpPr>
              <p:spPr>
                <a:xfrm>
                  <a:off x="2967537" y="6350843"/>
                  <a:ext cx="590446" cy="0"/>
                </a:xfrm>
                <a:prstGeom prst="straightConnector1">
                  <a:avLst/>
                </a:prstGeom>
                <a:noFill/>
                <a:ln w="19050" cap="flat" cmpd="sng" algn="ctr">
                  <a:solidFill>
                    <a:sysClr val="windowText" lastClr="000000"/>
                  </a:solidFill>
                  <a:prstDash val="sysDot"/>
                  <a:miter lim="800000"/>
                  <a:tailEnd type="triangle"/>
                </a:ln>
                <a:effectLst/>
              </p:spPr>
            </p:cxnSp>
            <p:cxnSp>
              <p:nvCxnSpPr>
                <p:cNvPr id="148" name="直接箭头连接符 147">
                  <a:extLst>
                    <a:ext uri="{FF2B5EF4-FFF2-40B4-BE49-F238E27FC236}">
                      <a16:creationId xmlns:a16="http://schemas.microsoft.com/office/drawing/2014/main" id="{D2D25E7F-AFBD-004E-7093-3A430240B802}"/>
                    </a:ext>
                  </a:extLst>
                </p:cNvPr>
                <p:cNvCxnSpPr>
                  <a:cxnSpLocks/>
                </p:cNvCxnSpPr>
                <p:nvPr/>
              </p:nvCxnSpPr>
              <p:spPr>
                <a:xfrm>
                  <a:off x="295634" y="6201428"/>
                  <a:ext cx="2890730" cy="468392"/>
                </a:xfrm>
                <a:prstGeom prst="straightConnector1">
                  <a:avLst/>
                </a:prstGeom>
                <a:noFill/>
                <a:ln w="19050" cap="flat" cmpd="sng" algn="ctr">
                  <a:solidFill>
                    <a:sysClr val="windowText" lastClr="000000"/>
                  </a:solidFill>
                  <a:prstDash val="solid"/>
                  <a:miter lim="800000"/>
                  <a:headEnd type="triangle" w="med" len="med"/>
                  <a:tailEnd type="triangle" w="med" len="med"/>
                </a:ln>
                <a:effectLst/>
              </p:spPr>
            </p:cxnSp>
            <p:cxnSp>
              <p:nvCxnSpPr>
                <p:cNvPr id="149" name="直接箭头连接符 148">
                  <a:extLst>
                    <a:ext uri="{FF2B5EF4-FFF2-40B4-BE49-F238E27FC236}">
                      <a16:creationId xmlns:a16="http://schemas.microsoft.com/office/drawing/2014/main" id="{387EAB49-A7C2-A834-8450-1842857659E2}"/>
                    </a:ext>
                  </a:extLst>
                </p:cNvPr>
                <p:cNvCxnSpPr>
                  <a:cxnSpLocks/>
                </p:cNvCxnSpPr>
                <p:nvPr/>
              </p:nvCxnSpPr>
              <p:spPr>
                <a:xfrm>
                  <a:off x="419201" y="5289507"/>
                  <a:ext cx="203715" cy="103545"/>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cxnSp>
              <p:nvCxnSpPr>
                <p:cNvPr id="150" name="直接箭头连接符 149">
                  <a:extLst>
                    <a:ext uri="{FF2B5EF4-FFF2-40B4-BE49-F238E27FC236}">
                      <a16:creationId xmlns:a16="http://schemas.microsoft.com/office/drawing/2014/main" id="{BADC29BC-321F-A444-CDBA-CA7FF9FC4575}"/>
                    </a:ext>
                  </a:extLst>
                </p:cNvPr>
                <p:cNvCxnSpPr>
                  <a:cxnSpLocks/>
                </p:cNvCxnSpPr>
                <p:nvPr/>
              </p:nvCxnSpPr>
              <p:spPr>
                <a:xfrm>
                  <a:off x="1299882" y="4323039"/>
                  <a:ext cx="2387077" cy="393659"/>
                </a:xfrm>
                <a:prstGeom prst="straightConnector1">
                  <a:avLst/>
                </a:prstGeom>
                <a:noFill/>
                <a:ln w="19050" cap="flat" cmpd="sng" algn="ctr">
                  <a:solidFill>
                    <a:sysClr val="windowText" lastClr="000000"/>
                  </a:solidFill>
                  <a:prstDash val="solid"/>
                  <a:miter lim="800000"/>
                  <a:headEnd type="triangle" w="med" len="med"/>
                  <a:tailEnd type="triangle" w="med" len="med"/>
                </a:ln>
                <a:effectLst/>
              </p:spPr>
            </p:cxnSp>
            <p:cxnSp>
              <p:nvCxnSpPr>
                <p:cNvPr id="151" name="直接连接符 150">
                  <a:extLst>
                    <a:ext uri="{FF2B5EF4-FFF2-40B4-BE49-F238E27FC236}">
                      <a16:creationId xmlns:a16="http://schemas.microsoft.com/office/drawing/2014/main" id="{162A2727-1667-7357-101D-D30D06D94556}"/>
                    </a:ext>
                  </a:extLst>
                </p:cNvPr>
                <p:cNvCxnSpPr>
                  <a:cxnSpLocks/>
                </p:cNvCxnSpPr>
                <p:nvPr/>
              </p:nvCxnSpPr>
              <p:spPr>
                <a:xfrm flipH="1" flipV="1">
                  <a:off x="3142775" y="5875900"/>
                  <a:ext cx="199769" cy="29643"/>
                </a:xfrm>
                <a:prstGeom prst="line">
                  <a:avLst/>
                </a:prstGeom>
                <a:noFill/>
                <a:ln w="19050" cap="flat" cmpd="sng" algn="ctr">
                  <a:solidFill>
                    <a:sysClr val="windowText" lastClr="000000"/>
                  </a:solidFill>
                  <a:prstDash val="solid"/>
                  <a:miter lim="800000"/>
                </a:ln>
                <a:effectLst/>
              </p:spPr>
            </p:cxnSp>
            <p:cxnSp>
              <p:nvCxnSpPr>
                <p:cNvPr id="152" name="直接连接符 151">
                  <a:extLst>
                    <a:ext uri="{FF2B5EF4-FFF2-40B4-BE49-F238E27FC236}">
                      <a16:creationId xmlns:a16="http://schemas.microsoft.com/office/drawing/2014/main" id="{B7B36CDC-2A7E-E9F5-FACD-8182CF0EAE34}"/>
                    </a:ext>
                  </a:extLst>
                </p:cNvPr>
                <p:cNvCxnSpPr>
                  <a:cxnSpLocks/>
                </p:cNvCxnSpPr>
                <p:nvPr/>
              </p:nvCxnSpPr>
              <p:spPr>
                <a:xfrm flipH="1" flipV="1">
                  <a:off x="3852975" y="4703249"/>
                  <a:ext cx="197120" cy="28550"/>
                </a:xfrm>
                <a:prstGeom prst="line">
                  <a:avLst/>
                </a:prstGeom>
                <a:noFill/>
                <a:ln w="19050" cap="flat" cmpd="sng" algn="ctr">
                  <a:solidFill>
                    <a:sysClr val="windowText" lastClr="000000"/>
                  </a:solidFill>
                  <a:prstDash val="solid"/>
                  <a:miter lim="800000"/>
                </a:ln>
                <a:effectLst/>
              </p:spPr>
            </p:cxnSp>
            <p:cxnSp>
              <p:nvCxnSpPr>
                <p:cNvPr id="153" name="直接连接符 152">
                  <a:extLst>
                    <a:ext uri="{FF2B5EF4-FFF2-40B4-BE49-F238E27FC236}">
                      <a16:creationId xmlns:a16="http://schemas.microsoft.com/office/drawing/2014/main" id="{01BCEAFF-037F-09BE-F16C-9D0E5B6C8503}"/>
                    </a:ext>
                  </a:extLst>
                </p:cNvPr>
                <p:cNvCxnSpPr>
                  <a:cxnSpLocks/>
                </p:cNvCxnSpPr>
                <p:nvPr/>
              </p:nvCxnSpPr>
              <p:spPr>
                <a:xfrm flipV="1">
                  <a:off x="3658822" y="4608320"/>
                  <a:ext cx="108884" cy="186119"/>
                </a:xfrm>
                <a:prstGeom prst="line">
                  <a:avLst/>
                </a:prstGeom>
                <a:noFill/>
                <a:ln w="19050" cap="flat" cmpd="sng" algn="ctr">
                  <a:solidFill>
                    <a:sysClr val="windowText" lastClr="000000"/>
                  </a:solidFill>
                  <a:prstDash val="solid"/>
                  <a:miter lim="800000"/>
                </a:ln>
                <a:effectLst/>
              </p:spPr>
            </p:cxnSp>
            <p:cxnSp>
              <p:nvCxnSpPr>
                <p:cNvPr id="154" name="直接连接符 153">
                  <a:extLst>
                    <a:ext uri="{FF2B5EF4-FFF2-40B4-BE49-F238E27FC236}">
                      <a16:creationId xmlns:a16="http://schemas.microsoft.com/office/drawing/2014/main" id="{4E99DF95-3661-207A-400C-DD8F0DAB2C82}"/>
                    </a:ext>
                  </a:extLst>
                </p:cNvPr>
                <p:cNvCxnSpPr>
                  <a:cxnSpLocks/>
                </p:cNvCxnSpPr>
                <p:nvPr/>
              </p:nvCxnSpPr>
              <p:spPr>
                <a:xfrm flipV="1">
                  <a:off x="1279716" y="4224001"/>
                  <a:ext cx="81618" cy="186325"/>
                </a:xfrm>
                <a:prstGeom prst="line">
                  <a:avLst/>
                </a:prstGeom>
                <a:noFill/>
                <a:ln w="19050" cap="flat" cmpd="sng" algn="ctr">
                  <a:solidFill>
                    <a:sysClr val="windowText" lastClr="000000"/>
                  </a:solidFill>
                  <a:prstDash val="solid"/>
                  <a:miter lim="800000"/>
                </a:ln>
                <a:effectLst/>
              </p:spPr>
            </p:cxnSp>
            <p:cxnSp>
              <p:nvCxnSpPr>
                <p:cNvPr id="155" name="直接连接符 154">
                  <a:extLst>
                    <a:ext uri="{FF2B5EF4-FFF2-40B4-BE49-F238E27FC236}">
                      <a16:creationId xmlns:a16="http://schemas.microsoft.com/office/drawing/2014/main" id="{247E20D1-B65B-C01A-551E-0D92855DC5AF}"/>
                    </a:ext>
                  </a:extLst>
                </p:cNvPr>
                <p:cNvCxnSpPr>
                  <a:cxnSpLocks/>
                </p:cNvCxnSpPr>
                <p:nvPr/>
              </p:nvCxnSpPr>
              <p:spPr>
                <a:xfrm flipV="1">
                  <a:off x="598880" y="5307504"/>
                  <a:ext cx="82528" cy="183074"/>
                </a:xfrm>
                <a:prstGeom prst="line">
                  <a:avLst/>
                </a:prstGeom>
                <a:noFill/>
                <a:ln w="19050" cap="flat" cmpd="sng" algn="ctr">
                  <a:solidFill>
                    <a:sysClr val="windowText" lastClr="000000"/>
                  </a:solidFill>
                  <a:prstDash val="solid"/>
                  <a:miter lim="800000"/>
                </a:ln>
                <a:effectLst/>
              </p:spPr>
            </p:cxnSp>
            <p:cxnSp>
              <p:nvCxnSpPr>
                <p:cNvPr id="156" name="直接连接符 155">
                  <a:extLst>
                    <a:ext uri="{FF2B5EF4-FFF2-40B4-BE49-F238E27FC236}">
                      <a16:creationId xmlns:a16="http://schemas.microsoft.com/office/drawing/2014/main" id="{9DE401C8-3C40-5969-0613-76EB1CB6CF7A}"/>
                    </a:ext>
                  </a:extLst>
                </p:cNvPr>
                <p:cNvCxnSpPr>
                  <a:cxnSpLocks/>
                </p:cNvCxnSpPr>
                <p:nvPr/>
              </p:nvCxnSpPr>
              <p:spPr>
                <a:xfrm flipV="1">
                  <a:off x="750263" y="5340918"/>
                  <a:ext cx="89325" cy="184013"/>
                </a:xfrm>
                <a:prstGeom prst="line">
                  <a:avLst/>
                </a:prstGeom>
                <a:noFill/>
                <a:ln w="19050" cap="flat" cmpd="sng" algn="ctr">
                  <a:solidFill>
                    <a:sysClr val="windowText" lastClr="000000"/>
                  </a:solidFill>
                  <a:prstDash val="solid"/>
                  <a:miter lim="800000"/>
                </a:ln>
                <a:effectLst/>
              </p:spPr>
            </p:cxnSp>
            <p:cxnSp>
              <p:nvCxnSpPr>
                <p:cNvPr id="157" name="直接箭头连接符 156">
                  <a:extLst>
                    <a:ext uri="{FF2B5EF4-FFF2-40B4-BE49-F238E27FC236}">
                      <a16:creationId xmlns:a16="http://schemas.microsoft.com/office/drawing/2014/main" id="{2A555491-7E00-2ACC-8294-FA76EA465BD9}"/>
                    </a:ext>
                  </a:extLst>
                </p:cNvPr>
                <p:cNvCxnSpPr>
                  <a:cxnSpLocks/>
                </p:cNvCxnSpPr>
                <p:nvPr/>
              </p:nvCxnSpPr>
              <p:spPr>
                <a:xfrm>
                  <a:off x="813678" y="5437259"/>
                  <a:ext cx="192584" cy="86597"/>
                </a:xfrm>
                <a:prstGeom prst="straightConnector1">
                  <a:avLst/>
                </a:prstGeom>
                <a:noFill/>
                <a:ln w="19050" cap="flat" cmpd="sng" algn="ctr">
                  <a:solidFill>
                    <a:sysClr val="windowText" lastClr="000000"/>
                  </a:solidFill>
                  <a:prstDash val="solid"/>
                  <a:miter lim="800000"/>
                  <a:headEnd type="triangle" w="med" len="med"/>
                  <a:tailEnd type="none" w="lg" len="lg"/>
                </a:ln>
                <a:effectLst/>
              </p:spPr>
            </p:cxnSp>
            <p:cxnSp>
              <p:nvCxnSpPr>
                <p:cNvPr id="158" name="直接箭头连接符 157">
                  <a:extLst>
                    <a:ext uri="{FF2B5EF4-FFF2-40B4-BE49-F238E27FC236}">
                      <a16:creationId xmlns:a16="http://schemas.microsoft.com/office/drawing/2014/main" id="{25F8743D-3CBC-012C-8DDF-BBC855D21C03}"/>
                    </a:ext>
                  </a:extLst>
                </p:cNvPr>
                <p:cNvCxnSpPr>
                  <a:cxnSpLocks/>
                </p:cNvCxnSpPr>
                <p:nvPr/>
              </p:nvCxnSpPr>
              <p:spPr>
                <a:xfrm>
                  <a:off x="824311" y="4256919"/>
                  <a:ext cx="992429" cy="554656"/>
                </a:xfrm>
                <a:prstGeom prst="straightConnector1">
                  <a:avLst/>
                </a:prstGeom>
                <a:noFill/>
                <a:ln w="12700" cap="flat" cmpd="sng" algn="ctr">
                  <a:solidFill>
                    <a:srgbClr val="ED7D31">
                      <a:lumMod val="75000"/>
                    </a:srgbClr>
                  </a:solidFill>
                  <a:prstDash val="sysDot"/>
                  <a:miter lim="800000"/>
                  <a:tailEnd type="triangle"/>
                </a:ln>
                <a:effectLst/>
              </p:spPr>
            </p:cxnSp>
            <p:cxnSp>
              <p:nvCxnSpPr>
                <p:cNvPr id="159" name="直接箭头连接符 158">
                  <a:extLst>
                    <a:ext uri="{FF2B5EF4-FFF2-40B4-BE49-F238E27FC236}">
                      <a16:creationId xmlns:a16="http://schemas.microsoft.com/office/drawing/2014/main" id="{39A23971-C43F-E291-A424-979E5C910F29}"/>
                    </a:ext>
                  </a:extLst>
                </p:cNvPr>
                <p:cNvCxnSpPr>
                  <a:cxnSpLocks/>
                </p:cNvCxnSpPr>
                <p:nvPr/>
              </p:nvCxnSpPr>
              <p:spPr>
                <a:xfrm>
                  <a:off x="828565" y="4262010"/>
                  <a:ext cx="936405" cy="692621"/>
                </a:xfrm>
                <a:prstGeom prst="straightConnector1">
                  <a:avLst/>
                </a:prstGeom>
                <a:noFill/>
                <a:ln w="12700" cap="flat" cmpd="sng" algn="ctr">
                  <a:solidFill>
                    <a:srgbClr val="ED7D31">
                      <a:lumMod val="75000"/>
                    </a:srgbClr>
                  </a:solidFill>
                  <a:prstDash val="sysDot"/>
                  <a:miter lim="800000"/>
                  <a:tailEnd type="triangle"/>
                </a:ln>
                <a:effectLst/>
              </p:spPr>
            </p:cxnSp>
            <p:cxnSp>
              <p:nvCxnSpPr>
                <p:cNvPr id="160" name="直接箭头连接符 159">
                  <a:extLst>
                    <a:ext uri="{FF2B5EF4-FFF2-40B4-BE49-F238E27FC236}">
                      <a16:creationId xmlns:a16="http://schemas.microsoft.com/office/drawing/2014/main" id="{896566DA-C568-3A3F-86B8-8D98CA6277F5}"/>
                    </a:ext>
                  </a:extLst>
                </p:cNvPr>
                <p:cNvCxnSpPr>
                  <a:cxnSpLocks/>
                </p:cNvCxnSpPr>
                <p:nvPr/>
              </p:nvCxnSpPr>
              <p:spPr>
                <a:xfrm>
                  <a:off x="822578" y="4251329"/>
                  <a:ext cx="901613" cy="832568"/>
                </a:xfrm>
                <a:prstGeom prst="straightConnector1">
                  <a:avLst/>
                </a:prstGeom>
                <a:noFill/>
                <a:ln w="12700" cap="flat" cmpd="sng" algn="ctr">
                  <a:solidFill>
                    <a:srgbClr val="ED7D31">
                      <a:lumMod val="75000"/>
                    </a:srgbClr>
                  </a:solidFill>
                  <a:prstDash val="sysDot"/>
                  <a:miter lim="800000"/>
                  <a:tailEnd type="triangle"/>
                </a:ln>
                <a:effectLst/>
              </p:spPr>
            </p:cxnSp>
            <p:cxnSp>
              <p:nvCxnSpPr>
                <p:cNvPr id="161" name="直接箭头连接符 160">
                  <a:extLst>
                    <a:ext uri="{FF2B5EF4-FFF2-40B4-BE49-F238E27FC236}">
                      <a16:creationId xmlns:a16="http://schemas.microsoft.com/office/drawing/2014/main" id="{4F75A6C2-C58A-4C4C-1BC0-2CC8FCA260CA}"/>
                    </a:ext>
                  </a:extLst>
                </p:cNvPr>
                <p:cNvCxnSpPr>
                  <a:cxnSpLocks/>
                </p:cNvCxnSpPr>
                <p:nvPr/>
              </p:nvCxnSpPr>
              <p:spPr>
                <a:xfrm>
                  <a:off x="824310" y="4256919"/>
                  <a:ext cx="864222" cy="980500"/>
                </a:xfrm>
                <a:prstGeom prst="straightConnector1">
                  <a:avLst/>
                </a:prstGeom>
                <a:noFill/>
                <a:ln w="12700" cap="flat" cmpd="sng" algn="ctr">
                  <a:solidFill>
                    <a:srgbClr val="ED7D31">
                      <a:lumMod val="75000"/>
                    </a:srgbClr>
                  </a:solidFill>
                  <a:prstDash val="sysDot"/>
                  <a:miter lim="800000"/>
                  <a:tailEnd type="triangle"/>
                </a:ln>
                <a:effectLst/>
              </p:spPr>
            </p:cxnSp>
            <p:cxnSp>
              <p:nvCxnSpPr>
                <p:cNvPr id="162" name="直接箭头连接符 161">
                  <a:extLst>
                    <a:ext uri="{FF2B5EF4-FFF2-40B4-BE49-F238E27FC236}">
                      <a16:creationId xmlns:a16="http://schemas.microsoft.com/office/drawing/2014/main" id="{1DD81AA1-A309-04F5-7B39-3882E6945E2B}"/>
                    </a:ext>
                  </a:extLst>
                </p:cNvPr>
                <p:cNvCxnSpPr>
                  <a:cxnSpLocks/>
                </p:cNvCxnSpPr>
                <p:nvPr/>
              </p:nvCxnSpPr>
              <p:spPr>
                <a:xfrm>
                  <a:off x="824309" y="4256919"/>
                  <a:ext cx="825779" cy="1089133"/>
                </a:xfrm>
                <a:prstGeom prst="straightConnector1">
                  <a:avLst/>
                </a:prstGeom>
                <a:noFill/>
                <a:ln w="12700" cap="flat" cmpd="sng" algn="ctr">
                  <a:solidFill>
                    <a:srgbClr val="ED7D31">
                      <a:lumMod val="75000"/>
                    </a:srgbClr>
                  </a:solidFill>
                  <a:prstDash val="sysDot"/>
                  <a:miter lim="800000"/>
                  <a:tailEnd type="triangle"/>
                </a:ln>
                <a:effectLst/>
              </p:spPr>
            </p:cxnSp>
            <p:cxnSp>
              <p:nvCxnSpPr>
                <p:cNvPr id="163" name="直接箭头连接符 162">
                  <a:extLst>
                    <a:ext uri="{FF2B5EF4-FFF2-40B4-BE49-F238E27FC236}">
                      <a16:creationId xmlns:a16="http://schemas.microsoft.com/office/drawing/2014/main" id="{37203F29-8175-38FC-ED40-6501760BB561}"/>
                    </a:ext>
                  </a:extLst>
                </p:cNvPr>
                <p:cNvCxnSpPr>
                  <a:cxnSpLocks/>
                </p:cNvCxnSpPr>
                <p:nvPr/>
              </p:nvCxnSpPr>
              <p:spPr>
                <a:xfrm>
                  <a:off x="824308" y="4265714"/>
                  <a:ext cx="801831" cy="1243757"/>
                </a:xfrm>
                <a:prstGeom prst="straightConnector1">
                  <a:avLst/>
                </a:prstGeom>
                <a:noFill/>
                <a:ln w="12700" cap="flat" cmpd="sng" algn="ctr">
                  <a:solidFill>
                    <a:srgbClr val="ED7D31">
                      <a:lumMod val="75000"/>
                    </a:srgbClr>
                  </a:solidFill>
                  <a:prstDash val="sysDot"/>
                  <a:miter lim="800000"/>
                  <a:tailEnd type="triangle"/>
                </a:ln>
                <a:effectLst/>
              </p:spPr>
            </p:cxnSp>
            <p:sp>
              <p:nvSpPr>
                <p:cNvPr id="164" name="文本框 163">
                  <a:extLst>
                    <a:ext uri="{FF2B5EF4-FFF2-40B4-BE49-F238E27FC236}">
                      <a16:creationId xmlns:a16="http://schemas.microsoft.com/office/drawing/2014/main" id="{A1BAC132-3DC0-A380-DC4B-006E03AAB151}"/>
                    </a:ext>
                  </a:extLst>
                </p:cNvPr>
                <p:cNvSpPr txBox="1"/>
                <p:nvPr/>
              </p:nvSpPr>
              <p:spPr>
                <a:xfrm>
                  <a:off x="-999940" y="3709732"/>
                  <a:ext cx="1705842" cy="8991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Finger number: </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165" name="直接箭头连接符 164">
                  <a:extLst>
                    <a:ext uri="{FF2B5EF4-FFF2-40B4-BE49-F238E27FC236}">
                      <a16:creationId xmlns:a16="http://schemas.microsoft.com/office/drawing/2014/main" id="{A6EF1C46-3FF9-8CC5-EE30-F3202A8265B1}"/>
                    </a:ext>
                  </a:extLst>
                </p:cNvPr>
                <p:cNvCxnSpPr>
                  <a:cxnSpLocks/>
                </p:cNvCxnSpPr>
                <p:nvPr/>
              </p:nvCxnSpPr>
              <p:spPr>
                <a:xfrm flipH="1">
                  <a:off x="3251031" y="4716698"/>
                  <a:ext cx="705183" cy="1168937"/>
                </a:xfrm>
                <a:prstGeom prst="straightConnector1">
                  <a:avLst/>
                </a:prstGeom>
                <a:noFill/>
                <a:ln w="19050" cap="flat" cmpd="sng" algn="ctr">
                  <a:solidFill>
                    <a:sysClr val="windowText" lastClr="000000"/>
                  </a:solidFill>
                  <a:prstDash val="solid"/>
                  <a:miter lim="800000"/>
                  <a:headEnd type="triangle" w="med" len="med"/>
                  <a:tailEnd type="triangle" w="med" len="med"/>
                </a:ln>
                <a:effectLst/>
              </p:spPr>
            </p:cxnSp>
            <p:cxnSp>
              <p:nvCxnSpPr>
                <p:cNvPr id="166" name="直接箭头连接符 165">
                  <a:extLst>
                    <a:ext uri="{FF2B5EF4-FFF2-40B4-BE49-F238E27FC236}">
                      <a16:creationId xmlns:a16="http://schemas.microsoft.com/office/drawing/2014/main" id="{1D803205-F361-BC77-9678-29D10DD4597B}"/>
                    </a:ext>
                  </a:extLst>
                </p:cNvPr>
                <p:cNvCxnSpPr>
                  <a:cxnSpLocks/>
                </p:cNvCxnSpPr>
                <p:nvPr/>
              </p:nvCxnSpPr>
              <p:spPr>
                <a:xfrm>
                  <a:off x="836620" y="4257457"/>
                  <a:ext cx="984374" cy="404195"/>
                </a:xfrm>
                <a:prstGeom prst="straightConnector1">
                  <a:avLst/>
                </a:prstGeom>
                <a:noFill/>
                <a:ln w="12700" cap="flat" cmpd="sng" algn="ctr">
                  <a:solidFill>
                    <a:srgbClr val="ED7D31">
                      <a:lumMod val="75000"/>
                    </a:srgbClr>
                  </a:solidFill>
                  <a:prstDash val="sysDot"/>
                  <a:miter lim="800000"/>
                  <a:tailEnd type="triangle"/>
                </a:ln>
                <a:effectLst/>
              </p:spPr>
            </p:cxnSp>
            <p:cxnSp>
              <p:nvCxnSpPr>
                <p:cNvPr id="167" name="直接箭头连接符 166">
                  <a:extLst>
                    <a:ext uri="{FF2B5EF4-FFF2-40B4-BE49-F238E27FC236}">
                      <a16:creationId xmlns:a16="http://schemas.microsoft.com/office/drawing/2014/main" id="{A2BBA701-E8C3-DCB8-B8A9-F73FC78C78F7}"/>
                    </a:ext>
                  </a:extLst>
                </p:cNvPr>
                <p:cNvCxnSpPr>
                  <a:cxnSpLocks/>
                </p:cNvCxnSpPr>
                <p:nvPr/>
              </p:nvCxnSpPr>
              <p:spPr>
                <a:xfrm>
                  <a:off x="817905" y="4240737"/>
                  <a:ext cx="1049900" cy="285593"/>
                </a:xfrm>
                <a:prstGeom prst="straightConnector1">
                  <a:avLst/>
                </a:prstGeom>
                <a:noFill/>
                <a:ln w="12700" cap="flat" cmpd="sng" algn="ctr">
                  <a:solidFill>
                    <a:srgbClr val="ED7D31">
                      <a:lumMod val="75000"/>
                    </a:srgbClr>
                  </a:solidFill>
                  <a:prstDash val="sysDot"/>
                  <a:miter lim="800000"/>
                  <a:tailEnd type="triangle"/>
                </a:ln>
                <a:effectLst/>
              </p:spPr>
            </p:cxnSp>
          </p:grpSp>
          <mc:AlternateContent xmlns:mc="http://schemas.openxmlformats.org/markup-compatibility/2006" xmlns:a14="http://schemas.microsoft.com/office/drawing/2010/main">
            <mc:Choice Requires="a14">
              <p:sp>
                <p:nvSpPr>
                  <p:cNvPr id="133" name="文本框 132">
                    <a:extLst>
                      <a:ext uri="{FF2B5EF4-FFF2-40B4-BE49-F238E27FC236}">
                        <a16:creationId xmlns:a16="http://schemas.microsoft.com/office/drawing/2014/main" id="{363D7068-C0FF-DCB8-A14F-7EBACA353BC8}"/>
                      </a:ext>
                    </a:extLst>
                  </p:cNvPr>
                  <p:cNvSpPr txBox="1"/>
                  <p:nvPr/>
                </p:nvSpPr>
                <p:spPr>
                  <a:xfrm>
                    <a:off x="7018680" y="6772481"/>
                    <a:ext cx="597938" cy="481740"/>
                  </a:xfrm>
                  <a:prstGeom prst="rect">
                    <a:avLst/>
                  </a:prstGeom>
                  <a:noFill/>
                  <a:ln w="5715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𝑳</m:t>
                          </m:r>
                        </m:oMath>
                      </m:oMathPara>
                    </a14:m>
                    <a:endParaRPr kumimoji="0" lang="zh-CN" altLang="en-US" sz="11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33" name="文本框 132">
                    <a:extLst>
                      <a:ext uri="{FF2B5EF4-FFF2-40B4-BE49-F238E27FC236}">
                        <a16:creationId xmlns:a16="http://schemas.microsoft.com/office/drawing/2014/main" id="{363D7068-C0FF-DCB8-A14F-7EBACA353BC8}"/>
                      </a:ext>
                    </a:extLst>
                  </p:cNvPr>
                  <p:cNvSpPr txBox="1">
                    <a:spLocks noRot="1" noChangeAspect="1" noMove="1" noResize="1" noEditPoints="1" noAdjustHandles="1" noChangeArrowheads="1" noChangeShapeType="1" noTextEdit="1"/>
                  </p:cNvSpPr>
                  <p:nvPr/>
                </p:nvSpPr>
                <p:spPr>
                  <a:xfrm>
                    <a:off x="7018680" y="6772481"/>
                    <a:ext cx="597938" cy="481740"/>
                  </a:xfrm>
                  <a:prstGeom prst="rect">
                    <a:avLst/>
                  </a:prstGeom>
                  <a:blipFill>
                    <a:blip r:embed="rId36"/>
                    <a:stretch>
                      <a:fillRect/>
                    </a:stretch>
                  </a:blipFill>
                  <a:ln w="571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文本框 133">
                    <a:extLst>
                      <a:ext uri="{FF2B5EF4-FFF2-40B4-BE49-F238E27FC236}">
                        <a16:creationId xmlns:a16="http://schemas.microsoft.com/office/drawing/2014/main" id="{6474A041-68B4-A853-A4D0-F2C79DB5A792}"/>
                      </a:ext>
                    </a:extLst>
                  </p:cNvPr>
                  <p:cNvSpPr txBox="1"/>
                  <p:nvPr/>
                </p:nvSpPr>
                <p:spPr>
                  <a:xfrm rot="1661144">
                    <a:off x="6111232" y="5938554"/>
                    <a:ext cx="657665" cy="481740"/>
                  </a:xfrm>
                  <a:prstGeom prst="rect">
                    <a:avLst/>
                  </a:prstGeom>
                  <a:noFill/>
                  <a:ln w="5715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𝒘</m:t>
                          </m:r>
                        </m:oMath>
                      </m:oMathPara>
                    </a14:m>
                    <a:endParaRPr kumimoji="0" lang="zh-CN" altLang="en-US" sz="11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34" name="文本框 133">
                    <a:extLst>
                      <a:ext uri="{FF2B5EF4-FFF2-40B4-BE49-F238E27FC236}">
                        <a16:creationId xmlns:a16="http://schemas.microsoft.com/office/drawing/2014/main" id="{6474A041-68B4-A853-A4D0-F2C79DB5A792}"/>
                      </a:ext>
                    </a:extLst>
                  </p:cNvPr>
                  <p:cNvSpPr txBox="1">
                    <a:spLocks noRot="1" noChangeAspect="1" noMove="1" noResize="1" noEditPoints="1" noAdjustHandles="1" noChangeArrowheads="1" noChangeShapeType="1" noTextEdit="1"/>
                  </p:cNvSpPr>
                  <p:nvPr/>
                </p:nvSpPr>
                <p:spPr>
                  <a:xfrm rot="1661144">
                    <a:off x="6111232" y="5938554"/>
                    <a:ext cx="657665" cy="481740"/>
                  </a:xfrm>
                  <a:prstGeom prst="rect">
                    <a:avLst/>
                  </a:prstGeom>
                  <a:blipFill>
                    <a:blip r:embed="rId37"/>
                    <a:stretch>
                      <a:fillRect/>
                    </a:stretch>
                  </a:blipFill>
                  <a:ln w="571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文本框 134">
                    <a:extLst>
                      <a:ext uri="{FF2B5EF4-FFF2-40B4-BE49-F238E27FC236}">
                        <a16:creationId xmlns:a16="http://schemas.microsoft.com/office/drawing/2014/main" id="{1748A40B-E596-341D-E8A3-E6838E368E5A}"/>
                      </a:ext>
                    </a:extLst>
                  </p:cNvPr>
                  <p:cNvSpPr txBox="1"/>
                  <p:nvPr/>
                </p:nvSpPr>
                <p:spPr>
                  <a:xfrm>
                    <a:off x="7818497" y="4837502"/>
                    <a:ext cx="611210" cy="481740"/>
                  </a:xfrm>
                  <a:prstGeom prst="rect">
                    <a:avLst/>
                  </a:prstGeom>
                  <a:noFill/>
                  <a:ln w="5715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𝒂</m:t>
                          </m:r>
                        </m:oMath>
                      </m:oMathPara>
                    </a14:m>
                    <a:endParaRPr kumimoji="0" lang="zh-CN" altLang="en-US" sz="11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35" name="文本框 134">
                    <a:extLst>
                      <a:ext uri="{FF2B5EF4-FFF2-40B4-BE49-F238E27FC236}">
                        <a16:creationId xmlns:a16="http://schemas.microsoft.com/office/drawing/2014/main" id="{1748A40B-E596-341D-E8A3-E6838E368E5A}"/>
                      </a:ext>
                    </a:extLst>
                  </p:cNvPr>
                  <p:cNvSpPr txBox="1">
                    <a:spLocks noRot="1" noChangeAspect="1" noMove="1" noResize="1" noEditPoints="1" noAdjustHandles="1" noChangeArrowheads="1" noChangeShapeType="1" noTextEdit="1"/>
                  </p:cNvSpPr>
                  <p:nvPr/>
                </p:nvSpPr>
                <p:spPr>
                  <a:xfrm>
                    <a:off x="7818497" y="4837502"/>
                    <a:ext cx="611210" cy="481740"/>
                  </a:xfrm>
                  <a:prstGeom prst="rect">
                    <a:avLst/>
                  </a:prstGeom>
                  <a:blipFill>
                    <a:blip r:embed="rId38"/>
                    <a:stretch>
                      <a:fillRect/>
                    </a:stretch>
                  </a:blipFill>
                  <a:ln w="571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文本框 135">
                    <a:extLst>
                      <a:ext uri="{FF2B5EF4-FFF2-40B4-BE49-F238E27FC236}">
                        <a16:creationId xmlns:a16="http://schemas.microsoft.com/office/drawing/2014/main" id="{628F4131-7BBA-E058-B242-0C56803644B1}"/>
                      </a:ext>
                    </a:extLst>
                  </p:cNvPr>
                  <p:cNvSpPr txBox="1"/>
                  <p:nvPr/>
                </p:nvSpPr>
                <p:spPr>
                  <a:xfrm rot="1356462">
                    <a:off x="8856250" y="5715684"/>
                    <a:ext cx="607892" cy="481740"/>
                  </a:xfrm>
                  <a:prstGeom prst="rect">
                    <a:avLst/>
                  </a:prstGeom>
                  <a:noFill/>
                  <a:ln w="5715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𝒃</m:t>
                          </m:r>
                        </m:oMath>
                      </m:oMathPara>
                    </a14:m>
                    <a:endParaRPr kumimoji="0" lang="zh-CN" altLang="en-US" sz="11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36" name="文本框 135">
                    <a:extLst>
                      <a:ext uri="{FF2B5EF4-FFF2-40B4-BE49-F238E27FC236}">
                        <a16:creationId xmlns:a16="http://schemas.microsoft.com/office/drawing/2014/main" id="{628F4131-7BBA-E058-B242-0C56803644B1}"/>
                      </a:ext>
                    </a:extLst>
                  </p:cNvPr>
                  <p:cNvSpPr txBox="1">
                    <a:spLocks noRot="1" noChangeAspect="1" noMove="1" noResize="1" noEditPoints="1" noAdjustHandles="1" noChangeArrowheads="1" noChangeShapeType="1" noTextEdit="1"/>
                  </p:cNvSpPr>
                  <p:nvPr/>
                </p:nvSpPr>
                <p:spPr>
                  <a:xfrm rot="1356462">
                    <a:off x="8856250" y="5715684"/>
                    <a:ext cx="607892" cy="481740"/>
                  </a:xfrm>
                  <a:prstGeom prst="rect">
                    <a:avLst/>
                  </a:prstGeom>
                  <a:blipFill>
                    <a:blip r:embed="rId39"/>
                    <a:stretch>
                      <a:fillRect/>
                    </a:stretch>
                  </a:blipFill>
                  <a:ln w="571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文本框 136">
                    <a:extLst>
                      <a:ext uri="{FF2B5EF4-FFF2-40B4-BE49-F238E27FC236}">
                        <a16:creationId xmlns:a16="http://schemas.microsoft.com/office/drawing/2014/main" id="{4ED9C9DB-C783-D1AB-3B69-E63F3815786E}"/>
                      </a:ext>
                    </a:extLst>
                  </p:cNvPr>
                  <p:cNvSpPr txBox="1"/>
                  <p:nvPr/>
                </p:nvSpPr>
                <p:spPr>
                  <a:xfrm>
                    <a:off x="6169140" y="4839568"/>
                    <a:ext cx="651029" cy="481740"/>
                  </a:xfrm>
                  <a:prstGeom prst="rect">
                    <a:avLst/>
                  </a:prstGeom>
                  <a:noFill/>
                  <a:ln w="5715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𝑵</m:t>
                          </m:r>
                        </m:oMath>
                      </m:oMathPara>
                    </a14:m>
                    <a:endParaRPr kumimoji="0" lang="zh-CN" altLang="en-US" sz="11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37" name="文本框 136">
                    <a:extLst>
                      <a:ext uri="{FF2B5EF4-FFF2-40B4-BE49-F238E27FC236}">
                        <a16:creationId xmlns:a16="http://schemas.microsoft.com/office/drawing/2014/main" id="{4ED9C9DB-C783-D1AB-3B69-E63F3815786E}"/>
                      </a:ext>
                    </a:extLst>
                  </p:cNvPr>
                  <p:cNvSpPr txBox="1">
                    <a:spLocks noRot="1" noChangeAspect="1" noMove="1" noResize="1" noEditPoints="1" noAdjustHandles="1" noChangeArrowheads="1" noChangeShapeType="1" noTextEdit="1"/>
                  </p:cNvSpPr>
                  <p:nvPr/>
                </p:nvSpPr>
                <p:spPr>
                  <a:xfrm>
                    <a:off x="6169140" y="4839568"/>
                    <a:ext cx="651029" cy="481740"/>
                  </a:xfrm>
                  <a:prstGeom prst="rect">
                    <a:avLst/>
                  </a:prstGeom>
                  <a:blipFill>
                    <a:blip r:embed="rId40"/>
                    <a:stretch>
                      <a:fillRect/>
                    </a:stretch>
                  </a:blipFill>
                  <a:ln w="57150">
                    <a:noFill/>
                  </a:ln>
                </p:spPr>
                <p:txBody>
                  <a:bodyPr/>
                  <a:lstStyle/>
                  <a:p>
                    <a:r>
                      <a:rPr lang="en-US">
                        <a:noFill/>
                      </a:rPr>
                      <a:t> </a:t>
                    </a:r>
                  </a:p>
                </p:txBody>
              </p:sp>
            </mc:Fallback>
          </mc:AlternateContent>
          <p:cxnSp>
            <p:nvCxnSpPr>
              <p:cNvPr id="138" name="直接连接符 137">
                <a:extLst>
                  <a:ext uri="{FF2B5EF4-FFF2-40B4-BE49-F238E27FC236}">
                    <a16:creationId xmlns:a16="http://schemas.microsoft.com/office/drawing/2014/main" id="{7E7C88A7-4D63-55CF-B415-E1FE0804E8E9}"/>
                  </a:ext>
                </a:extLst>
              </p:cNvPr>
              <p:cNvCxnSpPr>
                <a:cxnSpLocks/>
              </p:cNvCxnSpPr>
              <p:nvPr/>
            </p:nvCxnSpPr>
            <p:spPr>
              <a:xfrm>
                <a:off x="6136657" y="6120675"/>
                <a:ext cx="119122" cy="0"/>
              </a:xfrm>
              <a:prstGeom prst="line">
                <a:avLst/>
              </a:prstGeom>
              <a:noFill/>
              <a:ln w="19050" cap="flat" cmpd="sng" algn="ctr">
                <a:solidFill>
                  <a:sysClr val="windowText" lastClr="000000"/>
                </a:solidFill>
                <a:prstDash val="solid"/>
                <a:miter lim="800000"/>
              </a:ln>
              <a:effectLst/>
            </p:spPr>
          </p:cxnSp>
          <p:cxnSp>
            <p:nvCxnSpPr>
              <p:cNvPr id="139" name="直接连接符 138">
                <a:extLst>
                  <a:ext uri="{FF2B5EF4-FFF2-40B4-BE49-F238E27FC236}">
                    <a16:creationId xmlns:a16="http://schemas.microsoft.com/office/drawing/2014/main" id="{06228CB9-34DE-0D5A-24D8-510102C7320B}"/>
                  </a:ext>
                </a:extLst>
              </p:cNvPr>
              <p:cNvCxnSpPr>
                <a:cxnSpLocks/>
              </p:cNvCxnSpPr>
              <p:nvPr/>
            </p:nvCxnSpPr>
            <p:spPr>
              <a:xfrm>
                <a:off x="6128035" y="6591287"/>
                <a:ext cx="114537" cy="1500"/>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140" name="文本框 139">
                    <a:extLst>
                      <a:ext uri="{FF2B5EF4-FFF2-40B4-BE49-F238E27FC236}">
                        <a16:creationId xmlns:a16="http://schemas.microsoft.com/office/drawing/2014/main" id="{042252CF-EE0E-A202-2A8D-B7C179260FEF}"/>
                      </a:ext>
                    </a:extLst>
                  </p:cNvPr>
                  <p:cNvSpPr txBox="1"/>
                  <p:nvPr/>
                </p:nvSpPr>
                <p:spPr>
                  <a:xfrm>
                    <a:off x="5757582" y="6100505"/>
                    <a:ext cx="682486" cy="481740"/>
                  </a:xfrm>
                  <a:prstGeom prst="rect">
                    <a:avLst/>
                  </a:prstGeom>
                  <a:noFill/>
                  <a:ln w="5715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𝒅</m:t>
                              </m:r>
                            </m:sub>
                          </m:sSub>
                        </m:oMath>
                      </m:oMathPara>
                    </a14:m>
                    <a:endParaRPr kumimoji="0" lang="zh-CN" altLang="en-US" sz="11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40" name="文本框 139">
                    <a:extLst>
                      <a:ext uri="{FF2B5EF4-FFF2-40B4-BE49-F238E27FC236}">
                        <a16:creationId xmlns:a16="http://schemas.microsoft.com/office/drawing/2014/main" id="{042252CF-EE0E-A202-2A8D-B7C179260FEF}"/>
                      </a:ext>
                    </a:extLst>
                  </p:cNvPr>
                  <p:cNvSpPr txBox="1">
                    <a:spLocks noRot="1" noChangeAspect="1" noMove="1" noResize="1" noEditPoints="1" noAdjustHandles="1" noChangeArrowheads="1" noChangeShapeType="1" noTextEdit="1"/>
                  </p:cNvSpPr>
                  <p:nvPr/>
                </p:nvSpPr>
                <p:spPr>
                  <a:xfrm>
                    <a:off x="5757582" y="6100505"/>
                    <a:ext cx="682486" cy="481740"/>
                  </a:xfrm>
                  <a:prstGeom prst="rect">
                    <a:avLst/>
                  </a:prstGeom>
                  <a:blipFill>
                    <a:blip r:embed="rId41"/>
                    <a:stretch>
                      <a:fillRect/>
                    </a:stretch>
                  </a:blipFill>
                  <a:ln w="57150">
                    <a:noFill/>
                  </a:ln>
                </p:spPr>
                <p:txBody>
                  <a:bodyPr/>
                  <a:lstStyle/>
                  <a:p>
                    <a:r>
                      <a:rPr lang="en-US">
                        <a:noFill/>
                      </a:rPr>
                      <a:t> </a:t>
                    </a:r>
                  </a:p>
                </p:txBody>
              </p:sp>
            </mc:Fallback>
          </mc:AlternateContent>
          <p:cxnSp>
            <p:nvCxnSpPr>
              <p:cNvPr id="141" name="直接箭头连接符 140">
                <a:extLst>
                  <a:ext uri="{FF2B5EF4-FFF2-40B4-BE49-F238E27FC236}">
                    <a16:creationId xmlns:a16="http://schemas.microsoft.com/office/drawing/2014/main" id="{B60092F3-C686-E43D-6817-09A318311E53}"/>
                  </a:ext>
                </a:extLst>
              </p:cNvPr>
              <p:cNvCxnSpPr>
                <a:cxnSpLocks/>
              </p:cNvCxnSpPr>
              <p:nvPr/>
            </p:nvCxnSpPr>
            <p:spPr>
              <a:xfrm>
                <a:off x="6206125" y="5882994"/>
                <a:ext cx="0" cy="229864"/>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cxnSp>
            <p:nvCxnSpPr>
              <p:cNvPr id="142" name="直接箭头连接符 141">
                <a:extLst>
                  <a:ext uri="{FF2B5EF4-FFF2-40B4-BE49-F238E27FC236}">
                    <a16:creationId xmlns:a16="http://schemas.microsoft.com/office/drawing/2014/main" id="{E60965C0-BACE-7651-F13F-584BCF14373F}"/>
                  </a:ext>
                </a:extLst>
              </p:cNvPr>
              <p:cNvCxnSpPr>
                <a:cxnSpLocks/>
              </p:cNvCxnSpPr>
              <p:nvPr/>
            </p:nvCxnSpPr>
            <p:spPr>
              <a:xfrm flipH="1" flipV="1">
                <a:off x="6206125" y="6588304"/>
                <a:ext cx="1417" cy="227844"/>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grpSp>
        <mc:AlternateContent xmlns:mc="http://schemas.openxmlformats.org/markup-compatibility/2006" xmlns:a14="http://schemas.microsoft.com/office/drawing/2010/main">
          <mc:Choice Requires="a14">
            <p:sp>
              <p:nvSpPr>
                <p:cNvPr id="71" name="文本框 70">
                  <a:extLst>
                    <a:ext uri="{FF2B5EF4-FFF2-40B4-BE49-F238E27FC236}">
                      <a16:creationId xmlns:a16="http://schemas.microsoft.com/office/drawing/2014/main" id="{84D94767-3879-231A-CD48-2983C48F2363}"/>
                    </a:ext>
                  </a:extLst>
                </p:cNvPr>
                <p:cNvSpPr txBox="1"/>
                <p:nvPr/>
              </p:nvSpPr>
              <p:spPr>
                <a:xfrm>
                  <a:off x="6630505" y="354715"/>
                  <a:ext cx="955140" cy="54125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𝒅</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oMath>
                    </m:oMathPara>
                  </a14:m>
                  <a:endParaRPr kumimoji="0" lang="zh-CN" altLang="en-US"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71" name="文本框 70">
                  <a:extLst>
                    <a:ext uri="{FF2B5EF4-FFF2-40B4-BE49-F238E27FC236}">
                      <a16:creationId xmlns:a16="http://schemas.microsoft.com/office/drawing/2014/main" id="{84D94767-3879-231A-CD48-2983C48F2363}"/>
                    </a:ext>
                  </a:extLst>
                </p:cNvPr>
                <p:cNvSpPr txBox="1">
                  <a:spLocks noRot="1" noChangeAspect="1" noMove="1" noResize="1" noEditPoints="1" noAdjustHandles="1" noChangeArrowheads="1" noChangeShapeType="1" noTextEdit="1"/>
                </p:cNvSpPr>
                <p:nvPr/>
              </p:nvSpPr>
              <p:spPr>
                <a:xfrm>
                  <a:off x="6630505" y="354715"/>
                  <a:ext cx="955140" cy="541252"/>
                </a:xfrm>
                <a:prstGeom prst="rect">
                  <a:avLst/>
                </a:prstGeom>
                <a:blipFill>
                  <a:blip r:embed="rId42"/>
                  <a:stretch>
                    <a:fillRect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id="{AFF7B6D2-655F-2E95-6653-97D858FABC95}"/>
                    </a:ext>
                  </a:extLst>
                </p:cNvPr>
                <p:cNvSpPr txBox="1"/>
                <p:nvPr/>
              </p:nvSpPr>
              <p:spPr>
                <a:xfrm>
                  <a:off x="17821988" y="946310"/>
                  <a:ext cx="3483878" cy="2952280"/>
                </a:xfrm>
                <a:prstGeom prst="rect">
                  <a:avLst/>
                </a:prstGeom>
                <a:solidFill>
                  <a:sysClr val="window" lastClr="FFFFFF">
                    <a:lumMod val="85000"/>
                    <a:alpha val="80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Inverse-design passive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metasurface: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According to the optimal </a:t>
                  </a:r>
                  <a14:m>
                    <m:oMath xmlns:m="http://schemas.openxmlformats.org/officeDocument/2006/math">
                      <m:sSub>
                        <m:sSubPr>
                          <m:ctrlP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𝒎𝒆𝒕𝒂𝒍</m:t>
                          </m:r>
                        </m:sub>
                      </m:sSub>
                    </m:oMath>
                  </a14:m>
                  <a:r>
                    <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 , obtain the pattern params </a:t>
                  </a:r>
                  <a14:m>
                    <m:oMath xmlns:m="http://schemas.openxmlformats.org/officeDocument/2006/math">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𝑳</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 </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𝑵</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𝒂</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𝒃</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sz="105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𝒘</m:t>
                      </m:r>
                    </m:oMath>
                  </a14:m>
                  <a:endParaRPr kumimoji="0" lang="zh-CN" altLang="en-US"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72" name="文本框 71">
                  <a:extLst>
                    <a:ext uri="{FF2B5EF4-FFF2-40B4-BE49-F238E27FC236}">
                      <a16:creationId xmlns:a16="http://schemas.microsoft.com/office/drawing/2014/main" id="{AFF7B6D2-655F-2E95-6653-97D858FABC95}"/>
                    </a:ext>
                  </a:extLst>
                </p:cNvPr>
                <p:cNvSpPr txBox="1">
                  <a:spLocks noRot="1" noChangeAspect="1" noMove="1" noResize="1" noEditPoints="1" noAdjustHandles="1" noChangeArrowheads="1" noChangeShapeType="1" noTextEdit="1"/>
                </p:cNvSpPr>
                <p:nvPr/>
              </p:nvSpPr>
              <p:spPr>
                <a:xfrm>
                  <a:off x="17821988" y="946310"/>
                  <a:ext cx="3483878" cy="2952280"/>
                </a:xfrm>
                <a:prstGeom prst="rect">
                  <a:avLst/>
                </a:prstGeom>
                <a:blipFill>
                  <a:blip r:embed="rId43"/>
                  <a:stretch>
                    <a:fillRect r="-407"/>
                  </a:stretch>
                </a:blipFill>
              </p:spPr>
              <p:txBody>
                <a:bodyPr/>
                <a:lstStyle/>
                <a:p>
                  <a:r>
                    <a:rPr lang="en-US">
                      <a:noFill/>
                    </a:rPr>
                    <a:t> </a:t>
                  </a:r>
                </a:p>
              </p:txBody>
            </p:sp>
          </mc:Fallback>
        </mc:AlternateContent>
        <p:sp>
          <p:nvSpPr>
            <p:cNvPr id="73" name="文本框 72">
              <a:extLst>
                <a:ext uri="{FF2B5EF4-FFF2-40B4-BE49-F238E27FC236}">
                  <a16:creationId xmlns:a16="http://schemas.microsoft.com/office/drawing/2014/main" id="{8872A95A-9C73-9ECE-1E6B-CB67C1631EC8}"/>
                </a:ext>
              </a:extLst>
            </p:cNvPr>
            <p:cNvSpPr txBox="1"/>
            <p:nvPr/>
          </p:nvSpPr>
          <p:spPr>
            <a:xfrm>
              <a:off x="6906300" y="3673990"/>
              <a:ext cx="5026234" cy="54125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Passive Metasurface Template 1</a:t>
              </a:r>
              <a:endParaRPr kumimoji="0" lang="zh-CN" altLang="en-US"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74" name="文本框 73">
              <a:extLst>
                <a:ext uri="{FF2B5EF4-FFF2-40B4-BE49-F238E27FC236}">
                  <a16:creationId xmlns:a16="http://schemas.microsoft.com/office/drawing/2014/main" id="{859462CE-DC15-CD56-21C4-E83E04AB2B39}"/>
                </a:ext>
              </a:extLst>
            </p:cNvPr>
            <p:cNvSpPr txBox="1"/>
            <p:nvPr/>
          </p:nvSpPr>
          <p:spPr>
            <a:xfrm>
              <a:off x="12061202" y="3673990"/>
              <a:ext cx="5026235" cy="54125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Passive Metasurface Template 2</a:t>
              </a:r>
              <a:endParaRPr kumimoji="0" lang="zh-CN" altLang="en-US"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pic>
          <p:nvPicPr>
            <p:cNvPr id="75" name="图片 74">
              <a:extLst>
                <a:ext uri="{FF2B5EF4-FFF2-40B4-BE49-F238E27FC236}">
                  <a16:creationId xmlns:a16="http://schemas.microsoft.com/office/drawing/2014/main" id="{DCB5BCAA-EB5C-E344-A589-1BC14FE7180A}"/>
                </a:ext>
              </a:extLst>
            </p:cNvPr>
            <p:cNvPicPr>
              <a:picLocks noChangeAspect="1"/>
            </p:cNvPicPr>
            <p:nvPr/>
          </p:nvPicPr>
          <p:blipFill>
            <a:blip r:embed="rId44"/>
            <a:stretch>
              <a:fillRect/>
            </a:stretch>
          </p:blipFill>
          <p:spPr>
            <a:xfrm>
              <a:off x="15126067" y="4790312"/>
              <a:ext cx="6179132" cy="2753666"/>
            </a:xfrm>
            <a:prstGeom prst="rect">
              <a:avLst/>
            </a:prstGeom>
          </p:spPr>
        </p:pic>
        <p:grpSp>
          <p:nvGrpSpPr>
            <p:cNvPr id="76" name="组合 75">
              <a:extLst>
                <a:ext uri="{FF2B5EF4-FFF2-40B4-BE49-F238E27FC236}">
                  <a16:creationId xmlns:a16="http://schemas.microsoft.com/office/drawing/2014/main" id="{EC3499F5-3271-62CB-C30D-8F653D11F1FC}"/>
                </a:ext>
              </a:extLst>
            </p:cNvPr>
            <p:cNvGrpSpPr/>
            <p:nvPr/>
          </p:nvGrpSpPr>
          <p:grpSpPr>
            <a:xfrm>
              <a:off x="10988707" y="4723906"/>
              <a:ext cx="3649958" cy="2745728"/>
              <a:chOff x="16347683" y="4228955"/>
              <a:chExt cx="3649958" cy="2745728"/>
            </a:xfrm>
          </p:grpSpPr>
          <p:grpSp>
            <p:nvGrpSpPr>
              <p:cNvPr id="113" name="组合 112">
                <a:extLst>
                  <a:ext uri="{FF2B5EF4-FFF2-40B4-BE49-F238E27FC236}">
                    <a16:creationId xmlns:a16="http://schemas.microsoft.com/office/drawing/2014/main" id="{FF3A1F15-DE4C-E3C9-92F6-9269094960D3}"/>
                  </a:ext>
                </a:extLst>
              </p:cNvPr>
              <p:cNvGrpSpPr/>
              <p:nvPr/>
            </p:nvGrpSpPr>
            <p:grpSpPr>
              <a:xfrm>
                <a:off x="16347683" y="4228955"/>
                <a:ext cx="3649958" cy="2745728"/>
                <a:chOff x="16952802" y="4642413"/>
                <a:chExt cx="3254845" cy="2448499"/>
              </a:xfrm>
            </p:grpSpPr>
            <p:sp>
              <p:nvSpPr>
                <p:cNvPr id="115" name="矩形 114">
                  <a:extLst>
                    <a:ext uri="{FF2B5EF4-FFF2-40B4-BE49-F238E27FC236}">
                      <a16:creationId xmlns:a16="http://schemas.microsoft.com/office/drawing/2014/main" id="{53B0980E-FA10-52D5-46BB-FE89E455E45A}"/>
                    </a:ext>
                  </a:extLst>
                </p:cNvPr>
                <p:cNvSpPr/>
                <p:nvPr/>
              </p:nvSpPr>
              <p:spPr>
                <a:xfrm>
                  <a:off x="17455351" y="4694628"/>
                  <a:ext cx="2411431" cy="2396284"/>
                </a:xfrm>
                <a:prstGeom prst="rect">
                  <a:avLst/>
                </a:prstGeom>
                <a:solidFill>
                  <a:srgbClr val="FFC000">
                    <a:lumMod val="20000"/>
                    <a:lumOff val="80000"/>
                  </a:srgbClr>
                </a:solidFill>
                <a:ln w="19050" cap="flat" cmpd="sng" algn="ctr">
                  <a:solidFill>
                    <a:srgbClr val="4472C4">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116" name="矩形 115">
                  <a:extLst>
                    <a:ext uri="{FF2B5EF4-FFF2-40B4-BE49-F238E27FC236}">
                      <a16:creationId xmlns:a16="http://schemas.microsoft.com/office/drawing/2014/main" id="{BC508550-BEB1-CADF-93B8-1E4C2CC65DCB}"/>
                    </a:ext>
                  </a:extLst>
                </p:cNvPr>
                <p:cNvSpPr/>
                <p:nvPr/>
              </p:nvSpPr>
              <p:spPr>
                <a:xfrm>
                  <a:off x="17757714" y="5672284"/>
                  <a:ext cx="263866" cy="652551"/>
                </a:xfrm>
                <a:prstGeom prst="rect">
                  <a:avLst/>
                </a:prstGeom>
                <a:solidFill>
                  <a:srgbClr val="FFFF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1" i="0" u="none" strike="noStrike" kern="0" cap="none" spc="0" normalizeH="0" baseline="0" noProof="0" dirty="0">
                    <a:ln>
                      <a:noFill/>
                    </a:ln>
                    <a:solidFill>
                      <a:prstClr val="black"/>
                    </a:solidFill>
                    <a:effectLst/>
                    <a:uLnTx/>
                    <a:uFillTx/>
                    <a:latin typeface="Aptos (正文)"/>
                    <a:ea typeface="等线" panose="02010600030101010101" pitchFamily="2" charset="-122"/>
                  </a:endParaRPr>
                </a:p>
              </p:txBody>
            </p:sp>
            <p:cxnSp>
              <p:nvCxnSpPr>
                <p:cNvPr id="117" name="直接连接符 116">
                  <a:extLst>
                    <a:ext uri="{FF2B5EF4-FFF2-40B4-BE49-F238E27FC236}">
                      <a16:creationId xmlns:a16="http://schemas.microsoft.com/office/drawing/2014/main" id="{71E292B3-D11B-D938-3BE3-A88D867B9615}"/>
                    </a:ext>
                  </a:extLst>
                </p:cNvPr>
                <p:cNvCxnSpPr>
                  <a:cxnSpLocks/>
                  <a:stCxn id="116" idx="0"/>
                </p:cNvCxnSpPr>
                <p:nvPr/>
              </p:nvCxnSpPr>
              <p:spPr>
                <a:xfrm flipV="1">
                  <a:off x="17889647" y="5165980"/>
                  <a:ext cx="0" cy="506304"/>
                </a:xfrm>
                <a:prstGeom prst="line">
                  <a:avLst/>
                </a:prstGeom>
                <a:noFill/>
                <a:ln w="28575" cap="flat" cmpd="sng" algn="ctr">
                  <a:solidFill>
                    <a:sysClr val="windowText" lastClr="000000"/>
                  </a:solidFill>
                  <a:prstDash val="solid"/>
                  <a:miter lim="800000"/>
                </a:ln>
                <a:effectLst/>
              </p:spPr>
            </p:cxnSp>
            <p:cxnSp>
              <p:nvCxnSpPr>
                <p:cNvPr id="118" name="直接连接符 117">
                  <a:extLst>
                    <a:ext uri="{FF2B5EF4-FFF2-40B4-BE49-F238E27FC236}">
                      <a16:creationId xmlns:a16="http://schemas.microsoft.com/office/drawing/2014/main" id="{5DEAA38A-8570-A37B-C1BB-4496CE239D2F}"/>
                    </a:ext>
                  </a:extLst>
                </p:cNvPr>
                <p:cNvCxnSpPr>
                  <a:cxnSpLocks/>
                </p:cNvCxnSpPr>
                <p:nvPr/>
              </p:nvCxnSpPr>
              <p:spPr>
                <a:xfrm flipV="1">
                  <a:off x="17889647" y="6324835"/>
                  <a:ext cx="0" cy="512693"/>
                </a:xfrm>
                <a:prstGeom prst="line">
                  <a:avLst/>
                </a:prstGeom>
                <a:noFill/>
                <a:ln w="28575"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119" name="文本框 118">
                      <a:extLst>
                        <a:ext uri="{FF2B5EF4-FFF2-40B4-BE49-F238E27FC236}">
                          <a16:creationId xmlns:a16="http://schemas.microsoft.com/office/drawing/2014/main" id="{53E1EDE8-BD8B-3DE0-321B-63E74A5E9408}"/>
                        </a:ext>
                      </a:extLst>
                    </p:cNvPr>
                    <p:cNvSpPr txBox="1"/>
                    <p:nvPr/>
                  </p:nvSpPr>
                  <p:spPr>
                    <a:xfrm>
                      <a:off x="18033852" y="5766415"/>
                      <a:ext cx="897597" cy="48266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50" b="1" i="1" u="none" strike="noStrike" kern="0" cap="none" spc="0" normalizeH="0" baseline="0" noProof="0" smtClean="0">
                                    <a:ln>
                                      <a:noFill/>
                                    </a:ln>
                                    <a:solidFill>
                                      <a:prstClr val="black"/>
                                    </a:solidFill>
                                    <a:effectLst/>
                                    <a:uLnTx/>
                                    <a:uFillTx/>
                                    <a:latin typeface="Cambria Math" panose="02040503050406030204" pitchFamily="18" charset="0"/>
                                  </a:rPr>
                                  <m:t>𝒎𝒆𝒕𝒂𝒍</m:t>
                                </m:r>
                              </m:sub>
                            </m:sSub>
                          </m:oMath>
                        </m:oMathPara>
                      </a14:m>
                      <a:endParaRPr kumimoji="0" lang="zh-CN" altLang="en-US" sz="1050" b="0" i="0" u="none" strike="noStrike" kern="0" cap="none" spc="0" normalizeH="0" baseline="0" noProof="0" dirty="0">
                        <a:ln>
                          <a:noFill/>
                        </a:ln>
                        <a:solidFill>
                          <a:prstClr val="black"/>
                        </a:solidFill>
                        <a:effectLst/>
                        <a:uLnTx/>
                        <a:uFillTx/>
                        <a:latin typeface="Aptos (正文)"/>
                      </a:endParaRPr>
                    </a:p>
                  </p:txBody>
                </p:sp>
              </mc:Choice>
              <mc:Fallback xmlns="">
                <p:sp>
                  <p:nvSpPr>
                    <p:cNvPr id="119" name="文本框 118">
                      <a:extLst>
                        <a:ext uri="{FF2B5EF4-FFF2-40B4-BE49-F238E27FC236}">
                          <a16:creationId xmlns:a16="http://schemas.microsoft.com/office/drawing/2014/main" id="{53E1EDE8-BD8B-3DE0-321B-63E74A5E9408}"/>
                        </a:ext>
                      </a:extLst>
                    </p:cNvPr>
                    <p:cNvSpPr txBox="1">
                      <a:spLocks noRot="1" noChangeAspect="1" noMove="1" noResize="1" noEditPoints="1" noAdjustHandles="1" noChangeArrowheads="1" noChangeShapeType="1" noTextEdit="1"/>
                    </p:cNvSpPr>
                    <p:nvPr/>
                  </p:nvSpPr>
                  <p:spPr>
                    <a:xfrm>
                      <a:off x="18033852" y="5766415"/>
                      <a:ext cx="897597" cy="482661"/>
                    </a:xfrm>
                    <a:prstGeom prst="rect">
                      <a:avLst/>
                    </a:prstGeom>
                    <a:blipFill>
                      <a:blip r:embed="rId45"/>
                      <a:stretch>
                        <a:fillRect r="-15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文本框 119">
                      <a:extLst>
                        <a:ext uri="{FF2B5EF4-FFF2-40B4-BE49-F238E27FC236}">
                          <a16:creationId xmlns:a16="http://schemas.microsoft.com/office/drawing/2014/main" id="{0370B07E-1A72-0D51-3FEB-AE67A80851CA}"/>
                        </a:ext>
                      </a:extLst>
                    </p:cNvPr>
                    <p:cNvSpPr txBox="1"/>
                    <p:nvPr/>
                  </p:nvSpPr>
                  <p:spPr>
                    <a:xfrm>
                      <a:off x="18689869" y="4642413"/>
                      <a:ext cx="857767" cy="46803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𝒅</m:t>
                                </m:r>
                              </m:sub>
                            </m:sSub>
                            <m:r>
                              <m:rPr>
                                <m:nor/>
                              </m:rPr>
                              <a:rPr kumimoji="0" lang="en-US" altLang="zh-CN" sz="1000" b="1" i="0" u="none" strike="noStrike" kern="0" cap="none" spc="0" normalizeH="0" baseline="0" noProof="0" smtClean="0">
                                <a:ln>
                                  <a:noFill/>
                                </a:ln>
                                <a:solidFill>
                                  <a:prstClr val="black"/>
                                </a:solidFill>
                                <a:effectLst/>
                                <a:uLnTx/>
                                <a:uFillTx/>
                                <a:latin typeface="Aptos (正文)"/>
                              </a:rPr>
                              <m:t>,</m:t>
                            </m:r>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m:rPr>
                                    <m:nor/>
                                  </m:rPr>
                                  <a:rPr kumimoji="0" lang="el-GR"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m:t>γ</m:t>
                                </m:r>
                              </m:e>
                              <m:sub>
                                <m:r>
                                  <a:rPr kumimoji="0" lang="en-US" altLang="zh-CN" sz="1000" b="1" i="1" u="none" strike="noStrike" kern="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𝒅</m:t>
                                </m:r>
                              </m:sub>
                            </m:sSub>
                          </m:oMath>
                        </m:oMathPara>
                      </a14:m>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mc:Choice>
              <mc:Fallback xmlns="">
                <p:sp>
                  <p:nvSpPr>
                    <p:cNvPr id="120" name="文本框 119">
                      <a:extLst>
                        <a:ext uri="{FF2B5EF4-FFF2-40B4-BE49-F238E27FC236}">
                          <a16:creationId xmlns:a16="http://schemas.microsoft.com/office/drawing/2014/main" id="{0370B07E-1A72-0D51-3FEB-AE67A80851CA}"/>
                        </a:ext>
                      </a:extLst>
                    </p:cNvPr>
                    <p:cNvSpPr txBox="1">
                      <a:spLocks noRot="1" noChangeAspect="1" noMove="1" noResize="1" noEditPoints="1" noAdjustHandles="1" noChangeArrowheads="1" noChangeShapeType="1" noTextEdit="1"/>
                    </p:cNvSpPr>
                    <p:nvPr/>
                  </p:nvSpPr>
                  <p:spPr>
                    <a:xfrm>
                      <a:off x="18689869" y="4642413"/>
                      <a:ext cx="857767" cy="468033"/>
                    </a:xfrm>
                    <a:prstGeom prst="rect">
                      <a:avLst/>
                    </a:prstGeom>
                    <a:blipFill>
                      <a:blip r:embed="rId4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文本框 120">
                      <a:extLst>
                        <a:ext uri="{FF2B5EF4-FFF2-40B4-BE49-F238E27FC236}">
                          <a16:creationId xmlns:a16="http://schemas.microsoft.com/office/drawing/2014/main" id="{29F36594-FF51-21F4-AAD1-A5C68C2CDF9F}"/>
                        </a:ext>
                      </a:extLst>
                    </p:cNvPr>
                    <p:cNvSpPr txBox="1"/>
                    <p:nvPr/>
                  </p:nvSpPr>
                  <p:spPr>
                    <a:xfrm>
                      <a:off x="18829279" y="5381725"/>
                      <a:ext cx="563575" cy="46803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𝒍</m:t>
                                </m:r>
                              </m:e>
                              <m:sub>
                                <m:r>
                                  <a:rPr kumimoji="0" lang="en-US" altLang="zh-CN" sz="1000" b="1" i="1" u="none" strike="noStrike" kern="0" cap="none" spc="0" normalizeH="0" baseline="0" noProof="0" smtClean="0">
                                    <a:ln>
                                      <a:noFill/>
                                    </a:ln>
                                    <a:solidFill>
                                      <a:prstClr val="black"/>
                                    </a:solidFill>
                                    <a:effectLst/>
                                    <a:uLnTx/>
                                    <a:uFillTx/>
                                    <a:latin typeface="Cambria Math" panose="02040503050406030204" pitchFamily="18" charset="0"/>
                                  </a:rPr>
                                  <m:t>𝒅</m:t>
                                </m:r>
                              </m:sub>
                            </m:sSub>
                          </m:oMath>
                        </m:oMathPara>
                      </a14:m>
                      <a:endParaRPr kumimoji="0" lang="zh-CN" altLang="en-US" sz="1000" b="1" i="0" u="none" strike="noStrike" kern="0" cap="none" spc="0" normalizeH="0" baseline="0" noProof="0" dirty="0">
                        <a:ln>
                          <a:noFill/>
                        </a:ln>
                        <a:solidFill>
                          <a:prstClr val="black"/>
                        </a:solidFill>
                        <a:effectLst/>
                        <a:uLnTx/>
                        <a:uFillTx/>
                        <a:latin typeface="Aptos (正文)"/>
                      </a:endParaRPr>
                    </a:p>
                  </p:txBody>
                </p:sp>
              </mc:Choice>
              <mc:Fallback xmlns="">
                <p:sp>
                  <p:nvSpPr>
                    <p:cNvPr id="121" name="文本框 120">
                      <a:extLst>
                        <a:ext uri="{FF2B5EF4-FFF2-40B4-BE49-F238E27FC236}">
                          <a16:creationId xmlns:a16="http://schemas.microsoft.com/office/drawing/2014/main" id="{29F36594-FF51-21F4-AAD1-A5C68C2CDF9F}"/>
                        </a:ext>
                      </a:extLst>
                    </p:cNvPr>
                    <p:cNvSpPr txBox="1">
                      <a:spLocks noRot="1" noChangeAspect="1" noMove="1" noResize="1" noEditPoints="1" noAdjustHandles="1" noChangeArrowheads="1" noChangeShapeType="1" noTextEdit="1"/>
                    </p:cNvSpPr>
                    <p:nvPr/>
                  </p:nvSpPr>
                  <p:spPr>
                    <a:xfrm>
                      <a:off x="18829279" y="5381725"/>
                      <a:ext cx="563575" cy="468033"/>
                    </a:xfrm>
                    <a:prstGeom prst="rect">
                      <a:avLst/>
                    </a:prstGeom>
                    <a:blipFill>
                      <a:blip r:embed="rId47"/>
                      <a:stretch>
                        <a:fillRect/>
                      </a:stretch>
                    </a:blipFill>
                  </p:spPr>
                  <p:txBody>
                    <a:bodyPr/>
                    <a:lstStyle/>
                    <a:p>
                      <a:r>
                        <a:rPr lang="en-US">
                          <a:noFill/>
                        </a:rPr>
                        <a:t> </a:t>
                      </a:r>
                    </a:p>
                  </p:txBody>
                </p:sp>
              </mc:Fallback>
            </mc:AlternateContent>
            <p:cxnSp>
              <p:nvCxnSpPr>
                <p:cNvPr id="122" name="直接箭头连接符 121">
                  <a:extLst>
                    <a:ext uri="{FF2B5EF4-FFF2-40B4-BE49-F238E27FC236}">
                      <a16:creationId xmlns:a16="http://schemas.microsoft.com/office/drawing/2014/main" id="{F74CDBBC-0922-8020-4DA7-BC5EC0B892C5}"/>
                    </a:ext>
                  </a:extLst>
                </p:cNvPr>
                <p:cNvCxnSpPr>
                  <a:cxnSpLocks/>
                </p:cNvCxnSpPr>
                <p:nvPr/>
              </p:nvCxnSpPr>
              <p:spPr>
                <a:xfrm>
                  <a:off x="18851713" y="5391852"/>
                  <a:ext cx="464022" cy="0"/>
                </a:xfrm>
                <a:prstGeom prst="straightConnector1">
                  <a:avLst/>
                </a:prstGeom>
                <a:noFill/>
                <a:ln w="19050" cap="flat" cmpd="sng" algn="ctr">
                  <a:solidFill>
                    <a:sysClr val="windowText" lastClr="000000"/>
                  </a:solidFill>
                  <a:prstDash val="solid"/>
                  <a:miter lim="800000"/>
                  <a:headEnd type="triangle"/>
                  <a:tailEnd type="triangle"/>
                </a:ln>
                <a:effectLst/>
              </p:spPr>
            </p:cxnSp>
            <p:cxnSp>
              <p:nvCxnSpPr>
                <p:cNvPr id="123" name="直接连接符 122">
                  <a:extLst>
                    <a:ext uri="{FF2B5EF4-FFF2-40B4-BE49-F238E27FC236}">
                      <a16:creationId xmlns:a16="http://schemas.microsoft.com/office/drawing/2014/main" id="{C42D1586-7DD8-69EA-CD73-946E4290A9B6}"/>
                    </a:ext>
                  </a:extLst>
                </p:cNvPr>
                <p:cNvCxnSpPr>
                  <a:cxnSpLocks/>
                </p:cNvCxnSpPr>
                <p:nvPr/>
              </p:nvCxnSpPr>
              <p:spPr>
                <a:xfrm>
                  <a:off x="16952802" y="5165980"/>
                  <a:ext cx="3254845" cy="0"/>
                </a:xfrm>
                <a:prstGeom prst="line">
                  <a:avLst/>
                </a:prstGeom>
                <a:noFill/>
                <a:ln w="28575" cap="flat" cmpd="sng" algn="ctr">
                  <a:solidFill>
                    <a:sysClr val="windowText" lastClr="000000"/>
                  </a:solidFill>
                  <a:prstDash val="solid"/>
                  <a:miter lim="800000"/>
                </a:ln>
                <a:effectLst/>
              </p:spPr>
            </p:cxnSp>
            <p:sp>
              <p:nvSpPr>
                <p:cNvPr id="124" name="椭圆 123">
                  <a:extLst>
                    <a:ext uri="{FF2B5EF4-FFF2-40B4-BE49-F238E27FC236}">
                      <a16:creationId xmlns:a16="http://schemas.microsoft.com/office/drawing/2014/main" id="{F4DF7CF6-E8A2-F370-0263-C982E3E87B69}"/>
                    </a:ext>
                  </a:extLst>
                </p:cNvPr>
                <p:cNvSpPr/>
                <p:nvPr/>
              </p:nvSpPr>
              <p:spPr>
                <a:xfrm>
                  <a:off x="17378548" y="5063005"/>
                  <a:ext cx="164805" cy="164805"/>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125" name="椭圆 124">
                  <a:extLst>
                    <a:ext uri="{FF2B5EF4-FFF2-40B4-BE49-F238E27FC236}">
                      <a16:creationId xmlns:a16="http://schemas.microsoft.com/office/drawing/2014/main" id="{A50ABDD8-C3FE-B5F4-9880-ED047D7BFCB2}"/>
                    </a:ext>
                  </a:extLst>
                </p:cNvPr>
                <p:cNvSpPr/>
                <p:nvPr/>
              </p:nvSpPr>
              <p:spPr>
                <a:xfrm>
                  <a:off x="19774405" y="5063005"/>
                  <a:ext cx="164805" cy="164805"/>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126" name="流程图: 直接访问存储器 125">
                  <a:extLst>
                    <a:ext uri="{FF2B5EF4-FFF2-40B4-BE49-F238E27FC236}">
                      <a16:creationId xmlns:a16="http://schemas.microsoft.com/office/drawing/2014/main" id="{CED31908-8314-7CF1-BA03-C846E9788562}"/>
                    </a:ext>
                  </a:extLst>
                </p:cNvPr>
                <p:cNvSpPr/>
                <p:nvPr/>
              </p:nvSpPr>
              <p:spPr>
                <a:xfrm>
                  <a:off x="18840364" y="5026554"/>
                  <a:ext cx="464022" cy="276989"/>
                </a:xfrm>
                <a:prstGeom prst="flowChartMagneticDrum">
                  <a:avLst/>
                </a:prstGeom>
                <a:solidFill>
                  <a:srgbClr val="70AD47">
                    <a:lumMod val="60000"/>
                    <a:lumOff val="4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1"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sp>
              <p:nvSpPr>
                <p:cNvPr id="127" name="椭圆 126">
                  <a:extLst>
                    <a:ext uri="{FF2B5EF4-FFF2-40B4-BE49-F238E27FC236}">
                      <a16:creationId xmlns:a16="http://schemas.microsoft.com/office/drawing/2014/main" id="{0E526A04-7FD2-0810-A233-737465499712}"/>
                    </a:ext>
                  </a:extLst>
                </p:cNvPr>
                <p:cNvSpPr/>
                <p:nvPr/>
              </p:nvSpPr>
              <p:spPr>
                <a:xfrm>
                  <a:off x="18152397" y="5081748"/>
                  <a:ext cx="164805" cy="164805"/>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cxnSp>
              <p:nvCxnSpPr>
                <p:cNvPr id="128" name="直接连接符 127">
                  <a:extLst>
                    <a:ext uri="{FF2B5EF4-FFF2-40B4-BE49-F238E27FC236}">
                      <a16:creationId xmlns:a16="http://schemas.microsoft.com/office/drawing/2014/main" id="{22366839-59B5-7A3F-100A-02D9EBC2BF28}"/>
                    </a:ext>
                  </a:extLst>
                </p:cNvPr>
                <p:cNvCxnSpPr>
                  <a:cxnSpLocks/>
                </p:cNvCxnSpPr>
                <p:nvPr/>
              </p:nvCxnSpPr>
              <p:spPr>
                <a:xfrm>
                  <a:off x="16952802" y="6839037"/>
                  <a:ext cx="3254845" cy="0"/>
                </a:xfrm>
                <a:prstGeom prst="line">
                  <a:avLst/>
                </a:prstGeom>
                <a:noFill/>
                <a:ln w="28575" cap="flat" cmpd="sng" algn="ctr">
                  <a:solidFill>
                    <a:sysClr val="windowText" lastClr="000000"/>
                  </a:solidFill>
                  <a:prstDash val="solid"/>
                  <a:miter lim="800000"/>
                </a:ln>
                <a:effectLst/>
              </p:spPr>
            </p:cxnSp>
            <p:sp>
              <p:nvSpPr>
                <p:cNvPr id="129" name="椭圆 128">
                  <a:extLst>
                    <a:ext uri="{FF2B5EF4-FFF2-40B4-BE49-F238E27FC236}">
                      <a16:creationId xmlns:a16="http://schemas.microsoft.com/office/drawing/2014/main" id="{438215D0-ECB2-065E-A847-D1798F913C9D}"/>
                    </a:ext>
                  </a:extLst>
                </p:cNvPr>
                <p:cNvSpPr/>
                <p:nvPr/>
              </p:nvSpPr>
              <p:spPr>
                <a:xfrm>
                  <a:off x="17385641" y="6748123"/>
                  <a:ext cx="164805" cy="164805"/>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130" name="椭圆 129">
                  <a:extLst>
                    <a:ext uri="{FF2B5EF4-FFF2-40B4-BE49-F238E27FC236}">
                      <a16:creationId xmlns:a16="http://schemas.microsoft.com/office/drawing/2014/main" id="{BDEB437C-85CA-4926-E77D-09978E686725}"/>
                    </a:ext>
                  </a:extLst>
                </p:cNvPr>
                <p:cNvSpPr/>
                <p:nvPr/>
              </p:nvSpPr>
              <p:spPr>
                <a:xfrm>
                  <a:off x="19774405" y="6748123"/>
                  <a:ext cx="164805" cy="164805"/>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131" name="椭圆 130">
                  <a:extLst>
                    <a:ext uri="{FF2B5EF4-FFF2-40B4-BE49-F238E27FC236}">
                      <a16:creationId xmlns:a16="http://schemas.microsoft.com/office/drawing/2014/main" id="{A1E32E4F-67BC-BF1D-F588-6F8A42BB0DF8}"/>
                    </a:ext>
                  </a:extLst>
                </p:cNvPr>
                <p:cNvSpPr/>
                <p:nvPr/>
              </p:nvSpPr>
              <p:spPr>
                <a:xfrm>
                  <a:off x="18152397" y="6766866"/>
                  <a:ext cx="164805" cy="164805"/>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grpSp>
          <p:sp>
            <p:nvSpPr>
              <p:cNvPr id="114" name="椭圆 113">
                <a:extLst>
                  <a:ext uri="{FF2B5EF4-FFF2-40B4-BE49-F238E27FC236}">
                    <a16:creationId xmlns:a16="http://schemas.microsoft.com/office/drawing/2014/main" id="{FEC87E8B-477F-C0EE-A6B8-1B4DD3D2C22E}"/>
                  </a:ext>
                </a:extLst>
              </p:cNvPr>
              <p:cNvSpPr/>
              <p:nvPr/>
            </p:nvSpPr>
            <p:spPr>
              <a:xfrm>
                <a:off x="17540433" y="5419878"/>
                <a:ext cx="1205710" cy="654580"/>
              </a:xfrm>
              <a:prstGeom prst="ellipse">
                <a:avLst/>
              </a:prstGeom>
              <a:noFill/>
              <a:ln w="38100" cap="flat" cmpd="sng" algn="ctr">
                <a:solidFill>
                  <a:srgbClr val="4472C4"/>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grpSp>
        <p:cxnSp>
          <p:nvCxnSpPr>
            <p:cNvPr id="77" name="直接箭头连接符 76">
              <a:extLst>
                <a:ext uri="{FF2B5EF4-FFF2-40B4-BE49-F238E27FC236}">
                  <a16:creationId xmlns:a16="http://schemas.microsoft.com/office/drawing/2014/main" id="{D6AC6C6D-40BE-958D-CE29-4688D79F024D}"/>
                </a:ext>
              </a:extLst>
            </p:cNvPr>
            <p:cNvCxnSpPr>
              <a:cxnSpLocks/>
              <a:stCxn id="114" idx="6"/>
            </p:cNvCxnSpPr>
            <p:nvPr/>
          </p:nvCxnSpPr>
          <p:spPr>
            <a:xfrm flipV="1">
              <a:off x="13387167" y="6096557"/>
              <a:ext cx="1738900" cy="145562"/>
            </a:xfrm>
            <a:prstGeom prst="straightConnector1">
              <a:avLst/>
            </a:prstGeom>
            <a:noFill/>
            <a:ln w="38100" cap="flat" cmpd="sng" algn="ctr">
              <a:solidFill>
                <a:srgbClr val="4472C4"/>
              </a:solidFill>
              <a:prstDash val="solid"/>
              <a:miter lim="800000"/>
              <a:headEnd type="none" w="med" len="med"/>
              <a:tailEnd type="triangle" w="med" len="med"/>
            </a:ln>
            <a:effectLst/>
          </p:spPr>
        </p:cxnSp>
        <p:sp>
          <p:nvSpPr>
            <p:cNvPr id="78" name="箭头: 下 77">
              <a:extLst>
                <a:ext uri="{FF2B5EF4-FFF2-40B4-BE49-F238E27FC236}">
                  <a16:creationId xmlns:a16="http://schemas.microsoft.com/office/drawing/2014/main" id="{223A7EF1-42D0-CE35-600F-A0E63DC8DA91}"/>
                </a:ext>
              </a:extLst>
            </p:cNvPr>
            <p:cNvSpPr/>
            <p:nvPr/>
          </p:nvSpPr>
          <p:spPr>
            <a:xfrm rot="16200000">
              <a:off x="-871130" y="5446968"/>
              <a:ext cx="389750" cy="931768"/>
            </a:xfrm>
            <a:prstGeom prst="downArrow">
              <a:avLst/>
            </a:prstGeom>
            <a:no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dirty="0">
                <a:ln>
                  <a:noFill/>
                </a:ln>
                <a:solidFill>
                  <a:prstClr val="white"/>
                </a:solidFill>
                <a:effectLst/>
                <a:uLnTx/>
                <a:uFillTx/>
                <a:latin typeface="Aptos (正文)"/>
                <a:ea typeface="等线" panose="02010600030101010101" pitchFamily="2" charset="-122"/>
              </a:endParaRPr>
            </a:p>
          </p:txBody>
        </p:sp>
        <p:sp>
          <p:nvSpPr>
            <p:cNvPr id="79" name="矩形: 圆角 78">
              <a:extLst>
                <a:ext uri="{FF2B5EF4-FFF2-40B4-BE49-F238E27FC236}">
                  <a16:creationId xmlns:a16="http://schemas.microsoft.com/office/drawing/2014/main" id="{AA57E2FC-2773-4F99-EEB4-0E37F559AD9F}"/>
                </a:ext>
              </a:extLst>
            </p:cNvPr>
            <p:cNvSpPr/>
            <p:nvPr/>
          </p:nvSpPr>
          <p:spPr>
            <a:xfrm>
              <a:off x="-6447863" y="340242"/>
              <a:ext cx="12923189" cy="3920849"/>
            </a:xfrm>
            <a:prstGeom prst="roundRect">
              <a:avLst>
                <a:gd name="adj" fmla="val 8939"/>
              </a:avLst>
            </a:prstGeom>
            <a:noFill/>
            <a:ln w="381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80" name="矩形: 圆角 79">
              <a:extLst>
                <a:ext uri="{FF2B5EF4-FFF2-40B4-BE49-F238E27FC236}">
                  <a16:creationId xmlns:a16="http://schemas.microsoft.com/office/drawing/2014/main" id="{914CCBBE-BE22-F5AB-DF7E-1CC638A70582}"/>
                </a:ext>
              </a:extLst>
            </p:cNvPr>
            <p:cNvSpPr/>
            <p:nvPr/>
          </p:nvSpPr>
          <p:spPr>
            <a:xfrm>
              <a:off x="6630504" y="327453"/>
              <a:ext cx="14794738" cy="3961745"/>
            </a:xfrm>
            <a:prstGeom prst="roundRect">
              <a:avLst>
                <a:gd name="adj" fmla="val 8939"/>
              </a:avLst>
            </a:prstGeom>
            <a:noFill/>
            <a:ln w="381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81" name="矩形: 圆角 80">
              <a:extLst>
                <a:ext uri="{FF2B5EF4-FFF2-40B4-BE49-F238E27FC236}">
                  <a16:creationId xmlns:a16="http://schemas.microsoft.com/office/drawing/2014/main" id="{DFEA7AA8-3977-7D56-69DC-AAB7FD362F40}"/>
                </a:ext>
              </a:extLst>
            </p:cNvPr>
            <p:cNvSpPr/>
            <p:nvPr/>
          </p:nvSpPr>
          <p:spPr>
            <a:xfrm>
              <a:off x="-6447862" y="4474317"/>
              <a:ext cx="14477958" cy="3206712"/>
            </a:xfrm>
            <a:prstGeom prst="roundRect">
              <a:avLst>
                <a:gd name="adj" fmla="val 8939"/>
              </a:avLst>
            </a:prstGeom>
            <a:noFill/>
            <a:ln w="381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82" name="矩形: 圆角 81">
              <a:extLst>
                <a:ext uri="{FF2B5EF4-FFF2-40B4-BE49-F238E27FC236}">
                  <a16:creationId xmlns:a16="http://schemas.microsoft.com/office/drawing/2014/main" id="{CAB028FB-78B2-2437-65B0-75F935A65AF0}"/>
                </a:ext>
              </a:extLst>
            </p:cNvPr>
            <p:cNvSpPr/>
            <p:nvPr/>
          </p:nvSpPr>
          <p:spPr>
            <a:xfrm>
              <a:off x="8301016" y="4482587"/>
              <a:ext cx="13124225" cy="3227941"/>
            </a:xfrm>
            <a:prstGeom prst="roundRect">
              <a:avLst>
                <a:gd name="adj" fmla="val 8939"/>
              </a:avLst>
            </a:prstGeom>
            <a:noFill/>
            <a:ln w="381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83" name="箭头: 下 82">
              <a:extLst>
                <a:ext uri="{FF2B5EF4-FFF2-40B4-BE49-F238E27FC236}">
                  <a16:creationId xmlns:a16="http://schemas.microsoft.com/office/drawing/2014/main" id="{6286F425-2E73-9477-846E-7BC6889CA7CB}"/>
                </a:ext>
              </a:extLst>
            </p:cNvPr>
            <p:cNvSpPr/>
            <p:nvPr/>
          </p:nvSpPr>
          <p:spPr>
            <a:xfrm rot="7734897">
              <a:off x="17939847" y="3356485"/>
              <a:ext cx="383207" cy="1622076"/>
            </a:xfrm>
            <a:prstGeom prst="downArrow">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84" name="文本框 83">
              <a:extLst>
                <a:ext uri="{FF2B5EF4-FFF2-40B4-BE49-F238E27FC236}">
                  <a16:creationId xmlns:a16="http://schemas.microsoft.com/office/drawing/2014/main" id="{F82AF14D-1704-0A2D-167F-3214BF4B9CFF}"/>
                </a:ext>
              </a:extLst>
            </p:cNvPr>
            <p:cNvSpPr txBox="1"/>
            <p:nvPr/>
          </p:nvSpPr>
          <p:spPr>
            <a:xfrm>
              <a:off x="-6377891" y="5041996"/>
              <a:ext cx="2226427" cy="88568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Tunable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Metasurface</a:t>
              </a:r>
              <a:endParaRPr kumimoji="0" lang="zh-CN" altLang="en-US" sz="105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grpSp>
          <p:nvGrpSpPr>
            <p:cNvPr id="85" name="组合 84">
              <a:extLst>
                <a:ext uri="{FF2B5EF4-FFF2-40B4-BE49-F238E27FC236}">
                  <a16:creationId xmlns:a16="http://schemas.microsoft.com/office/drawing/2014/main" id="{3B4B5DA9-8137-2D21-A82C-0AB895624BBA}"/>
                </a:ext>
              </a:extLst>
            </p:cNvPr>
            <p:cNvGrpSpPr/>
            <p:nvPr/>
          </p:nvGrpSpPr>
          <p:grpSpPr>
            <a:xfrm>
              <a:off x="-6555699" y="999176"/>
              <a:ext cx="4464013" cy="3017653"/>
              <a:chOff x="2767222" y="853131"/>
              <a:chExt cx="4464013" cy="3017653"/>
            </a:xfrm>
          </p:grpSpPr>
          <p:sp>
            <p:nvSpPr>
              <p:cNvPr id="87" name="等腰三角形 86">
                <a:extLst>
                  <a:ext uri="{FF2B5EF4-FFF2-40B4-BE49-F238E27FC236}">
                    <a16:creationId xmlns:a16="http://schemas.microsoft.com/office/drawing/2014/main" id="{F0BAE012-21E6-462B-363F-EB0B7FD353C1}"/>
                  </a:ext>
                </a:extLst>
              </p:cNvPr>
              <p:cNvSpPr/>
              <p:nvPr/>
            </p:nvSpPr>
            <p:spPr>
              <a:xfrm rot="16200000">
                <a:off x="4162697" y="2292942"/>
                <a:ext cx="437655" cy="377289"/>
              </a:xfrm>
              <a:prstGeom prst="triangl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dirty="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cxnSp>
            <p:nvCxnSpPr>
              <p:cNvPr id="88" name="直接连接符 87">
                <a:extLst>
                  <a:ext uri="{FF2B5EF4-FFF2-40B4-BE49-F238E27FC236}">
                    <a16:creationId xmlns:a16="http://schemas.microsoft.com/office/drawing/2014/main" id="{AB3A53A6-0AC0-CF9A-359F-1AE04FAC89FA}"/>
                  </a:ext>
                </a:extLst>
              </p:cNvPr>
              <p:cNvCxnSpPr>
                <a:cxnSpLocks/>
              </p:cNvCxnSpPr>
              <p:nvPr/>
            </p:nvCxnSpPr>
            <p:spPr>
              <a:xfrm flipH="1">
                <a:off x="3629304" y="2481586"/>
                <a:ext cx="563576" cy="0"/>
              </a:xfrm>
              <a:prstGeom prst="line">
                <a:avLst/>
              </a:prstGeom>
              <a:noFill/>
              <a:ln w="28575" cap="flat" cmpd="sng" algn="ctr">
                <a:solidFill>
                  <a:sysClr val="windowText" lastClr="000000"/>
                </a:solidFill>
                <a:prstDash val="solid"/>
                <a:miter lim="800000"/>
              </a:ln>
              <a:effectLst/>
            </p:spPr>
          </p:cxnSp>
          <p:cxnSp>
            <p:nvCxnSpPr>
              <p:cNvPr id="89" name="直接连接符 88">
                <a:extLst>
                  <a:ext uri="{FF2B5EF4-FFF2-40B4-BE49-F238E27FC236}">
                    <a16:creationId xmlns:a16="http://schemas.microsoft.com/office/drawing/2014/main" id="{54CE1ADE-4C72-B717-2F35-D9E1BAC91724}"/>
                  </a:ext>
                </a:extLst>
              </p:cNvPr>
              <p:cNvCxnSpPr>
                <a:cxnSpLocks/>
              </p:cNvCxnSpPr>
              <p:nvPr/>
            </p:nvCxnSpPr>
            <p:spPr>
              <a:xfrm>
                <a:off x="3138513" y="2481586"/>
                <a:ext cx="0" cy="562317"/>
              </a:xfrm>
              <a:prstGeom prst="line">
                <a:avLst/>
              </a:prstGeom>
              <a:noFill/>
              <a:ln w="28575" cap="flat" cmpd="sng" algn="ctr">
                <a:solidFill>
                  <a:sysClr val="windowText" lastClr="000000"/>
                </a:solidFill>
                <a:prstDash val="solid"/>
                <a:miter lim="800000"/>
              </a:ln>
              <a:effectLst/>
            </p:spPr>
          </p:cxnSp>
          <p:sp>
            <p:nvSpPr>
              <p:cNvPr id="90" name="矩形: 圆角 89">
                <a:extLst>
                  <a:ext uri="{FF2B5EF4-FFF2-40B4-BE49-F238E27FC236}">
                    <a16:creationId xmlns:a16="http://schemas.microsoft.com/office/drawing/2014/main" id="{93CA9175-7E5D-65C5-868D-2280083C1AA3}"/>
                  </a:ext>
                </a:extLst>
              </p:cNvPr>
              <p:cNvSpPr/>
              <p:nvPr/>
            </p:nvSpPr>
            <p:spPr>
              <a:xfrm>
                <a:off x="2945029" y="3043904"/>
                <a:ext cx="1009022" cy="60112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ea typeface="等线" panose="02010600030101010101" pitchFamily="2" charset="-122"/>
                    <a:cs typeface="Times New Roman" panose="02020603050405020304" pitchFamily="18" charset="0"/>
                  </a:rPr>
                  <a:t>TX / RX</a:t>
                </a:r>
                <a:endParaRPr kumimoji="0" lang="zh-CN" altLang="en-US" sz="1000" b="1" i="0" u="none" strike="noStrike" kern="0" cap="none" spc="0" normalizeH="0" baseline="0" noProof="0" dirty="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cxnSp>
            <p:nvCxnSpPr>
              <p:cNvPr id="91" name="直接连接符 90">
                <a:extLst>
                  <a:ext uri="{FF2B5EF4-FFF2-40B4-BE49-F238E27FC236}">
                    <a16:creationId xmlns:a16="http://schemas.microsoft.com/office/drawing/2014/main" id="{708E9F48-587E-8948-A891-CEE807DF761F}"/>
                  </a:ext>
                </a:extLst>
              </p:cNvPr>
              <p:cNvCxnSpPr>
                <a:cxnSpLocks/>
                <a:stCxn id="93" idx="4"/>
                <a:endCxn id="90" idx="0"/>
              </p:cNvCxnSpPr>
              <p:nvPr/>
            </p:nvCxnSpPr>
            <p:spPr>
              <a:xfrm>
                <a:off x="3440659" y="2670231"/>
                <a:ext cx="8882" cy="373673"/>
              </a:xfrm>
              <a:prstGeom prst="line">
                <a:avLst/>
              </a:prstGeom>
              <a:noFill/>
              <a:ln w="28575" cap="flat" cmpd="sng" algn="ctr">
                <a:solidFill>
                  <a:sysClr val="windowText" lastClr="000000"/>
                </a:solidFill>
                <a:prstDash val="solid"/>
                <a:miter lim="800000"/>
              </a:ln>
              <a:effectLst/>
            </p:spPr>
          </p:cxnSp>
          <p:cxnSp>
            <p:nvCxnSpPr>
              <p:cNvPr id="92" name="直接连接符 91">
                <a:extLst>
                  <a:ext uri="{FF2B5EF4-FFF2-40B4-BE49-F238E27FC236}">
                    <a16:creationId xmlns:a16="http://schemas.microsoft.com/office/drawing/2014/main" id="{8A0CC712-99B8-7327-2A67-29DD1342156F}"/>
                  </a:ext>
                </a:extLst>
              </p:cNvPr>
              <p:cNvCxnSpPr>
                <a:cxnSpLocks/>
                <a:stCxn id="93" idx="2"/>
              </p:cNvCxnSpPr>
              <p:nvPr/>
            </p:nvCxnSpPr>
            <p:spPr>
              <a:xfrm flipH="1">
                <a:off x="3123661" y="2481586"/>
                <a:ext cx="128353" cy="0"/>
              </a:xfrm>
              <a:prstGeom prst="line">
                <a:avLst/>
              </a:prstGeom>
              <a:noFill/>
              <a:ln w="28575" cap="flat" cmpd="sng" algn="ctr">
                <a:solidFill>
                  <a:sysClr val="windowText" lastClr="000000"/>
                </a:solidFill>
                <a:prstDash val="solid"/>
                <a:miter lim="800000"/>
              </a:ln>
              <a:effectLst/>
            </p:spPr>
          </p:cxnSp>
          <p:sp>
            <p:nvSpPr>
              <p:cNvPr id="93" name="圆: 空心 92">
                <a:extLst>
                  <a:ext uri="{FF2B5EF4-FFF2-40B4-BE49-F238E27FC236}">
                    <a16:creationId xmlns:a16="http://schemas.microsoft.com/office/drawing/2014/main" id="{8987A277-5410-2747-1397-F97496F211AB}"/>
                  </a:ext>
                </a:extLst>
              </p:cNvPr>
              <p:cNvSpPr/>
              <p:nvPr/>
            </p:nvSpPr>
            <p:spPr>
              <a:xfrm>
                <a:off x="3252014" y="2292941"/>
                <a:ext cx="377290" cy="377290"/>
              </a:xfrm>
              <a:prstGeom prst="donut">
                <a:avLst/>
              </a:prstGeom>
              <a:solidFill>
                <a:srgbClr val="A5A5A5"/>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black"/>
                  </a:solidFill>
                  <a:effectLst/>
                  <a:uLnTx/>
                  <a:uFillTx/>
                  <a:latin typeface="Aptos (正文)"/>
                  <a:ea typeface="等线" panose="02010600030101010101" pitchFamily="2" charset="-122"/>
                  <a:cs typeface="Times New Roman" panose="02020603050405020304" pitchFamily="18" charset="0"/>
                </a:endParaRPr>
              </a:p>
            </p:txBody>
          </p:sp>
          <p:sp>
            <p:nvSpPr>
              <p:cNvPr id="94" name="椭圆 93">
                <a:extLst>
                  <a:ext uri="{FF2B5EF4-FFF2-40B4-BE49-F238E27FC236}">
                    <a16:creationId xmlns:a16="http://schemas.microsoft.com/office/drawing/2014/main" id="{A8AA2100-FD4C-3FB3-8D60-6F2631838230}"/>
                  </a:ext>
                </a:extLst>
              </p:cNvPr>
              <p:cNvSpPr/>
              <p:nvPr/>
            </p:nvSpPr>
            <p:spPr>
              <a:xfrm>
                <a:off x="3205714" y="2441103"/>
                <a:ext cx="80963" cy="80963"/>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95" name="椭圆 94">
                <a:extLst>
                  <a:ext uri="{FF2B5EF4-FFF2-40B4-BE49-F238E27FC236}">
                    <a16:creationId xmlns:a16="http://schemas.microsoft.com/office/drawing/2014/main" id="{FCD1FAEE-819E-9A70-96F3-3838B462EF97}"/>
                  </a:ext>
                </a:extLst>
              </p:cNvPr>
              <p:cNvSpPr/>
              <p:nvPr/>
            </p:nvSpPr>
            <p:spPr>
              <a:xfrm>
                <a:off x="3398776" y="2629749"/>
                <a:ext cx="80963" cy="80963"/>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96" name="椭圆 95">
                <a:extLst>
                  <a:ext uri="{FF2B5EF4-FFF2-40B4-BE49-F238E27FC236}">
                    <a16:creationId xmlns:a16="http://schemas.microsoft.com/office/drawing/2014/main" id="{3520C300-CB2B-6771-2CA8-923D2408DDFE}"/>
                  </a:ext>
                </a:extLst>
              </p:cNvPr>
              <p:cNvSpPr/>
              <p:nvPr/>
            </p:nvSpPr>
            <p:spPr>
              <a:xfrm>
                <a:off x="3581679" y="2441103"/>
                <a:ext cx="80963" cy="80963"/>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97" name="文本框 96">
                <a:extLst>
                  <a:ext uri="{FF2B5EF4-FFF2-40B4-BE49-F238E27FC236}">
                    <a16:creationId xmlns:a16="http://schemas.microsoft.com/office/drawing/2014/main" id="{DA46E2F7-FCEB-F100-A217-3A7836ECE4AF}"/>
                  </a:ext>
                </a:extLst>
              </p:cNvPr>
              <p:cNvSpPr txBox="1"/>
              <p:nvPr/>
            </p:nvSpPr>
            <p:spPr>
              <a:xfrm>
                <a:off x="2994492" y="1872558"/>
                <a:ext cx="1540454" cy="52484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antenna</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98" name="矩形 97">
                <a:extLst>
                  <a:ext uri="{FF2B5EF4-FFF2-40B4-BE49-F238E27FC236}">
                    <a16:creationId xmlns:a16="http://schemas.microsoft.com/office/drawing/2014/main" id="{50818704-67FB-1AFB-3095-5E78DE44A22C}"/>
                  </a:ext>
                </a:extLst>
              </p:cNvPr>
              <p:cNvSpPr/>
              <p:nvPr/>
            </p:nvSpPr>
            <p:spPr>
              <a:xfrm>
                <a:off x="5420363" y="1844648"/>
                <a:ext cx="461175" cy="1354836"/>
              </a:xfrm>
              <a:prstGeom prst="rect">
                <a:avLst/>
              </a:prstGeom>
              <a:solidFill>
                <a:srgbClr val="C55A1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dirty="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99" name="矩形 98">
                <a:extLst>
                  <a:ext uri="{FF2B5EF4-FFF2-40B4-BE49-F238E27FC236}">
                    <a16:creationId xmlns:a16="http://schemas.microsoft.com/office/drawing/2014/main" id="{1B837848-4725-EA79-87B4-290991B641C8}"/>
                  </a:ext>
                </a:extLst>
              </p:cNvPr>
              <p:cNvSpPr/>
              <p:nvPr/>
            </p:nvSpPr>
            <p:spPr>
              <a:xfrm>
                <a:off x="4963043" y="1844648"/>
                <a:ext cx="461175" cy="1354836"/>
              </a:xfrm>
              <a:prstGeom prst="rect">
                <a:avLst/>
              </a:prstGeom>
              <a:solidFill>
                <a:srgbClr val="F8CBAD"/>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dirty="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100" name="文本框 99">
                <a:extLst>
                  <a:ext uri="{FF2B5EF4-FFF2-40B4-BE49-F238E27FC236}">
                    <a16:creationId xmlns:a16="http://schemas.microsoft.com/office/drawing/2014/main" id="{5C27B1E5-EBF3-7368-0D01-A1FF53442122}"/>
                  </a:ext>
                </a:extLst>
              </p:cNvPr>
              <p:cNvSpPr txBox="1"/>
              <p:nvPr/>
            </p:nvSpPr>
            <p:spPr>
              <a:xfrm>
                <a:off x="5145155" y="3160380"/>
                <a:ext cx="1428797" cy="52484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muscle</a:t>
                </a:r>
                <a:endParaRPr kumimoji="0" lang="zh-CN" altLang="en-US" sz="10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101" name="矩形 100">
                <a:extLst>
                  <a:ext uri="{FF2B5EF4-FFF2-40B4-BE49-F238E27FC236}">
                    <a16:creationId xmlns:a16="http://schemas.microsoft.com/office/drawing/2014/main" id="{3D62AFDF-898F-C5AA-61DA-E06CFA70FDE1}"/>
                  </a:ext>
                </a:extLst>
              </p:cNvPr>
              <p:cNvSpPr/>
              <p:nvPr/>
            </p:nvSpPr>
            <p:spPr>
              <a:xfrm>
                <a:off x="4732043" y="1844648"/>
                <a:ext cx="233051" cy="1354836"/>
              </a:xfrm>
              <a:prstGeom prst="rect">
                <a:avLst/>
              </a:prstGeom>
              <a:solidFill>
                <a:srgbClr val="FBE5D6"/>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dirty="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102" name="文本框 101">
                <a:extLst>
                  <a:ext uri="{FF2B5EF4-FFF2-40B4-BE49-F238E27FC236}">
                    <a16:creationId xmlns:a16="http://schemas.microsoft.com/office/drawing/2014/main" id="{DE99320F-F8D0-8BAA-C5E0-8906F7DAC7AF}"/>
                  </a:ext>
                </a:extLst>
              </p:cNvPr>
              <p:cNvSpPr txBox="1"/>
              <p:nvPr/>
            </p:nvSpPr>
            <p:spPr>
              <a:xfrm>
                <a:off x="4728480" y="3345935"/>
                <a:ext cx="924736" cy="52484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fat</a:t>
                </a:r>
                <a:endParaRPr kumimoji="0" lang="zh-CN" altLang="en-US" sz="10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103" name="文本框 102">
                <a:extLst>
                  <a:ext uri="{FF2B5EF4-FFF2-40B4-BE49-F238E27FC236}">
                    <a16:creationId xmlns:a16="http://schemas.microsoft.com/office/drawing/2014/main" id="{3F982E3F-14B5-0B50-9896-196DCBFD5F13}"/>
                  </a:ext>
                </a:extLst>
              </p:cNvPr>
              <p:cNvSpPr txBox="1"/>
              <p:nvPr/>
            </p:nvSpPr>
            <p:spPr>
              <a:xfrm>
                <a:off x="5813015" y="2239474"/>
                <a:ext cx="656895" cy="49204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solidFill>
                      <a:prstClr val="black"/>
                    </a:solidFill>
                    <a:effectLst/>
                    <a:uLnTx/>
                    <a:uFillTx/>
                    <a:latin typeface="Aptos (正文)"/>
                    <a:ea typeface="Tahoma" panose="020B0604030504040204" pitchFamily="34" charset="0"/>
                    <a:cs typeface="Times New Roman" panose="02020603050405020304" pitchFamily="18" charset="0"/>
                  </a:rPr>
                  <a:t>…</a:t>
                </a:r>
                <a:endParaRPr kumimoji="0" lang="zh-CN" altLang="en-US" sz="9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104" name="矩形 103">
                <a:extLst>
                  <a:ext uri="{FF2B5EF4-FFF2-40B4-BE49-F238E27FC236}">
                    <a16:creationId xmlns:a16="http://schemas.microsoft.com/office/drawing/2014/main" id="{71ED41A5-78FF-66D7-8137-15C7CC6BB2F6}"/>
                  </a:ext>
                </a:extLst>
              </p:cNvPr>
              <p:cNvSpPr/>
              <p:nvPr/>
            </p:nvSpPr>
            <p:spPr>
              <a:xfrm>
                <a:off x="4587174" y="1844648"/>
                <a:ext cx="137029" cy="1354836"/>
              </a:xfrm>
              <a:prstGeom prst="rect">
                <a:avLst/>
              </a:prstGeom>
              <a:solidFill>
                <a:srgbClr val="FFFF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dirty="0">
                  <a:ln>
                    <a:noFill/>
                  </a:ln>
                  <a:solidFill>
                    <a:prstClr val="white"/>
                  </a:solidFill>
                  <a:effectLst/>
                  <a:uLnTx/>
                  <a:uFillTx/>
                  <a:latin typeface="Aptos (正文)"/>
                  <a:ea typeface="等线" panose="02010600030101010101" pitchFamily="2" charset="-122"/>
                  <a:cs typeface="Times New Roman" panose="02020603050405020304" pitchFamily="18" charset="0"/>
                </a:endParaRPr>
              </a:p>
            </p:txBody>
          </p:sp>
          <p:sp>
            <p:nvSpPr>
              <p:cNvPr id="105" name="文本框 104">
                <a:extLst>
                  <a:ext uri="{FF2B5EF4-FFF2-40B4-BE49-F238E27FC236}">
                    <a16:creationId xmlns:a16="http://schemas.microsoft.com/office/drawing/2014/main" id="{FD8562B7-B258-D557-99F2-9A2714426270}"/>
                  </a:ext>
                </a:extLst>
              </p:cNvPr>
              <p:cNvSpPr txBox="1"/>
              <p:nvPr/>
            </p:nvSpPr>
            <p:spPr>
              <a:xfrm>
                <a:off x="2767222" y="1219324"/>
                <a:ext cx="2301895" cy="52484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rPr>
                  <a:t>metasurface</a:t>
                </a:r>
                <a:endParaRPr kumimoji="0" lang="zh-CN" altLang="en-US" sz="1000" b="1" i="0"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cxnSp>
            <p:nvCxnSpPr>
              <p:cNvPr id="106" name="直接箭头连接符 105">
                <a:extLst>
                  <a:ext uri="{FF2B5EF4-FFF2-40B4-BE49-F238E27FC236}">
                    <a16:creationId xmlns:a16="http://schemas.microsoft.com/office/drawing/2014/main" id="{F497F087-0BFA-68CF-784C-4FF9A43BAF3C}"/>
                  </a:ext>
                </a:extLst>
              </p:cNvPr>
              <p:cNvCxnSpPr>
                <a:cxnSpLocks/>
              </p:cNvCxnSpPr>
              <p:nvPr/>
            </p:nvCxnSpPr>
            <p:spPr>
              <a:xfrm flipH="1" flipV="1">
                <a:off x="4345016" y="1826338"/>
                <a:ext cx="310672" cy="149425"/>
              </a:xfrm>
              <a:prstGeom prst="straightConnector1">
                <a:avLst/>
              </a:prstGeom>
              <a:noFill/>
              <a:ln w="19050" cap="flat" cmpd="sng" algn="ctr">
                <a:solidFill>
                  <a:sysClr val="windowText" lastClr="000000"/>
                </a:solidFill>
                <a:prstDash val="solid"/>
                <a:miter lim="800000"/>
                <a:tailEnd type="triangle"/>
              </a:ln>
              <a:effectLst/>
            </p:spPr>
          </p:cxnSp>
          <p:sp>
            <p:nvSpPr>
              <p:cNvPr id="107" name="椭圆 106">
                <a:extLst>
                  <a:ext uri="{FF2B5EF4-FFF2-40B4-BE49-F238E27FC236}">
                    <a16:creationId xmlns:a16="http://schemas.microsoft.com/office/drawing/2014/main" id="{05E1E1F9-D96F-4991-AAA9-4FC6B2829D3D}"/>
                  </a:ext>
                </a:extLst>
              </p:cNvPr>
              <p:cNvSpPr/>
              <p:nvPr/>
            </p:nvSpPr>
            <p:spPr>
              <a:xfrm>
                <a:off x="4514053" y="2083177"/>
                <a:ext cx="365417" cy="752234"/>
              </a:xfrm>
              <a:prstGeom prst="ellipse">
                <a:avLst/>
              </a:prstGeom>
              <a:no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108" name="椭圆 107">
                <a:extLst>
                  <a:ext uri="{FF2B5EF4-FFF2-40B4-BE49-F238E27FC236}">
                    <a16:creationId xmlns:a16="http://schemas.microsoft.com/office/drawing/2014/main" id="{7F05DF2C-AF62-B864-CCC1-C11F875B2420}"/>
                  </a:ext>
                </a:extLst>
              </p:cNvPr>
              <p:cNvSpPr/>
              <p:nvPr/>
            </p:nvSpPr>
            <p:spPr>
              <a:xfrm>
                <a:off x="4424744" y="1892471"/>
                <a:ext cx="585146" cy="1127230"/>
              </a:xfrm>
              <a:prstGeom prst="ellipse">
                <a:avLst/>
              </a:prstGeom>
              <a:no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109" name="椭圆 108">
                <a:extLst>
                  <a:ext uri="{FF2B5EF4-FFF2-40B4-BE49-F238E27FC236}">
                    <a16:creationId xmlns:a16="http://schemas.microsoft.com/office/drawing/2014/main" id="{62D2EB78-9AB8-FB5D-D1D9-3085295CF150}"/>
                  </a:ext>
                </a:extLst>
              </p:cNvPr>
              <p:cNvSpPr/>
              <p:nvPr/>
            </p:nvSpPr>
            <p:spPr>
              <a:xfrm>
                <a:off x="4366103" y="1652059"/>
                <a:ext cx="854821" cy="1669132"/>
              </a:xfrm>
              <a:prstGeom prst="ellipse">
                <a:avLst/>
              </a:prstGeom>
              <a:no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110" name="椭圆 109">
                <a:extLst>
                  <a:ext uri="{FF2B5EF4-FFF2-40B4-BE49-F238E27FC236}">
                    <a16:creationId xmlns:a16="http://schemas.microsoft.com/office/drawing/2014/main" id="{8F4AD7A5-8CEF-BB65-C213-A2AFE89CD578}"/>
                  </a:ext>
                </a:extLst>
              </p:cNvPr>
              <p:cNvSpPr/>
              <p:nvPr/>
            </p:nvSpPr>
            <p:spPr>
              <a:xfrm>
                <a:off x="4346308" y="1382101"/>
                <a:ext cx="1052444" cy="2110804"/>
              </a:xfrm>
              <a:prstGeom prst="ellipse">
                <a:avLst/>
              </a:prstGeom>
              <a:no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white"/>
                  </a:solidFill>
                  <a:effectLst/>
                  <a:uLnTx/>
                  <a:uFillTx/>
                  <a:latin typeface="Aptos (正文)"/>
                  <a:ea typeface="等线" panose="02010600030101010101" pitchFamily="2" charset="-122"/>
                </a:endParaRPr>
              </a:p>
            </p:txBody>
          </p:sp>
          <p:sp>
            <p:nvSpPr>
              <p:cNvPr id="111" name="文本框 110">
                <a:extLst>
                  <a:ext uri="{FF2B5EF4-FFF2-40B4-BE49-F238E27FC236}">
                    <a16:creationId xmlns:a16="http://schemas.microsoft.com/office/drawing/2014/main" id="{1F93CA6F-5A22-E1EB-B4A7-50B6A6B5D8A8}"/>
                  </a:ext>
                </a:extLst>
              </p:cNvPr>
              <p:cNvSpPr txBox="1"/>
              <p:nvPr/>
            </p:nvSpPr>
            <p:spPr>
              <a:xfrm>
                <a:off x="3994253" y="3168230"/>
                <a:ext cx="1088482" cy="52484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0" b="1" i="1" u="none" strike="noStrike" kern="0" cap="none" spc="0" normalizeH="0" baseline="0" noProof="0" dirty="0">
                    <a:ln>
                      <a:noFill/>
                    </a:ln>
                    <a:solidFill>
                      <a:prstClr val="black"/>
                    </a:solidFill>
                    <a:effectLst/>
                    <a:uLnTx/>
                    <a:uFillTx/>
                    <a:latin typeface="Aptos (正文)"/>
                    <a:cs typeface="Times New Roman" panose="02020603050405020304" pitchFamily="18" charset="0"/>
                  </a:rPr>
                  <a:t>skin</a:t>
                </a:r>
                <a:endParaRPr kumimoji="0" lang="zh-CN" altLang="en-US" sz="1000" b="1" i="1" u="none" strike="noStrike" kern="0" cap="none" spc="0" normalizeH="0" baseline="0" noProof="0" dirty="0">
                  <a:ln>
                    <a:noFill/>
                  </a:ln>
                  <a:solidFill>
                    <a:prstClr val="black"/>
                  </a:solidFill>
                  <a:effectLst/>
                  <a:uLnTx/>
                  <a:uFillTx/>
                  <a:latin typeface="Aptos (正文)"/>
                  <a:cs typeface="Times New Roman" panose="02020603050405020304" pitchFamily="18" charset="0"/>
                </a:endParaRPr>
              </a:p>
            </p:txBody>
          </p:sp>
          <p:sp>
            <p:nvSpPr>
              <p:cNvPr id="112" name="文本框 111">
                <a:extLst>
                  <a:ext uri="{FF2B5EF4-FFF2-40B4-BE49-F238E27FC236}">
                    <a16:creationId xmlns:a16="http://schemas.microsoft.com/office/drawing/2014/main" id="{385F2DE9-82F1-F16E-B75B-3D6E73469612}"/>
                  </a:ext>
                </a:extLst>
              </p:cNvPr>
              <p:cNvSpPr txBox="1"/>
              <p:nvPr/>
            </p:nvSpPr>
            <p:spPr>
              <a:xfrm>
                <a:off x="4110063" y="853131"/>
                <a:ext cx="3121172" cy="54125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1" i="1" u="none" strike="noStrike" kern="0" cap="none" spc="0" normalizeH="0" baseline="0" noProof="0" dirty="0">
                    <a:ln>
                      <a:noFill/>
                    </a:ln>
                    <a:solidFill>
                      <a:srgbClr val="00B050"/>
                    </a:solidFill>
                    <a:effectLst/>
                    <a:uLnTx/>
                    <a:uFillTx/>
                    <a:latin typeface="Aptos (正文)"/>
                    <a:cs typeface="Times New Roman" panose="02020603050405020304" pitchFamily="18" charset="0"/>
                  </a:rPr>
                  <a:t>near-field coupling</a:t>
                </a:r>
                <a:endParaRPr kumimoji="0" lang="zh-CN" altLang="en-US" sz="1050" b="1" i="1" u="none" strike="noStrike" kern="0" cap="none" spc="0" normalizeH="0" baseline="0" noProof="0" dirty="0">
                  <a:ln>
                    <a:noFill/>
                  </a:ln>
                  <a:solidFill>
                    <a:srgbClr val="00B050"/>
                  </a:solidFill>
                  <a:effectLst/>
                  <a:uLnTx/>
                  <a:uFillTx/>
                  <a:latin typeface="Aptos (正文)"/>
                  <a:cs typeface="Times New Roman" panose="02020603050405020304" pitchFamily="18" charset="0"/>
                </a:endParaRPr>
              </a:p>
            </p:txBody>
          </p:sp>
        </p:grpSp>
        <p:sp>
          <p:nvSpPr>
            <p:cNvPr id="86" name="箭头: 下 85">
              <a:extLst>
                <a:ext uri="{FF2B5EF4-FFF2-40B4-BE49-F238E27FC236}">
                  <a16:creationId xmlns:a16="http://schemas.microsoft.com/office/drawing/2014/main" id="{6183AC19-90B5-F7DE-338F-D6E58E0497C5}"/>
                </a:ext>
              </a:extLst>
            </p:cNvPr>
            <p:cNvSpPr/>
            <p:nvPr/>
          </p:nvSpPr>
          <p:spPr>
            <a:xfrm rot="16200000">
              <a:off x="7970684" y="5416913"/>
              <a:ext cx="389749" cy="931769"/>
            </a:xfrm>
            <a:prstGeom prst="downArrow">
              <a:avLst/>
            </a:prstGeom>
            <a:no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dirty="0">
                <a:ln>
                  <a:noFill/>
                </a:ln>
                <a:solidFill>
                  <a:prstClr val="white"/>
                </a:solidFill>
                <a:effectLst/>
                <a:uLnTx/>
                <a:uFillTx/>
                <a:latin typeface="Aptos (正文)"/>
                <a:ea typeface="等线" panose="02010600030101010101" pitchFamily="2" charset="-122"/>
              </a:endParaRPr>
            </a:p>
          </p:txBody>
        </p:sp>
      </p:grpSp>
      <p:grpSp>
        <p:nvGrpSpPr>
          <p:cNvPr id="282" name="组合 281">
            <a:extLst>
              <a:ext uri="{FF2B5EF4-FFF2-40B4-BE49-F238E27FC236}">
                <a16:creationId xmlns:a16="http://schemas.microsoft.com/office/drawing/2014/main" id="{804C9BDB-4D4D-948D-F285-C9AA715CD3E8}"/>
              </a:ext>
            </a:extLst>
          </p:cNvPr>
          <p:cNvGrpSpPr/>
          <p:nvPr/>
        </p:nvGrpSpPr>
        <p:grpSpPr>
          <a:xfrm>
            <a:off x="824902" y="4872402"/>
            <a:ext cx="10542195" cy="1812270"/>
            <a:chOff x="189843" y="4872402"/>
            <a:chExt cx="10542195" cy="1812270"/>
          </a:xfrm>
        </p:grpSpPr>
        <p:sp>
          <p:nvSpPr>
            <p:cNvPr id="259" name="文本框 258">
              <a:extLst>
                <a:ext uri="{FF2B5EF4-FFF2-40B4-BE49-F238E27FC236}">
                  <a16:creationId xmlns:a16="http://schemas.microsoft.com/office/drawing/2014/main" id="{0B604A8B-23FB-56D9-D7C5-B953DCAD32F7}"/>
                </a:ext>
              </a:extLst>
            </p:cNvPr>
            <p:cNvSpPr txBox="1"/>
            <p:nvPr/>
          </p:nvSpPr>
          <p:spPr>
            <a:xfrm>
              <a:off x="189843" y="4965481"/>
              <a:ext cx="5656090" cy="1323439"/>
            </a:xfrm>
            <a:prstGeom prst="rect">
              <a:avLst/>
            </a:prstGeom>
            <a:noFill/>
          </p:spPr>
          <p:txBody>
            <a:bodyPr wrap="square" rtlCol="0">
              <a:spAutoFit/>
            </a:bodyPr>
            <a:lstStyle/>
            <a:p>
              <a:r>
                <a:rPr lang="en-US" altLang="zh-CN" sz="2000" b="1" i="1" dirty="0">
                  <a:highlight>
                    <a:srgbClr val="FFFF00"/>
                  </a:highlight>
                </a:rPr>
                <a:t>Calibration:</a:t>
              </a:r>
              <a:br>
                <a:rPr lang="en-US" altLang="zh-CN" sz="2000" b="1" dirty="0"/>
              </a:br>
              <a:r>
                <a:rPr lang="en-US" altLang="zh-CN" sz="2000" dirty="0"/>
                <a:t>A tunable metasurface is used for calibration to determine the parameters that produce optimal resonance for the target user's tissue.</a:t>
              </a:r>
              <a:endParaRPr lang="zh-CN" altLang="en-US" sz="2000" dirty="0"/>
            </a:p>
          </p:txBody>
        </p:sp>
        <p:grpSp>
          <p:nvGrpSpPr>
            <p:cNvPr id="260" name="组合 259">
              <a:extLst>
                <a:ext uri="{FF2B5EF4-FFF2-40B4-BE49-F238E27FC236}">
                  <a16:creationId xmlns:a16="http://schemas.microsoft.com/office/drawing/2014/main" id="{003E14C0-E58A-82E7-EFCA-86A9332579CF}"/>
                </a:ext>
              </a:extLst>
            </p:cNvPr>
            <p:cNvGrpSpPr/>
            <p:nvPr/>
          </p:nvGrpSpPr>
          <p:grpSpPr>
            <a:xfrm>
              <a:off x="6151049" y="4872402"/>
              <a:ext cx="4580989" cy="1812270"/>
              <a:chOff x="6641869" y="5392855"/>
              <a:chExt cx="11112709" cy="4396262"/>
            </a:xfrm>
          </p:grpSpPr>
          <p:pic>
            <p:nvPicPr>
              <p:cNvPr id="261" name="图片 260">
                <a:extLst>
                  <a:ext uri="{FF2B5EF4-FFF2-40B4-BE49-F238E27FC236}">
                    <a16:creationId xmlns:a16="http://schemas.microsoft.com/office/drawing/2014/main" id="{26AE61D6-ED2A-8197-285E-12419426E18B}"/>
                  </a:ext>
                </a:extLst>
              </p:cNvPr>
              <p:cNvPicPr>
                <a:picLocks noChangeAspect="1"/>
              </p:cNvPicPr>
              <p:nvPr/>
            </p:nvPicPr>
            <p:blipFill>
              <a:blip r:embed="rId48"/>
              <a:stretch>
                <a:fillRect/>
              </a:stretch>
            </p:blipFill>
            <p:spPr>
              <a:xfrm>
                <a:off x="6641869" y="5392855"/>
                <a:ext cx="9019309" cy="3501882"/>
              </a:xfrm>
              <a:prstGeom prst="rect">
                <a:avLst/>
              </a:prstGeom>
            </p:spPr>
          </p:pic>
          <p:grpSp>
            <p:nvGrpSpPr>
              <p:cNvPr id="262" name="组合 261">
                <a:extLst>
                  <a:ext uri="{FF2B5EF4-FFF2-40B4-BE49-F238E27FC236}">
                    <a16:creationId xmlns:a16="http://schemas.microsoft.com/office/drawing/2014/main" id="{01E10003-8F26-1D88-3FFA-A422830C1313}"/>
                  </a:ext>
                </a:extLst>
              </p:cNvPr>
              <p:cNvGrpSpPr/>
              <p:nvPr/>
            </p:nvGrpSpPr>
            <p:grpSpPr>
              <a:xfrm>
                <a:off x="6641870" y="5435145"/>
                <a:ext cx="11112708" cy="4353972"/>
                <a:chOff x="678559" y="2266871"/>
                <a:chExt cx="11112708" cy="4353972"/>
              </a:xfrm>
            </p:grpSpPr>
            <p:pic>
              <p:nvPicPr>
                <p:cNvPr id="263" name="图片 262">
                  <a:extLst>
                    <a:ext uri="{FF2B5EF4-FFF2-40B4-BE49-F238E27FC236}">
                      <a16:creationId xmlns:a16="http://schemas.microsoft.com/office/drawing/2014/main" id="{0A022478-B059-77BA-6C66-398484D84EE3}"/>
                    </a:ext>
                  </a:extLst>
                </p:cNvPr>
                <p:cNvPicPr>
                  <a:picLocks noChangeAspect="1"/>
                </p:cNvPicPr>
                <p:nvPr/>
              </p:nvPicPr>
              <p:blipFill>
                <a:blip r:embed="rId49"/>
                <a:stretch>
                  <a:fillRect/>
                </a:stretch>
              </p:blipFill>
              <p:spPr>
                <a:xfrm>
                  <a:off x="6740298" y="2266871"/>
                  <a:ext cx="2883163" cy="2946214"/>
                </a:xfrm>
                <a:prstGeom prst="rect">
                  <a:avLst/>
                </a:prstGeom>
              </p:spPr>
            </p:pic>
            <p:pic>
              <p:nvPicPr>
                <p:cNvPr id="264" name="图片 263">
                  <a:extLst>
                    <a:ext uri="{FF2B5EF4-FFF2-40B4-BE49-F238E27FC236}">
                      <a16:creationId xmlns:a16="http://schemas.microsoft.com/office/drawing/2014/main" id="{72BCDE86-E930-BE24-B59B-4A3F6CFCAAEF}"/>
                    </a:ext>
                  </a:extLst>
                </p:cNvPr>
                <p:cNvPicPr>
                  <a:picLocks noChangeAspect="1"/>
                </p:cNvPicPr>
                <p:nvPr/>
              </p:nvPicPr>
              <p:blipFill rotWithShape="1">
                <a:blip r:embed="rId50"/>
                <a:srcRect l="13804" r="7308"/>
                <a:stretch/>
              </p:blipFill>
              <p:spPr>
                <a:xfrm rot="16200000">
                  <a:off x="2180552" y="878306"/>
                  <a:ext cx="2935061" cy="5712912"/>
                </a:xfrm>
                <a:prstGeom prst="rect">
                  <a:avLst/>
                </a:prstGeom>
              </p:spPr>
            </p:pic>
            <p:cxnSp>
              <p:nvCxnSpPr>
                <p:cNvPr id="265" name="直接箭头连接符 264">
                  <a:extLst>
                    <a:ext uri="{FF2B5EF4-FFF2-40B4-BE49-F238E27FC236}">
                      <a16:creationId xmlns:a16="http://schemas.microsoft.com/office/drawing/2014/main" id="{DB14656C-276C-7ABA-654E-EE40239AD961}"/>
                    </a:ext>
                  </a:extLst>
                </p:cNvPr>
                <p:cNvCxnSpPr>
                  <a:cxnSpLocks/>
                  <a:stCxn id="261" idx="2"/>
                </p:cNvCxnSpPr>
                <p:nvPr/>
              </p:nvCxnSpPr>
              <p:spPr>
                <a:xfrm flipH="1" flipV="1">
                  <a:off x="4448008" y="4708388"/>
                  <a:ext cx="740206" cy="1018075"/>
                </a:xfrm>
                <a:prstGeom prst="straightConnector1">
                  <a:avLst/>
                </a:prstGeom>
                <a:ln w="57150">
                  <a:solidFill>
                    <a:schemeClr val="accent5"/>
                  </a:solidFill>
                  <a:tailEnd type="arrow" w="med" len="med"/>
                </a:ln>
              </p:spPr>
              <p:style>
                <a:lnRef idx="2">
                  <a:schemeClr val="accent1"/>
                </a:lnRef>
                <a:fillRef idx="0">
                  <a:schemeClr val="accent1"/>
                </a:fillRef>
                <a:effectRef idx="1">
                  <a:schemeClr val="accent1"/>
                </a:effectRef>
                <a:fontRef idx="minor">
                  <a:schemeClr val="tx1"/>
                </a:fontRef>
              </p:style>
            </p:cxnSp>
            <p:sp>
              <p:nvSpPr>
                <p:cNvPr id="266" name="文本框 265">
                  <a:extLst>
                    <a:ext uri="{FF2B5EF4-FFF2-40B4-BE49-F238E27FC236}">
                      <a16:creationId xmlns:a16="http://schemas.microsoft.com/office/drawing/2014/main" id="{2670E6F4-270E-0877-530C-CF6EE0EC31C9}"/>
                    </a:ext>
                  </a:extLst>
                </p:cNvPr>
                <p:cNvSpPr txBox="1"/>
                <p:nvPr/>
              </p:nvSpPr>
              <p:spPr>
                <a:xfrm>
                  <a:off x="4740022" y="5726463"/>
                  <a:ext cx="1297206" cy="729891"/>
                </a:xfrm>
                <a:prstGeom prst="rect">
                  <a:avLst/>
                </a:prstGeom>
                <a:noFill/>
              </p:spPr>
              <p:txBody>
                <a:bodyPr wrap="none" rtlCol="0">
                  <a:spAutoFit/>
                </a:bodyPr>
                <a:lstStyle/>
                <a:p>
                  <a:pPr algn="ctr"/>
                  <a:r>
                    <a:rPr lang="en-US" altLang="zh-CN" b="1" dirty="0">
                      <a:latin typeface="Aptos (正文)"/>
                      <a:cs typeface="Times New Roman" panose="02020603050405020304" pitchFamily="18" charset="0"/>
                    </a:rPr>
                    <a:t>PFC </a:t>
                  </a:r>
                </a:p>
              </p:txBody>
            </p:sp>
            <p:sp>
              <p:nvSpPr>
                <p:cNvPr id="267" name="文本框 266">
                  <a:extLst>
                    <a:ext uri="{FF2B5EF4-FFF2-40B4-BE49-F238E27FC236}">
                      <a16:creationId xmlns:a16="http://schemas.microsoft.com/office/drawing/2014/main" id="{E66B88C2-7621-4C6B-F8C7-B8698AEF2EF5}"/>
                    </a:ext>
                  </a:extLst>
                </p:cNvPr>
                <p:cNvSpPr txBox="1"/>
                <p:nvPr/>
              </p:nvSpPr>
              <p:spPr>
                <a:xfrm>
                  <a:off x="6610921" y="5343531"/>
                  <a:ext cx="2172063" cy="1277312"/>
                </a:xfrm>
                <a:prstGeom prst="rect">
                  <a:avLst/>
                </a:prstGeom>
                <a:noFill/>
              </p:spPr>
              <p:txBody>
                <a:bodyPr wrap="none" rtlCol="0">
                  <a:spAutoFit/>
                </a:bodyPr>
                <a:lstStyle/>
                <a:p>
                  <a:pPr algn="ctr"/>
                  <a:r>
                    <a:rPr lang="en-US" altLang="zh-CN" b="1" dirty="0">
                      <a:latin typeface="Aptos (正文)"/>
                      <a:cs typeface="Times New Roman" panose="02020603050405020304" pitchFamily="18" charset="0"/>
                    </a:rPr>
                    <a:t>varactor </a:t>
                  </a:r>
                </a:p>
                <a:p>
                  <a:pPr algn="ctr"/>
                  <a:r>
                    <a:rPr lang="en-US" altLang="zh-CN" b="1" dirty="0">
                      <a:latin typeface="Aptos (正文)"/>
                      <a:cs typeface="Times New Roman" panose="02020603050405020304" pitchFamily="18" charset="0"/>
                    </a:rPr>
                    <a:t>diode</a:t>
                  </a:r>
                  <a:endParaRPr lang="zh-CN" altLang="en-US" b="1" dirty="0">
                    <a:latin typeface="Aptos (正文)"/>
                    <a:cs typeface="Times New Roman" panose="02020603050405020304" pitchFamily="18" charset="0"/>
                  </a:endParaRPr>
                </a:p>
              </p:txBody>
            </p:sp>
            <p:cxnSp>
              <p:nvCxnSpPr>
                <p:cNvPr id="268" name="直接箭头连接符 267">
                  <a:extLst>
                    <a:ext uri="{FF2B5EF4-FFF2-40B4-BE49-F238E27FC236}">
                      <a16:creationId xmlns:a16="http://schemas.microsoft.com/office/drawing/2014/main" id="{1F3B6DDB-57A3-925B-C5E2-6D0B3C04C523}"/>
                    </a:ext>
                  </a:extLst>
                </p:cNvPr>
                <p:cNvCxnSpPr>
                  <a:cxnSpLocks/>
                </p:cNvCxnSpPr>
                <p:nvPr/>
              </p:nvCxnSpPr>
              <p:spPr>
                <a:xfrm flipV="1">
                  <a:off x="7449225" y="4469206"/>
                  <a:ext cx="705786" cy="1022667"/>
                </a:xfrm>
                <a:prstGeom prst="straightConnector1">
                  <a:avLst/>
                </a:prstGeom>
                <a:ln w="57150">
                  <a:solidFill>
                    <a:srgbClr val="00B050"/>
                  </a:solidFill>
                  <a:tailEnd type="arrow" w="med" len="med"/>
                </a:ln>
              </p:spPr>
              <p:style>
                <a:lnRef idx="2">
                  <a:schemeClr val="accent1"/>
                </a:lnRef>
                <a:fillRef idx="0">
                  <a:schemeClr val="accent1"/>
                </a:fillRef>
                <a:effectRef idx="1">
                  <a:schemeClr val="accent1"/>
                </a:effectRef>
                <a:fontRef idx="minor">
                  <a:schemeClr val="tx1"/>
                </a:fontRef>
              </p:style>
            </p:cxnSp>
            <p:cxnSp>
              <p:nvCxnSpPr>
                <p:cNvPr id="269" name="直接箭头连接符 268">
                  <a:extLst>
                    <a:ext uri="{FF2B5EF4-FFF2-40B4-BE49-F238E27FC236}">
                      <a16:creationId xmlns:a16="http://schemas.microsoft.com/office/drawing/2014/main" id="{62096FA4-9BD0-A18F-7C50-1F62A411B0BC}"/>
                    </a:ext>
                  </a:extLst>
                </p:cNvPr>
                <p:cNvCxnSpPr>
                  <a:cxnSpLocks/>
                </p:cNvCxnSpPr>
                <p:nvPr/>
              </p:nvCxnSpPr>
              <p:spPr>
                <a:xfrm flipV="1">
                  <a:off x="1973626" y="4600155"/>
                  <a:ext cx="461075" cy="784720"/>
                </a:xfrm>
                <a:prstGeom prst="straightConnector1">
                  <a:avLst/>
                </a:prstGeom>
                <a:ln w="57150">
                  <a:solidFill>
                    <a:schemeClr val="tx2">
                      <a:lumMod val="50000"/>
                      <a:lumOff val="50000"/>
                    </a:schemeClr>
                  </a:solidFill>
                  <a:tailEnd type="arrow" w="med" len="med"/>
                </a:ln>
              </p:spPr>
              <p:style>
                <a:lnRef idx="2">
                  <a:schemeClr val="accent1"/>
                </a:lnRef>
                <a:fillRef idx="0">
                  <a:schemeClr val="accent1"/>
                </a:fillRef>
                <a:effectRef idx="1">
                  <a:schemeClr val="accent1"/>
                </a:effectRef>
                <a:fontRef idx="minor">
                  <a:schemeClr val="tx1"/>
                </a:fontRef>
              </p:style>
            </p:cxnSp>
            <p:sp>
              <p:nvSpPr>
                <p:cNvPr id="270" name="文本框 269">
                  <a:extLst>
                    <a:ext uri="{FF2B5EF4-FFF2-40B4-BE49-F238E27FC236}">
                      <a16:creationId xmlns:a16="http://schemas.microsoft.com/office/drawing/2014/main" id="{ED120D78-068D-B1AB-1657-342F243F9E8A}"/>
                    </a:ext>
                  </a:extLst>
                </p:cNvPr>
                <p:cNvSpPr txBox="1"/>
                <p:nvPr/>
              </p:nvSpPr>
              <p:spPr>
                <a:xfrm>
                  <a:off x="678559" y="5307888"/>
                  <a:ext cx="3250789" cy="1277312"/>
                </a:xfrm>
                <a:prstGeom prst="rect">
                  <a:avLst/>
                </a:prstGeom>
                <a:noFill/>
              </p:spPr>
              <p:txBody>
                <a:bodyPr wrap="square" rtlCol="0">
                  <a:spAutoFit/>
                </a:bodyPr>
                <a:lstStyle/>
                <a:p>
                  <a:pPr algn="ctr"/>
                  <a:r>
                    <a:rPr lang="en-US" altLang="zh-CN" b="1" dirty="0">
                      <a:latin typeface="Aptos (正文)"/>
                      <a:cs typeface="Times New Roman" panose="02020603050405020304" pitchFamily="18" charset="0"/>
                    </a:rPr>
                    <a:t>controller module</a:t>
                  </a:r>
                  <a:endParaRPr lang="zh-CN" altLang="en-US" b="1" dirty="0">
                    <a:latin typeface="Aptos (正文)"/>
                    <a:cs typeface="Times New Roman" panose="02020603050405020304" pitchFamily="18" charset="0"/>
                  </a:endParaRPr>
                </a:p>
              </p:txBody>
            </p:sp>
            <p:sp>
              <p:nvSpPr>
                <p:cNvPr id="271" name="矩形: 圆角 270">
                  <a:extLst>
                    <a:ext uri="{FF2B5EF4-FFF2-40B4-BE49-F238E27FC236}">
                      <a16:creationId xmlns:a16="http://schemas.microsoft.com/office/drawing/2014/main" id="{4D9A6442-89A5-0B28-BD14-64F034716519}"/>
                    </a:ext>
                  </a:extLst>
                </p:cNvPr>
                <p:cNvSpPr/>
                <p:nvPr/>
              </p:nvSpPr>
              <p:spPr>
                <a:xfrm>
                  <a:off x="772782" y="3066713"/>
                  <a:ext cx="2334898" cy="1533442"/>
                </a:xfrm>
                <a:prstGeom prst="roundRect">
                  <a:avLst/>
                </a:prstGeom>
                <a:noFill/>
                <a:ln w="571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ptos (正文)"/>
                  </a:endParaRPr>
                </a:p>
              </p:txBody>
            </p:sp>
            <p:cxnSp>
              <p:nvCxnSpPr>
                <p:cNvPr id="272" name="直接箭头连接符 271">
                  <a:extLst>
                    <a:ext uri="{FF2B5EF4-FFF2-40B4-BE49-F238E27FC236}">
                      <a16:creationId xmlns:a16="http://schemas.microsoft.com/office/drawing/2014/main" id="{95238BEB-F084-1B38-5830-3FECEDEE69D4}"/>
                    </a:ext>
                  </a:extLst>
                </p:cNvPr>
                <p:cNvCxnSpPr>
                  <a:cxnSpLocks/>
                </p:cNvCxnSpPr>
                <p:nvPr/>
              </p:nvCxnSpPr>
              <p:spPr>
                <a:xfrm flipH="1" flipV="1">
                  <a:off x="9343423" y="4902483"/>
                  <a:ext cx="928941" cy="801395"/>
                </a:xfrm>
                <a:prstGeom prst="straightConnector1">
                  <a:avLst/>
                </a:prstGeom>
                <a:ln w="57150">
                  <a:solidFill>
                    <a:schemeClr val="tx1"/>
                  </a:solidFill>
                  <a:tailEnd type="arrow" w="med" len="med"/>
                </a:ln>
              </p:spPr>
              <p:style>
                <a:lnRef idx="2">
                  <a:schemeClr val="accent1"/>
                </a:lnRef>
                <a:fillRef idx="0">
                  <a:schemeClr val="accent1"/>
                </a:fillRef>
                <a:effectRef idx="1">
                  <a:schemeClr val="accent1"/>
                </a:effectRef>
                <a:fontRef idx="minor">
                  <a:schemeClr val="tx1"/>
                </a:fontRef>
              </p:style>
            </p:cxnSp>
            <p:sp>
              <p:nvSpPr>
                <p:cNvPr id="273" name="文本框 272">
                  <a:extLst>
                    <a:ext uri="{FF2B5EF4-FFF2-40B4-BE49-F238E27FC236}">
                      <a16:creationId xmlns:a16="http://schemas.microsoft.com/office/drawing/2014/main" id="{54392F7D-322E-B637-DC58-E8AA1E0EF73E}"/>
                    </a:ext>
                  </a:extLst>
                </p:cNvPr>
                <p:cNvSpPr txBox="1"/>
                <p:nvPr/>
              </p:nvSpPr>
              <p:spPr>
                <a:xfrm>
                  <a:off x="9959565" y="5564470"/>
                  <a:ext cx="1831702" cy="729891"/>
                </a:xfrm>
                <a:prstGeom prst="rect">
                  <a:avLst/>
                </a:prstGeom>
                <a:noFill/>
              </p:spPr>
              <p:txBody>
                <a:bodyPr wrap="none" rtlCol="0">
                  <a:spAutoFit/>
                </a:bodyPr>
                <a:lstStyle/>
                <a:p>
                  <a:pPr algn="ctr"/>
                  <a:r>
                    <a:rPr lang="en-US" altLang="zh-CN" b="1" dirty="0">
                      <a:latin typeface="Aptos (正文)"/>
                      <a:cs typeface="Times New Roman" panose="02020603050405020304" pitchFamily="18" charset="0"/>
                    </a:rPr>
                    <a:t>copper</a:t>
                  </a:r>
                  <a:endParaRPr lang="zh-CN" altLang="en-US" b="1" dirty="0">
                    <a:latin typeface="Aptos (正文)"/>
                    <a:cs typeface="Times New Roman" panose="02020603050405020304" pitchFamily="18" charset="0"/>
                  </a:endParaRPr>
                </a:p>
              </p:txBody>
            </p:sp>
            <p:sp>
              <p:nvSpPr>
                <p:cNvPr id="274" name="矩形 273">
                  <a:extLst>
                    <a:ext uri="{FF2B5EF4-FFF2-40B4-BE49-F238E27FC236}">
                      <a16:creationId xmlns:a16="http://schemas.microsoft.com/office/drawing/2014/main" id="{67CC0C72-2D1D-930E-71DF-F6AEDAF1FE6E}"/>
                    </a:ext>
                  </a:extLst>
                </p:cNvPr>
                <p:cNvSpPr/>
                <p:nvPr/>
              </p:nvSpPr>
              <p:spPr>
                <a:xfrm>
                  <a:off x="5534895" y="3578684"/>
                  <a:ext cx="528426" cy="57646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ptos (正文)"/>
                  </a:endParaRPr>
                </a:p>
              </p:txBody>
            </p:sp>
            <p:cxnSp>
              <p:nvCxnSpPr>
                <p:cNvPr id="275" name="直接连接符 274">
                  <a:extLst>
                    <a:ext uri="{FF2B5EF4-FFF2-40B4-BE49-F238E27FC236}">
                      <a16:creationId xmlns:a16="http://schemas.microsoft.com/office/drawing/2014/main" id="{9A8E2105-B033-3D38-841C-4E08C18620BE}"/>
                    </a:ext>
                  </a:extLst>
                </p:cNvPr>
                <p:cNvCxnSpPr>
                  <a:cxnSpLocks/>
                </p:cNvCxnSpPr>
                <p:nvPr/>
              </p:nvCxnSpPr>
              <p:spPr>
                <a:xfrm flipV="1">
                  <a:off x="6063321" y="2267231"/>
                  <a:ext cx="683397" cy="1311453"/>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76" name="直接连接符 275">
                  <a:extLst>
                    <a:ext uri="{FF2B5EF4-FFF2-40B4-BE49-F238E27FC236}">
                      <a16:creationId xmlns:a16="http://schemas.microsoft.com/office/drawing/2014/main" id="{699DAA3A-9FBD-37D7-2A72-6C9020AF0F97}"/>
                    </a:ext>
                  </a:extLst>
                </p:cNvPr>
                <p:cNvCxnSpPr>
                  <a:cxnSpLocks/>
                </p:cNvCxnSpPr>
                <p:nvPr/>
              </p:nvCxnSpPr>
              <p:spPr>
                <a:xfrm>
                  <a:off x="6063321" y="4155149"/>
                  <a:ext cx="670573" cy="1047144"/>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grpSp>
      </p:grpSp>
      <p:grpSp>
        <p:nvGrpSpPr>
          <p:cNvPr id="299" name="组合 298">
            <a:extLst>
              <a:ext uri="{FF2B5EF4-FFF2-40B4-BE49-F238E27FC236}">
                <a16:creationId xmlns:a16="http://schemas.microsoft.com/office/drawing/2014/main" id="{F4B59E52-9A0B-63A2-7361-06A42C50E988}"/>
              </a:ext>
            </a:extLst>
          </p:cNvPr>
          <p:cNvGrpSpPr/>
          <p:nvPr/>
        </p:nvGrpSpPr>
        <p:grpSpPr>
          <a:xfrm>
            <a:off x="1706999" y="1029165"/>
            <a:ext cx="8681392" cy="1795840"/>
            <a:chOff x="1755304" y="945837"/>
            <a:chExt cx="8681392" cy="1795840"/>
          </a:xfrm>
        </p:grpSpPr>
        <p:grpSp>
          <p:nvGrpSpPr>
            <p:cNvPr id="283" name="组合 282">
              <a:extLst>
                <a:ext uri="{FF2B5EF4-FFF2-40B4-BE49-F238E27FC236}">
                  <a16:creationId xmlns:a16="http://schemas.microsoft.com/office/drawing/2014/main" id="{F2D5C864-FD06-154C-C49E-5E5C8A501244}"/>
                </a:ext>
              </a:extLst>
            </p:cNvPr>
            <p:cNvGrpSpPr/>
            <p:nvPr/>
          </p:nvGrpSpPr>
          <p:grpSpPr>
            <a:xfrm>
              <a:off x="7218188" y="945837"/>
              <a:ext cx="3218508" cy="1795840"/>
              <a:chOff x="-1770612" y="2151076"/>
              <a:chExt cx="7024255" cy="3919340"/>
            </a:xfrm>
          </p:grpSpPr>
          <p:pic>
            <p:nvPicPr>
              <p:cNvPr id="284" name="图片 283">
                <a:extLst>
                  <a:ext uri="{FF2B5EF4-FFF2-40B4-BE49-F238E27FC236}">
                    <a16:creationId xmlns:a16="http://schemas.microsoft.com/office/drawing/2014/main" id="{7DE313E0-8F23-5F63-C8DF-6A62CCCD7237}"/>
                  </a:ext>
                </a:extLst>
              </p:cNvPr>
              <p:cNvPicPr>
                <a:picLocks noChangeAspect="1"/>
              </p:cNvPicPr>
              <p:nvPr/>
            </p:nvPicPr>
            <p:blipFill>
              <a:blip r:embed="rId51"/>
              <a:stretch>
                <a:fillRect/>
              </a:stretch>
            </p:blipFill>
            <p:spPr>
              <a:xfrm>
                <a:off x="-1770612" y="2151076"/>
                <a:ext cx="7024255" cy="3541580"/>
              </a:xfrm>
              <a:prstGeom prst="rect">
                <a:avLst/>
              </a:prstGeom>
            </p:spPr>
          </p:pic>
          <p:grpSp>
            <p:nvGrpSpPr>
              <p:cNvPr id="285" name="组合 284">
                <a:extLst>
                  <a:ext uri="{FF2B5EF4-FFF2-40B4-BE49-F238E27FC236}">
                    <a16:creationId xmlns:a16="http://schemas.microsoft.com/office/drawing/2014/main" id="{441F63F3-3BD2-EC47-D1AE-502802AEC76D}"/>
                  </a:ext>
                </a:extLst>
              </p:cNvPr>
              <p:cNvGrpSpPr/>
              <p:nvPr/>
            </p:nvGrpSpPr>
            <p:grpSpPr>
              <a:xfrm>
                <a:off x="-1686515" y="2207549"/>
                <a:ext cx="6880233" cy="3862867"/>
                <a:chOff x="449258" y="2557201"/>
                <a:chExt cx="7105774" cy="3989494"/>
              </a:xfrm>
            </p:grpSpPr>
            <p:pic>
              <p:nvPicPr>
                <p:cNvPr id="286" name="图片 285" descr="图片包含 窗户, 游戏机, 桌子, 猫&#10;&#10;描述已自动生成">
                  <a:extLst>
                    <a:ext uri="{FF2B5EF4-FFF2-40B4-BE49-F238E27FC236}">
                      <a16:creationId xmlns:a16="http://schemas.microsoft.com/office/drawing/2014/main" id="{DAEEFE42-61FA-9BB5-0347-64B94C979FB9}"/>
                    </a:ext>
                  </a:extLst>
                </p:cNvPr>
                <p:cNvPicPr>
                  <a:picLocks noChangeAspect="1"/>
                </p:cNvPicPr>
                <p:nvPr/>
              </p:nvPicPr>
              <p:blipFill>
                <a:blip r:embed="rId52" cstate="print">
                  <a:extLst>
                    <a:ext uri="{28A0092B-C50C-407E-A947-70E740481C1C}">
                      <a14:useLocalDpi xmlns:a14="http://schemas.microsoft.com/office/drawing/2010/main" val="0"/>
                    </a:ext>
                  </a:extLst>
                </a:blip>
                <a:srcRect l="7562" t="3052" r="10348" b="2155"/>
                <a:stretch/>
              </p:blipFill>
              <p:spPr>
                <a:xfrm>
                  <a:off x="449258" y="2566045"/>
                  <a:ext cx="3582416" cy="3102589"/>
                </a:xfrm>
                <a:prstGeom prst="rect">
                  <a:avLst/>
                </a:prstGeom>
              </p:spPr>
            </p:pic>
            <p:cxnSp>
              <p:nvCxnSpPr>
                <p:cNvPr id="287" name="直接箭头连接符 286">
                  <a:extLst>
                    <a:ext uri="{FF2B5EF4-FFF2-40B4-BE49-F238E27FC236}">
                      <a16:creationId xmlns:a16="http://schemas.microsoft.com/office/drawing/2014/main" id="{9A607DC2-5CF4-CCC7-4107-3C6531C1600B}"/>
                    </a:ext>
                  </a:extLst>
                </p:cNvPr>
                <p:cNvCxnSpPr>
                  <a:cxnSpLocks/>
                  <a:stCxn id="288" idx="1"/>
                </p:cNvCxnSpPr>
                <p:nvPr/>
              </p:nvCxnSpPr>
              <p:spPr>
                <a:xfrm flipH="1" flipV="1">
                  <a:off x="1711514" y="5638726"/>
                  <a:ext cx="825588" cy="491732"/>
                </a:xfrm>
                <a:prstGeom prst="straightConnector1">
                  <a:avLst/>
                </a:prstGeom>
                <a:ln w="57150">
                  <a:solidFill>
                    <a:srgbClr val="A02B93"/>
                  </a:solidFill>
                  <a:tailEnd type="arrow" w="med" len="med"/>
                </a:ln>
              </p:spPr>
              <p:style>
                <a:lnRef idx="2">
                  <a:schemeClr val="accent1"/>
                </a:lnRef>
                <a:fillRef idx="0">
                  <a:schemeClr val="accent1"/>
                </a:fillRef>
                <a:effectRef idx="1">
                  <a:schemeClr val="accent1"/>
                </a:effectRef>
                <a:fontRef idx="minor">
                  <a:schemeClr val="tx1"/>
                </a:fontRef>
              </p:style>
            </p:cxnSp>
            <p:sp>
              <p:nvSpPr>
                <p:cNvPr id="288" name="文本框 287">
                  <a:extLst>
                    <a:ext uri="{FF2B5EF4-FFF2-40B4-BE49-F238E27FC236}">
                      <a16:creationId xmlns:a16="http://schemas.microsoft.com/office/drawing/2014/main" id="{A0934DCA-42BA-E853-2836-D730C472FB4E}"/>
                    </a:ext>
                  </a:extLst>
                </p:cNvPr>
                <p:cNvSpPr txBox="1"/>
                <p:nvPr/>
              </p:nvSpPr>
              <p:spPr>
                <a:xfrm>
                  <a:off x="2537102" y="5714222"/>
                  <a:ext cx="1301464" cy="832473"/>
                </a:xfrm>
                <a:prstGeom prst="rect">
                  <a:avLst/>
                </a:prstGeom>
                <a:noFill/>
              </p:spPr>
              <p:txBody>
                <a:bodyPr wrap="none" rtlCol="0">
                  <a:spAutoFit/>
                </a:bodyPr>
                <a:lstStyle/>
                <a:p>
                  <a:r>
                    <a:rPr lang="en-US" altLang="zh-CN" b="1" dirty="0">
                      <a:latin typeface="Aptos (正文)"/>
                      <a:cs typeface="Times New Roman" panose="02020603050405020304" pitchFamily="18" charset="0"/>
                    </a:rPr>
                    <a:t>FR4</a:t>
                  </a:r>
                  <a:endParaRPr lang="zh-CN" altLang="en-US" b="1" dirty="0">
                    <a:latin typeface="Aptos (正文)"/>
                    <a:cs typeface="Times New Roman" panose="02020603050405020304" pitchFamily="18" charset="0"/>
                  </a:endParaRPr>
                </a:p>
              </p:txBody>
            </p:sp>
            <p:sp>
              <p:nvSpPr>
                <p:cNvPr id="289" name="文本框 288">
                  <a:extLst>
                    <a:ext uri="{FF2B5EF4-FFF2-40B4-BE49-F238E27FC236}">
                      <a16:creationId xmlns:a16="http://schemas.microsoft.com/office/drawing/2014/main" id="{4C5AB264-CD90-AF76-B310-69C78E130078}"/>
                    </a:ext>
                  </a:extLst>
                </p:cNvPr>
                <p:cNvSpPr txBox="1"/>
                <p:nvPr/>
              </p:nvSpPr>
              <p:spPr>
                <a:xfrm>
                  <a:off x="5440601" y="5576878"/>
                  <a:ext cx="2089133" cy="832474"/>
                </a:xfrm>
                <a:prstGeom prst="rect">
                  <a:avLst/>
                </a:prstGeom>
                <a:noFill/>
              </p:spPr>
              <p:txBody>
                <a:bodyPr wrap="none" rtlCol="0">
                  <a:spAutoFit/>
                </a:bodyPr>
                <a:lstStyle/>
                <a:p>
                  <a:pPr algn="ctr"/>
                  <a:r>
                    <a:rPr lang="en-US" altLang="zh-CN" b="1" dirty="0">
                      <a:latin typeface="Aptos (正文)"/>
                      <a:cs typeface="Times New Roman" panose="02020603050405020304" pitchFamily="18" charset="0"/>
                    </a:rPr>
                    <a:t>copper</a:t>
                  </a:r>
                  <a:endParaRPr lang="zh-CN" altLang="en-US" b="1" dirty="0">
                    <a:latin typeface="Aptos (正文)"/>
                    <a:cs typeface="Times New Roman" panose="02020603050405020304" pitchFamily="18" charset="0"/>
                  </a:endParaRPr>
                </a:p>
              </p:txBody>
            </p:sp>
            <p:pic>
              <p:nvPicPr>
                <p:cNvPr id="290" name="图片 289">
                  <a:extLst>
                    <a:ext uri="{FF2B5EF4-FFF2-40B4-BE49-F238E27FC236}">
                      <a16:creationId xmlns:a16="http://schemas.microsoft.com/office/drawing/2014/main" id="{4FEB5F51-DD9B-AD8A-9D92-86FED7A9A679}"/>
                    </a:ext>
                  </a:extLst>
                </p:cNvPr>
                <p:cNvPicPr>
                  <a:picLocks noChangeAspect="1"/>
                </p:cNvPicPr>
                <p:nvPr/>
              </p:nvPicPr>
              <p:blipFill>
                <a:blip r:embed="rId53"/>
                <a:stretch>
                  <a:fillRect/>
                </a:stretch>
              </p:blipFill>
              <p:spPr>
                <a:xfrm>
                  <a:off x="4260022" y="2557201"/>
                  <a:ext cx="3295010" cy="3120275"/>
                </a:xfrm>
                <a:prstGeom prst="rect">
                  <a:avLst/>
                </a:prstGeom>
              </p:spPr>
            </p:pic>
            <p:cxnSp>
              <p:nvCxnSpPr>
                <p:cNvPr id="291" name="直接箭头连接符 290">
                  <a:extLst>
                    <a:ext uri="{FF2B5EF4-FFF2-40B4-BE49-F238E27FC236}">
                      <a16:creationId xmlns:a16="http://schemas.microsoft.com/office/drawing/2014/main" id="{07222A34-52EB-C956-2445-4840CD743000}"/>
                    </a:ext>
                  </a:extLst>
                </p:cNvPr>
                <p:cNvCxnSpPr>
                  <a:cxnSpLocks/>
                </p:cNvCxnSpPr>
                <p:nvPr/>
              </p:nvCxnSpPr>
              <p:spPr>
                <a:xfrm flipH="1" flipV="1">
                  <a:off x="5374952" y="4995127"/>
                  <a:ext cx="930661" cy="818054"/>
                </a:xfrm>
                <a:prstGeom prst="straightConnector1">
                  <a:avLst/>
                </a:prstGeom>
                <a:ln w="57150">
                  <a:solidFill>
                    <a:schemeClr val="tx1"/>
                  </a:solidFill>
                  <a:tailEnd type="arrow" w="sm" len="med"/>
                </a:ln>
              </p:spPr>
              <p:style>
                <a:lnRef idx="2">
                  <a:schemeClr val="accent1"/>
                </a:lnRef>
                <a:fillRef idx="0">
                  <a:schemeClr val="accent1"/>
                </a:fillRef>
                <a:effectRef idx="1">
                  <a:schemeClr val="accent1"/>
                </a:effectRef>
                <a:fontRef idx="minor">
                  <a:schemeClr val="tx1"/>
                </a:fontRef>
              </p:style>
            </p:cxnSp>
            <p:sp>
              <p:nvSpPr>
                <p:cNvPr id="292" name="矩形 291">
                  <a:extLst>
                    <a:ext uri="{FF2B5EF4-FFF2-40B4-BE49-F238E27FC236}">
                      <a16:creationId xmlns:a16="http://schemas.microsoft.com/office/drawing/2014/main" id="{4943493C-EC4E-C734-161E-D055074545F6}"/>
                    </a:ext>
                  </a:extLst>
                </p:cNvPr>
                <p:cNvSpPr/>
                <p:nvPr/>
              </p:nvSpPr>
              <p:spPr>
                <a:xfrm>
                  <a:off x="3008508" y="3903630"/>
                  <a:ext cx="339769" cy="2837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ptos (正文)"/>
                  </a:endParaRPr>
                </a:p>
              </p:txBody>
            </p:sp>
            <p:cxnSp>
              <p:nvCxnSpPr>
                <p:cNvPr id="293" name="直接连接符 292">
                  <a:extLst>
                    <a:ext uri="{FF2B5EF4-FFF2-40B4-BE49-F238E27FC236}">
                      <a16:creationId xmlns:a16="http://schemas.microsoft.com/office/drawing/2014/main" id="{71E8D8B8-BBCB-060C-85B4-5A15E5C7DE8F}"/>
                    </a:ext>
                  </a:extLst>
                </p:cNvPr>
                <p:cNvCxnSpPr>
                  <a:cxnSpLocks/>
                </p:cNvCxnSpPr>
                <p:nvPr/>
              </p:nvCxnSpPr>
              <p:spPr>
                <a:xfrm flipV="1">
                  <a:off x="3348277" y="2592177"/>
                  <a:ext cx="872054" cy="1311453"/>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94" name="直接连接符 293">
                  <a:extLst>
                    <a:ext uri="{FF2B5EF4-FFF2-40B4-BE49-F238E27FC236}">
                      <a16:creationId xmlns:a16="http://schemas.microsoft.com/office/drawing/2014/main" id="{E4A0067A-F08C-0CF1-9B92-9D4A3F7C714E}"/>
                    </a:ext>
                  </a:extLst>
                </p:cNvPr>
                <p:cNvCxnSpPr>
                  <a:cxnSpLocks/>
                </p:cNvCxnSpPr>
                <p:nvPr/>
              </p:nvCxnSpPr>
              <p:spPr>
                <a:xfrm>
                  <a:off x="3348277" y="4187371"/>
                  <a:ext cx="947245" cy="1487736"/>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grpSp>
        <p:sp>
          <p:nvSpPr>
            <p:cNvPr id="298" name="文本框 297">
              <a:extLst>
                <a:ext uri="{FF2B5EF4-FFF2-40B4-BE49-F238E27FC236}">
                  <a16:creationId xmlns:a16="http://schemas.microsoft.com/office/drawing/2014/main" id="{C38E5101-BDB6-4C96-0A23-A4C73EBBE48C}"/>
                </a:ext>
              </a:extLst>
            </p:cNvPr>
            <p:cNvSpPr txBox="1"/>
            <p:nvPr/>
          </p:nvSpPr>
          <p:spPr>
            <a:xfrm>
              <a:off x="1755304" y="1374950"/>
              <a:ext cx="5430545" cy="400110"/>
            </a:xfrm>
            <a:prstGeom prst="rect">
              <a:avLst/>
            </a:prstGeom>
            <a:noFill/>
          </p:spPr>
          <p:txBody>
            <a:bodyPr wrap="square">
              <a:spAutoFit/>
            </a:bodyPr>
            <a:lstStyle/>
            <a:p>
              <a:r>
                <a:rPr lang="en-US" altLang="zh-CN" sz="2000" dirty="0"/>
                <a:t>Optimization case of </a:t>
              </a:r>
              <a:r>
                <a:rPr lang="en-US" altLang="zh-CN" sz="2000" b="1" i="1" dirty="0"/>
                <a:t>passive </a:t>
              </a:r>
              <a:r>
                <a:rPr lang="en-US" altLang="zh-CN" sz="2000" b="1" i="1" dirty="0" err="1"/>
                <a:t>metasurfaces</a:t>
              </a:r>
              <a:r>
                <a:rPr lang="en-US" altLang="zh-CN" sz="2000" dirty="0"/>
                <a:t>.</a:t>
              </a:r>
              <a:endParaRPr lang="zh-CN" altLang="en-US" sz="2000" dirty="0"/>
            </a:p>
          </p:txBody>
        </p:sp>
      </p:grpSp>
    </p:spTree>
    <p:extLst>
      <p:ext uri="{BB962C8B-B14F-4D97-AF65-F5344CB8AC3E}">
        <p14:creationId xmlns:p14="http://schemas.microsoft.com/office/powerpoint/2010/main" val="290966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0 L 0 0.25 E" pathEditMode="relative" ptsTypes="">
                                      <p:cBhvr>
                                        <p:cTn id="10" dur="2000" fill="hold"/>
                                        <p:tgtEl>
                                          <p:spTgt spid="5"/>
                                        </p:tgtEl>
                                        <p:attrNameLst>
                                          <p:attrName>ppt_x</p:attrName>
                                          <p:attrName>ppt_y</p:attrName>
                                        </p:attrNameLst>
                                      </p:cBhvr>
                                    </p:animMotion>
                                  </p:childTnLst>
                                </p:cTn>
                              </p:par>
                              <p:par>
                                <p:cTn id="11" presetID="1" presetClass="exit" presetSubtype="0" fill="hold" nodeType="withEffect">
                                  <p:stCondLst>
                                    <p:cond delay="0"/>
                                  </p:stCondLst>
                                  <p:childTnLst>
                                    <p:set>
                                      <p:cBhvr>
                                        <p:cTn id="12" dur="1" fill="hold">
                                          <p:stCondLst>
                                            <p:cond delay="0"/>
                                          </p:stCondLst>
                                        </p:cTn>
                                        <p:tgtEl>
                                          <p:spTgt spid="282"/>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E3BE568-4E0F-70DB-C7AC-5B4E6D602074}"/>
              </a:ext>
            </a:extLst>
          </p:cNvPr>
          <p:cNvSpPr>
            <a:spLocks noGrp="1"/>
          </p:cNvSpPr>
          <p:nvPr>
            <p:ph type="body" sz="quarter" idx="10"/>
          </p:nvPr>
        </p:nvSpPr>
        <p:spPr/>
        <p:txBody>
          <a:bodyPr/>
          <a:lstStyle/>
          <a:p>
            <a:r>
              <a:rPr lang="en-US" altLang="zh-CN" dirty="0"/>
              <a:t>Without Metasurface vs. With Metasurface</a:t>
            </a:r>
            <a:endParaRPr lang="zh-CN" altLang="en-US" dirty="0"/>
          </a:p>
        </p:txBody>
      </p:sp>
      <p:grpSp>
        <p:nvGrpSpPr>
          <p:cNvPr id="18" name="组合 17">
            <a:extLst>
              <a:ext uri="{FF2B5EF4-FFF2-40B4-BE49-F238E27FC236}">
                <a16:creationId xmlns:a16="http://schemas.microsoft.com/office/drawing/2014/main" id="{C4DFD273-9F7D-CA7D-2F45-D013C873D277}"/>
              </a:ext>
            </a:extLst>
          </p:cNvPr>
          <p:cNvGrpSpPr/>
          <p:nvPr/>
        </p:nvGrpSpPr>
        <p:grpSpPr>
          <a:xfrm>
            <a:off x="0" y="2761683"/>
            <a:ext cx="12192000" cy="1761730"/>
            <a:chOff x="-9524" y="1008460"/>
            <a:chExt cx="12192000" cy="1761730"/>
          </a:xfrm>
        </p:grpSpPr>
        <p:pic>
          <p:nvPicPr>
            <p:cNvPr id="4" name="图片 3">
              <a:extLst>
                <a:ext uri="{FF2B5EF4-FFF2-40B4-BE49-F238E27FC236}">
                  <a16:creationId xmlns:a16="http://schemas.microsoft.com/office/drawing/2014/main" id="{F2DF9366-BCCA-5F34-2613-B6F640F0AF94}"/>
                </a:ext>
              </a:extLst>
            </p:cNvPr>
            <p:cNvPicPr>
              <a:picLocks noChangeAspect="1"/>
            </p:cNvPicPr>
            <p:nvPr/>
          </p:nvPicPr>
          <p:blipFill>
            <a:blip r:embed="rId3"/>
            <a:srcRect b="73388"/>
            <a:stretch/>
          </p:blipFill>
          <p:spPr>
            <a:xfrm>
              <a:off x="-9524" y="1316815"/>
              <a:ext cx="12192000" cy="1453375"/>
            </a:xfrm>
            <a:prstGeom prst="rect">
              <a:avLst/>
            </a:prstGeom>
          </p:spPr>
        </p:pic>
        <p:sp>
          <p:nvSpPr>
            <p:cNvPr id="6" name="文本框 5">
              <a:extLst>
                <a:ext uri="{FF2B5EF4-FFF2-40B4-BE49-F238E27FC236}">
                  <a16:creationId xmlns:a16="http://schemas.microsoft.com/office/drawing/2014/main" id="{E4102B1A-95CD-5D64-C2C8-461FDC462071}"/>
                </a:ext>
              </a:extLst>
            </p:cNvPr>
            <p:cNvSpPr txBox="1"/>
            <p:nvPr/>
          </p:nvSpPr>
          <p:spPr>
            <a:xfrm>
              <a:off x="2135203" y="1008460"/>
              <a:ext cx="2455929" cy="369332"/>
            </a:xfrm>
            <a:prstGeom prst="rect">
              <a:avLst/>
            </a:prstGeom>
            <a:solidFill>
              <a:schemeClr val="tx2">
                <a:lumMod val="25000"/>
                <a:lumOff val="75000"/>
              </a:schemeClr>
            </a:solidFill>
          </p:spPr>
          <p:txBody>
            <a:bodyPr wrap="none" rtlCol="0">
              <a:spAutoFit/>
            </a:bodyPr>
            <a:lstStyle/>
            <a:p>
              <a:r>
                <a:rPr lang="en-US" altLang="zh-CN" b="1" dirty="0"/>
                <a:t>Without metasurface </a:t>
              </a:r>
              <a:endParaRPr lang="zh-CN" altLang="en-US" b="1" dirty="0"/>
            </a:p>
          </p:txBody>
        </p:sp>
        <p:sp>
          <p:nvSpPr>
            <p:cNvPr id="9" name="文本框 8">
              <a:extLst>
                <a:ext uri="{FF2B5EF4-FFF2-40B4-BE49-F238E27FC236}">
                  <a16:creationId xmlns:a16="http://schemas.microsoft.com/office/drawing/2014/main" id="{F9EDB85E-A4CD-10EB-A7C0-08737AD809D3}"/>
                </a:ext>
              </a:extLst>
            </p:cNvPr>
            <p:cNvSpPr txBox="1"/>
            <p:nvPr/>
          </p:nvSpPr>
          <p:spPr>
            <a:xfrm>
              <a:off x="28092" y="1008460"/>
              <a:ext cx="1553630" cy="369332"/>
            </a:xfrm>
            <a:prstGeom prst="rect">
              <a:avLst/>
            </a:prstGeom>
            <a:solidFill>
              <a:schemeClr val="accent2">
                <a:lumMod val="40000"/>
                <a:lumOff val="60000"/>
              </a:schemeClr>
            </a:solidFill>
          </p:spPr>
          <p:txBody>
            <a:bodyPr wrap="none" rtlCol="0">
              <a:spAutoFit/>
            </a:bodyPr>
            <a:lstStyle/>
            <a:p>
              <a:r>
                <a:rPr lang="en-US" altLang="zh-CN" b="1" dirty="0"/>
                <a:t>With glucose</a:t>
              </a:r>
              <a:endParaRPr lang="zh-CN" altLang="en-US" b="1" dirty="0"/>
            </a:p>
          </p:txBody>
        </p:sp>
      </p:grpSp>
      <p:grpSp>
        <p:nvGrpSpPr>
          <p:cNvPr id="19" name="组合 18">
            <a:extLst>
              <a:ext uri="{FF2B5EF4-FFF2-40B4-BE49-F238E27FC236}">
                <a16:creationId xmlns:a16="http://schemas.microsoft.com/office/drawing/2014/main" id="{527070F5-AA52-3026-DD24-288560DC0ABC}"/>
              </a:ext>
            </a:extLst>
          </p:cNvPr>
          <p:cNvGrpSpPr/>
          <p:nvPr/>
        </p:nvGrpSpPr>
        <p:grpSpPr>
          <a:xfrm>
            <a:off x="-9524" y="4636257"/>
            <a:ext cx="12192000" cy="1833347"/>
            <a:chOff x="-9524" y="4626830"/>
            <a:chExt cx="12192000" cy="1833347"/>
          </a:xfrm>
        </p:grpSpPr>
        <p:grpSp>
          <p:nvGrpSpPr>
            <p:cNvPr id="11" name="组合 10">
              <a:extLst>
                <a:ext uri="{FF2B5EF4-FFF2-40B4-BE49-F238E27FC236}">
                  <a16:creationId xmlns:a16="http://schemas.microsoft.com/office/drawing/2014/main" id="{C34BD964-EAE9-123F-53EE-69F94036BE7F}"/>
                </a:ext>
              </a:extLst>
            </p:cNvPr>
            <p:cNvGrpSpPr/>
            <p:nvPr/>
          </p:nvGrpSpPr>
          <p:grpSpPr>
            <a:xfrm>
              <a:off x="-9524" y="4634874"/>
              <a:ext cx="12192000" cy="1825303"/>
              <a:chOff x="0" y="5032697"/>
              <a:chExt cx="12192000" cy="1825303"/>
            </a:xfrm>
          </p:grpSpPr>
          <p:pic>
            <p:nvPicPr>
              <p:cNvPr id="12" name="图片 11">
                <a:extLst>
                  <a:ext uri="{FF2B5EF4-FFF2-40B4-BE49-F238E27FC236}">
                    <a16:creationId xmlns:a16="http://schemas.microsoft.com/office/drawing/2014/main" id="{A313B983-4881-2511-E7BD-95B90CF9FD84}"/>
                  </a:ext>
                </a:extLst>
              </p:cNvPr>
              <p:cNvPicPr>
                <a:picLocks noChangeAspect="1"/>
              </p:cNvPicPr>
              <p:nvPr/>
            </p:nvPicPr>
            <p:blipFill>
              <a:blip r:embed="rId3"/>
              <a:srcRect t="73388"/>
              <a:stretch/>
            </p:blipFill>
            <p:spPr>
              <a:xfrm>
                <a:off x="0" y="5404625"/>
                <a:ext cx="12192000" cy="1453375"/>
              </a:xfrm>
              <a:prstGeom prst="rect">
                <a:avLst/>
              </a:prstGeom>
            </p:spPr>
          </p:pic>
          <p:sp>
            <p:nvSpPr>
              <p:cNvPr id="13" name="文本框 12">
                <a:extLst>
                  <a:ext uri="{FF2B5EF4-FFF2-40B4-BE49-F238E27FC236}">
                    <a16:creationId xmlns:a16="http://schemas.microsoft.com/office/drawing/2014/main" id="{25E6D0DF-03B4-23AC-EC9A-6BB24BA9E505}"/>
                  </a:ext>
                </a:extLst>
              </p:cNvPr>
              <p:cNvSpPr txBox="1"/>
              <p:nvPr/>
            </p:nvSpPr>
            <p:spPr>
              <a:xfrm>
                <a:off x="47140" y="5032697"/>
                <a:ext cx="1553630" cy="369332"/>
              </a:xfrm>
              <a:prstGeom prst="rect">
                <a:avLst/>
              </a:prstGeom>
              <a:solidFill>
                <a:schemeClr val="accent2">
                  <a:lumMod val="40000"/>
                  <a:lumOff val="60000"/>
                </a:schemeClr>
              </a:solidFill>
            </p:spPr>
            <p:txBody>
              <a:bodyPr wrap="none" rtlCol="0">
                <a:spAutoFit/>
              </a:bodyPr>
              <a:lstStyle/>
              <a:p>
                <a:r>
                  <a:rPr lang="en-US" altLang="zh-CN" b="1" dirty="0"/>
                  <a:t>With glucose</a:t>
                </a:r>
                <a:endParaRPr lang="zh-CN" altLang="en-US" b="1" dirty="0"/>
              </a:p>
            </p:txBody>
          </p:sp>
          <p:sp>
            <p:nvSpPr>
              <p:cNvPr id="14" name="文本框 13">
                <a:extLst>
                  <a:ext uri="{FF2B5EF4-FFF2-40B4-BE49-F238E27FC236}">
                    <a16:creationId xmlns:a16="http://schemas.microsoft.com/office/drawing/2014/main" id="{C4458E7A-B665-8F35-3B6B-AD732E383FBC}"/>
                  </a:ext>
                </a:extLst>
              </p:cNvPr>
              <p:cNvSpPr txBox="1"/>
              <p:nvPr/>
            </p:nvSpPr>
            <p:spPr>
              <a:xfrm>
                <a:off x="2144727" y="5037465"/>
                <a:ext cx="2059988" cy="369332"/>
              </a:xfrm>
              <a:prstGeom prst="rect">
                <a:avLst/>
              </a:prstGeom>
              <a:solidFill>
                <a:schemeClr val="accent5">
                  <a:lumMod val="20000"/>
                  <a:lumOff val="80000"/>
                </a:schemeClr>
              </a:solidFill>
            </p:spPr>
            <p:txBody>
              <a:bodyPr wrap="none" rtlCol="0">
                <a:spAutoFit/>
              </a:bodyPr>
              <a:lstStyle/>
              <a:p>
                <a:r>
                  <a:rPr lang="en-US" altLang="zh-CN" b="1" dirty="0"/>
                  <a:t>With metasurface</a:t>
                </a:r>
                <a:endParaRPr lang="zh-CN" altLang="en-US" b="1" dirty="0"/>
              </a:p>
            </p:txBody>
          </p:sp>
        </p:grpSp>
        <p:sp>
          <p:nvSpPr>
            <p:cNvPr id="15" name="文本框 14">
              <a:extLst>
                <a:ext uri="{FF2B5EF4-FFF2-40B4-BE49-F238E27FC236}">
                  <a16:creationId xmlns:a16="http://schemas.microsoft.com/office/drawing/2014/main" id="{39A625F7-391A-857C-0B8D-2D1BEF3DA7BA}"/>
                </a:ext>
              </a:extLst>
            </p:cNvPr>
            <p:cNvSpPr txBox="1"/>
            <p:nvPr/>
          </p:nvSpPr>
          <p:spPr>
            <a:xfrm>
              <a:off x="6339918" y="4626830"/>
              <a:ext cx="5118099" cy="369332"/>
            </a:xfrm>
            <a:prstGeom prst="rect">
              <a:avLst/>
            </a:prstGeom>
            <a:solidFill>
              <a:srgbClr val="FFC000"/>
            </a:solidFill>
          </p:spPr>
          <p:txBody>
            <a:bodyPr wrap="square">
              <a:spAutoFit/>
            </a:bodyPr>
            <a:lstStyle/>
            <a:p>
              <a:pPr rtl="0"/>
              <a:r>
                <a:rPr lang="en-US" altLang="zh-CN" b="1" dirty="0"/>
                <a:t> Average 25MHz shifting maps to ~100mg/dL.</a:t>
              </a:r>
            </a:p>
          </p:txBody>
        </p:sp>
        <p:sp>
          <p:nvSpPr>
            <p:cNvPr id="16" name="文本框 15">
              <a:extLst>
                <a:ext uri="{FF2B5EF4-FFF2-40B4-BE49-F238E27FC236}">
                  <a16:creationId xmlns:a16="http://schemas.microsoft.com/office/drawing/2014/main" id="{4442763F-540E-AA54-553A-B3C3D32219C4}"/>
                </a:ext>
              </a:extLst>
            </p:cNvPr>
            <p:cNvSpPr txBox="1"/>
            <p:nvPr/>
          </p:nvSpPr>
          <p:spPr>
            <a:xfrm>
              <a:off x="979635" y="5441918"/>
              <a:ext cx="1500041" cy="646331"/>
            </a:xfrm>
            <a:prstGeom prst="rect">
              <a:avLst/>
            </a:prstGeom>
            <a:noFill/>
          </p:spPr>
          <p:txBody>
            <a:bodyPr wrap="square">
              <a:spAutoFit/>
            </a:bodyPr>
            <a:lstStyle/>
            <a:p>
              <a:r>
                <a:rPr lang="en-US" altLang="zh-CN" b="1" dirty="0">
                  <a:solidFill>
                    <a:srgbClr val="FF0000"/>
                  </a:solidFill>
                </a:rPr>
                <a:t>120mg/dL → 480mg/dL</a:t>
              </a:r>
              <a:endParaRPr lang="zh-CN" altLang="en-US" b="1" dirty="0">
                <a:solidFill>
                  <a:srgbClr val="FF0000"/>
                </a:solidFill>
              </a:endParaRPr>
            </a:p>
          </p:txBody>
        </p:sp>
        <p:sp>
          <p:nvSpPr>
            <p:cNvPr id="17" name="文本框 16">
              <a:extLst>
                <a:ext uri="{FF2B5EF4-FFF2-40B4-BE49-F238E27FC236}">
                  <a16:creationId xmlns:a16="http://schemas.microsoft.com/office/drawing/2014/main" id="{43075501-A384-E475-5AFD-1AB108D88643}"/>
                </a:ext>
              </a:extLst>
            </p:cNvPr>
            <p:cNvSpPr txBox="1"/>
            <p:nvPr/>
          </p:nvSpPr>
          <p:spPr>
            <a:xfrm>
              <a:off x="6221943" y="5448849"/>
              <a:ext cx="1286933" cy="646331"/>
            </a:xfrm>
            <a:prstGeom prst="rect">
              <a:avLst/>
            </a:prstGeom>
            <a:noFill/>
          </p:spPr>
          <p:txBody>
            <a:bodyPr wrap="square">
              <a:spAutoFit/>
            </a:bodyPr>
            <a:lstStyle/>
            <a:p>
              <a:r>
                <a:rPr lang="en-US" altLang="zh-CN" b="1" dirty="0">
                  <a:solidFill>
                    <a:srgbClr val="0070C0"/>
                  </a:solidFill>
                </a:rPr>
                <a:t>5.36GHz → </a:t>
              </a:r>
            </a:p>
            <a:p>
              <a:r>
                <a:rPr lang="en-US" altLang="zh-CN" b="1" dirty="0">
                  <a:solidFill>
                    <a:srgbClr val="0070C0"/>
                  </a:solidFill>
                </a:rPr>
                <a:t>5.45GHz</a:t>
              </a:r>
              <a:endParaRPr lang="zh-CN" altLang="en-US" b="1" dirty="0">
                <a:solidFill>
                  <a:srgbClr val="0070C0"/>
                </a:solidFill>
              </a:endParaRPr>
            </a:p>
          </p:txBody>
        </p:sp>
      </p:grpSp>
      <p:grpSp>
        <p:nvGrpSpPr>
          <p:cNvPr id="3" name="组合 2">
            <a:extLst>
              <a:ext uri="{FF2B5EF4-FFF2-40B4-BE49-F238E27FC236}">
                <a16:creationId xmlns:a16="http://schemas.microsoft.com/office/drawing/2014/main" id="{4C9079ED-CE28-05C5-85F3-BAC9F12A1D55}"/>
              </a:ext>
            </a:extLst>
          </p:cNvPr>
          <p:cNvGrpSpPr/>
          <p:nvPr/>
        </p:nvGrpSpPr>
        <p:grpSpPr>
          <a:xfrm>
            <a:off x="-6034" y="917538"/>
            <a:ext cx="12192000" cy="1794728"/>
            <a:chOff x="-9524" y="2766318"/>
            <a:chExt cx="12192000" cy="1794728"/>
          </a:xfrm>
        </p:grpSpPr>
        <p:pic>
          <p:nvPicPr>
            <p:cNvPr id="8" name="图片 7">
              <a:extLst>
                <a:ext uri="{FF2B5EF4-FFF2-40B4-BE49-F238E27FC236}">
                  <a16:creationId xmlns:a16="http://schemas.microsoft.com/office/drawing/2014/main" id="{78876036-BF75-ED7B-59ED-5D231CE9B2BC}"/>
                </a:ext>
              </a:extLst>
            </p:cNvPr>
            <p:cNvPicPr>
              <a:picLocks noChangeAspect="1"/>
            </p:cNvPicPr>
            <p:nvPr/>
          </p:nvPicPr>
          <p:blipFill>
            <a:blip r:embed="rId3"/>
            <a:srcRect t="37027" b="36361"/>
            <a:stretch/>
          </p:blipFill>
          <p:spPr>
            <a:xfrm>
              <a:off x="-9524" y="3107671"/>
              <a:ext cx="12192000" cy="1453375"/>
            </a:xfrm>
            <a:prstGeom prst="rect">
              <a:avLst/>
            </a:prstGeom>
          </p:spPr>
        </p:pic>
        <p:sp>
          <p:nvSpPr>
            <p:cNvPr id="10" name="文本框 9">
              <a:extLst>
                <a:ext uri="{FF2B5EF4-FFF2-40B4-BE49-F238E27FC236}">
                  <a16:creationId xmlns:a16="http://schemas.microsoft.com/office/drawing/2014/main" id="{9D3832CF-BD33-9303-E71D-859D1AE1ADAA}"/>
                </a:ext>
              </a:extLst>
            </p:cNvPr>
            <p:cNvSpPr txBox="1"/>
            <p:nvPr/>
          </p:nvSpPr>
          <p:spPr>
            <a:xfrm>
              <a:off x="2164480" y="2766318"/>
              <a:ext cx="2409442" cy="369332"/>
            </a:xfrm>
            <a:prstGeom prst="rect">
              <a:avLst/>
            </a:prstGeom>
            <a:solidFill>
              <a:schemeClr val="tx2">
                <a:lumMod val="25000"/>
                <a:lumOff val="75000"/>
              </a:schemeClr>
            </a:solidFill>
          </p:spPr>
          <p:txBody>
            <a:bodyPr wrap="none" rtlCol="0">
              <a:spAutoFit/>
            </a:bodyPr>
            <a:lstStyle/>
            <a:p>
              <a:r>
                <a:rPr lang="en-US" altLang="zh-CN" b="1" dirty="0"/>
                <a:t>Without metasurface</a:t>
              </a:r>
              <a:endParaRPr lang="zh-CN" altLang="en-US" b="1" dirty="0"/>
            </a:p>
          </p:txBody>
        </p:sp>
        <p:sp>
          <p:nvSpPr>
            <p:cNvPr id="5" name="文本框 4">
              <a:extLst>
                <a:ext uri="{FF2B5EF4-FFF2-40B4-BE49-F238E27FC236}">
                  <a16:creationId xmlns:a16="http://schemas.microsoft.com/office/drawing/2014/main" id="{387572E9-10A5-351E-BA9E-3633C081CEDA}"/>
                </a:ext>
              </a:extLst>
            </p:cNvPr>
            <p:cNvSpPr txBox="1"/>
            <p:nvPr/>
          </p:nvSpPr>
          <p:spPr>
            <a:xfrm>
              <a:off x="30870" y="2770449"/>
              <a:ext cx="1903085" cy="369332"/>
            </a:xfrm>
            <a:prstGeom prst="rect">
              <a:avLst/>
            </a:prstGeom>
            <a:solidFill>
              <a:schemeClr val="tx2">
                <a:lumMod val="25000"/>
                <a:lumOff val="75000"/>
              </a:schemeClr>
            </a:solidFill>
          </p:spPr>
          <p:txBody>
            <a:bodyPr wrap="none" rtlCol="0">
              <a:spAutoFit/>
            </a:bodyPr>
            <a:lstStyle/>
            <a:p>
              <a:r>
                <a:rPr lang="en-US" altLang="zh-CN" b="1" dirty="0"/>
                <a:t>Without glucose</a:t>
              </a:r>
              <a:endParaRPr lang="zh-CN" altLang="en-US" b="1" dirty="0"/>
            </a:p>
          </p:txBody>
        </p:sp>
      </p:grpSp>
    </p:spTree>
    <p:extLst>
      <p:ext uri="{BB962C8B-B14F-4D97-AF65-F5344CB8AC3E}">
        <p14:creationId xmlns:p14="http://schemas.microsoft.com/office/powerpoint/2010/main" val="306361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D7E29DA-45C9-C00A-5987-79163E43E6B3}"/>
              </a:ext>
            </a:extLst>
          </p:cNvPr>
          <p:cNvSpPr>
            <a:spLocks noGrp="1"/>
          </p:cNvSpPr>
          <p:nvPr>
            <p:ph type="body" sz="quarter" idx="10"/>
          </p:nvPr>
        </p:nvSpPr>
        <p:spPr>
          <a:xfrm>
            <a:off x="639763" y="55944"/>
            <a:ext cx="11542713" cy="856210"/>
          </a:xfrm>
        </p:spPr>
        <p:txBody>
          <a:bodyPr/>
          <a:lstStyle/>
          <a:p>
            <a:pPr>
              <a:lnSpc>
                <a:spcPct val="60000"/>
              </a:lnSpc>
            </a:pPr>
            <a:r>
              <a:rPr lang="en-US" altLang="zh-CN" sz="2800" dirty="0"/>
              <a:t>Human Experiment 1: </a:t>
            </a:r>
          </a:p>
          <a:p>
            <a:pPr>
              <a:lnSpc>
                <a:spcPct val="60000"/>
              </a:lnSpc>
            </a:pPr>
            <a:r>
              <a:rPr lang="en-US" altLang="zh-CN" sz="2800" dirty="0"/>
              <a:t>Vector Network Analyzer + Wi-Fi Antenna + Metasurface</a:t>
            </a:r>
            <a:endParaRPr lang="zh-CN" altLang="en-US" sz="2800" dirty="0"/>
          </a:p>
        </p:txBody>
      </p:sp>
      <p:pic>
        <p:nvPicPr>
          <p:cNvPr id="5" name="图片 4">
            <a:extLst>
              <a:ext uri="{FF2B5EF4-FFF2-40B4-BE49-F238E27FC236}">
                <a16:creationId xmlns:a16="http://schemas.microsoft.com/office/drawing/2014/main" id="{6F9E1876-EFA8-45DE-DF55-3EC0D62E00D1}"/>
              </a:ext>
            </a:extLst>
          </p:cNvPr>
          <p:cNvPicPr>
            <a:picLocks noChangeAspect="1"/>
          </p:cNvPicPr>
          <p:nvPr/>
        </p:nvPicPr>
        <p:blipFill>
          <a:blip r:embed="rId3"/>
          <a:stretch>
            <a:fillRect/>
          </a:stretch>
        </p:blipFill>
        <p:spPr>
          <a:xfrm>
            <a:off x="16565" y="4269460"/>
            <a:ext cx="8370502" cy="2251583"/>
          </a:xfrm>
          <a:prstGeom prst="rect">
            <a:avLst/>
          </a:prstGeom>
        </p:spPr>
      </p:pic>
      <p:pic>
        <p:nvPicPr>
          <p:cNvPr id="6" name="图片 5">
            <a:extLst>
              <a:ext uri="{FF2B5EF4-FFF2-40B4-BE49-F238E27FC236}">
                <a16:creationId xmlns:a16="http://schemas.microsoft.com/office/drawing/2014/main" id="{B030EFEF-AE89-579E-7884-0232CC7E7505}"/>
              </a:ext>
            </a:extLst>
          </p:cNvPr>
          <p:cNvPicPr>
            <a:picLocks noChangeAspect="1"/>
          </p:cNvPicPr>
          <p:nvPr/>
        </p:nvPicPr>
        <p:blipFill>
          <a:blip r:embed="rId4"/>
          <a:srcRect l="4047"/>
          <a:stretch>
            <a:fillRect/>
          </a:stretch>
        </p:blipFill>
        <p:spPr>
          <a:xfrm>
            <a:off x="8276790" y="1210343"/>
            <a:ext cx="3913370" cy="3894285"/>
          </a:xfrm>
          <a:prstGeom prst="rect">
            <a:avLst/>
          </a:prstGeom>
        </p:spPr>
      </p:pic>
      <p:sp>
        <p:nvSpPr>
          <p:cNvPr id="7" name="文本框 6">
            <a:extLst>
              <a:ext uri="{FF2B5EF4-FFF2-40B4-BE49-F238E27FC236}">
                <a16:creationId xmlns:a16="http://schemas.microsoft.com/office/drawing/2014/main" id="{6C085ABD-22A9-DFED-B611-6B32430D3A05}"/>
              </a:ext>
            </a:extLst>
          </p:cNvPr>
          <p:cNvSpPr txBox="1"/>
          <p:nvPr/>
        </p:nvSpPr>
        <p:spPr>
          <a:xfrm>
            <a:off x="8912789" y="5192162"/>
            <a:ext cx="3128790" cy="1231106"/>
          </a:xfrm>
          <a:prstGeom prst="rect">
            <a:avLst/>
          </a:prstGeom>
          <a:noFill/>
        </p:spPr>
        <p:txBody>
          <a:bodyPr wrap="square">
            <a:spAutoFit/>
          </a:bodyPr>
          <a:lstStyle/>
          <a:p>
            <a:r>
              <a:rPr lang="en-US" altLang="zh-CN" sz="2000" b="1" dirty="0"/>
              <a:t>Clarke error grid analysis: </a:t>
            </a:r>
            <a:r>
              <a:rPr lang="it-IT" altLang="zh-CN" dirty="0"/>
              <a:t>- Zone A: 94.4%</a:t>
            </a:r>
          </a:p>
          <a:p>
            <a:r>
              <a:rPr lang="it-IT" altLang="zh-CN" dirty="0"/>
              <a:t>- Zone B: 5.6%</a:t>
            </a:r>
          </a:p>
          <a:p>
            <a:r>
              <a:rPr lang="it-IT" altLang="zh-CN" dirty="0"/>
              <a:t>- Zones C, D, and E: 0%</a:t>
            </a:r>
            <a:endParaRPr lang="zh-CN" altLang="en-US" sz="2000" b="1" dirty="0"/>
          </a:p>
        </p:txBody>
      </p:sp>
      <p:grpSp>
        <p:nvGrpSpPr>
          <p:cNvPr id="8" name="组合 7">
            <a:extLst>
              <a:ext uri="{FF2B5EF4-FFF2-40B4-BE49-F238E27FC236}">
                <a16:creationId xmlns:a16="http://schemas.microsoft.com/office/drawing/2014/main" id="{310E34BE-89FF-9487-92E4-D18767C3BFEB}"/>
              </a:ext>
            </a:extLst>
          </p:cNvPr>
          <p:cNvGrpSpPr/>
          <p:nvPr/>
        </p:nvGrpSpPr>
        <p:grpSpPr>
          <a:xfrm>
            <a:off x="1016394" y="1408032"/>
            <a:ext cx="6701320" cy="2564263"/>
            <a:chOff x="639728" y="4664176"/>
            <a:chExt cx="4907398" cy="1877818"/>
          </a:xfrm>
        </p:grpSpPr>
        <p:pic>
          <p:nvPicPr>
            <p:cNvPr id="9" name="图片 8" descr="桌子上的电脑和手机&#10;&#10;描述已自动生成">
              <a:extLst>
                <a:ext uri="{FF2B5EF4-FFF2-40B4-BE49-F238E27FC236}">
                  <a16:creationId xmlns:a16="http://schemas.microsoft.com/office/drawing/2014/main" id="{9F355B5C-3396-555C-FB17-B3F5C4FE9408}"/>
                </a:ext>
              </a:extLst>
            </p:cNvPr>
            <p:cNvPicPr>
              <a:picLocks noChangeAspect="1"/>
            </p:cNvPicPr>
            <p:nvPr/>
          </p:nvPicPr>
          <p:blipFill>
            <a:blip r:embed="rId5" cstate="print">
              <a:extLst>
                <a:ext uri="{28A0092B-C50C-407E-A947-70E740481C1C}">
                  <a14:useLocalDpi xmlns:a14="http://schemas.microsoft.com/office/drawing/2010/main" val="0"/>
                </a:ext>
              </a:extLst>
            </a:blip>
            <a:srcRect l="13412" t="-1" b="21927"/>
            <a:stretch/>
          </p:blipFill>
          <p:spPr>
            <a:xfrm>
              <a:off x="639728" y="4666835"/>
              <a:ext cx="2772881" cy="1875159"/>
            </a:xfrm>
            <a:prstGeom prst="rect">
              <a:avLst/>
            </a:prstGeom>
          </p:spPr>
        </p:pic>
        <p:pic>
          <p:nvPicPr>
            <p:cNvPr id="10" name="图片 9" descr="图片包含 桌子, 室内, 木, 硬&#10;&#10;描述已自动生成">
              <a:extLst>
                <a:ext uri="{FF2B5EF4-FFF2-40B4-BE49-F238E27FC236}">
                  <a16:creationId xmlns:a16="http://schemas.microsoft.com/office/drawing/2014/main" id="{766E32B7-9563-1048-FF26-B766592EA2F1}"/>
                </a:ext>
              </a:extLst>
            </p:cNvPr>
            <p:cNvPicPr>
              <a:picLocks noChangeAspect="1"/>
            </p:cNvPicPr>
            <p:nvPr/>
          </p:nvPicPr>
          <p:blipFill>
            <a:blip r:embed="rId6" cstate="print">
              <a:extLst>
                <a:ext uri="{28A0092B-C50C-407E-A947-70E740481C1C}">
                  <a14:useLocalDpi xmlns:a14="http://schemas.microsoft.com/office/drawing/2010/main" val="0"/>
                </a:ext>
              </a:extLst>
            </a:blip>
            <a:srcRect l="34120" t="15698" r="16387" b="16104"/>
            <a:stretch/>
          </p:blipFill>
          <p:spPr>
            <a:xfrm>
              <a:off x="3443223" y="4664176"/>
              <a:ext cx="1814469" cy="1875159"/>
            </a:xfrm>
            <a:prstGeom prst="rect">
              <a:avLst/>
            </a:prstGeom>
          </p:spPr>
        </p:pic>
        <p:sp>
          <p:nvSpPr>
            <p:cNvPr id="11" name="文本框 10">
              <a:extLst>
                <a:ext uri="{FF2B5EF4-FFF2-40B4-BE49-F238E27FC236}">
                  <a16:creationId xmlns:a16="http://schemas.microsoft.com/office/drawing/2014/main" id="{6F9C7EA2-755F-F1C7-296B-65F403910D1C}"/>
                </a:ext>
              </a:extLst>
            </p:cNvPr>
            <p:cNvSpPr txBox="1"/>
            <p:nvPr/>
          </p:nvSpPr>
          <p:spPr>
            <a:xfrm>
              <a:off x="701197" y="4664176"/>
              <a:ext cx="1316800" cy="293002"/>
            </a:xfrm>
            <a:prstGeom prst="rect">
              <a:avLst/>
            </a:prstGeom>
            <a:noFill/>
          </p:spPr>
          <p:txBody>
            <a:bodyPr wrap="square">
              <a:spAutoFit/>
            </a:bodyPr>
            <a:lstStyle/>
            <a:p>
              <a:r>
                <a:rPr lang="en-US" altLang="zh-CN" sz="2000" b="1" dirty="0" err="1">
                  <a:solidFill>
                    <a:schemeClr val="bg1"/>
                  </a:solidFill>
                  <a:latin typeface="Aptos (正文)"/>
                  <a:cs typeface="Times New Roman" panose="02020603050405020304" pitchFamily="18" charset="0"/>
                </a:rPr>
                <a:t>LibreVNA</a:t>
              </a:r>
              <a:endParaRPr lang="zh-CN" altLang="en-US" sz="2000" dirty="0">
                <a:latin typeface="Aptos (正文)"/>
              </a:endParaRPr>
            </a:p>
          </p:txBody>
        </p:sp>
        <p:sp>
          <p:nvSpPr>
            <p:cNvPr id="12" name="文本框 11">
              <a:extLst>
                <a:ext uri="{FF2B5EF4-FFF2-40B4-BE49-F238E27FC236}">
                  <a16:creationId xmlns:a16="http://schemas.microsoft.com/office/drawing/2014/main" id="{52C05C70-B085-8D30-CE8F-9F1B108A77D2}"/>
                </a:ext>
              </a:extLst>
            </p:cNvPr>
            <p:cNvSpPr txBox="1"/>
            <p:nvPr/>
          </p:nvSpPr>
          <p:spPr>
            <a:xfrm>
              <a:off x="1995794" y="4874085"/>
              <a:ext cx="1025687" cy="293002"/>
            </a:xfrm>
            <a:prstGeom prst="rect">
              <a:avLst/>
            </a:prstGeom>
            <a:noFill/>
          </p:spPr>
          <p:txBody>
            <a:bodyPr wrap="square">
              <a:spAutoFit/>
            </a:bodyPr>
            <a:lstStyle/>
            <a:p>
              <a:r>
                <a:rPr lang="en-US" altLang="zh-CN" sz="2000" b="1" dirty="0">
                  <a:solidFill>
                    <a:schemeClr val="bg1"/>
                  </a:solidFill>
                  <a:latin typeface="Aptos (正文)"/>
                  <a:cs typeface="Times New Roman" panose="02020603050405020304" pitchFamily="18" charset="0"/>
                </a:rPr>
                <a:t>CGMM</a:t>
              </a:r>
              <a:endParaRPr lang="zh-CN" altLang="en-US" sz="2000" dirty="0">
                <a:latin typeface="Aptos (正文)"/>
              </a:endParaRPr>
            </a:p>
          </p:txBody>
        </p:sp>
        <p:sp>
          <p:nvSpPr>
            <p:cNvPr id="13" name="文本框 12">
              <a:extLst>
                <a:ext uri="{FF2B5EF4-FFF2-40B4-BE49-F238E27FC236}">
                  <a16:creationId xmlns:a16="http://schemas.microsoft.com/office/drawing/2014/main" id="{3A77C8D8-1C21-7052-B5E4-852F28C6BF81}"/>
                </a:ext>
              </a:extLst>
            </p:cNvPr>
            <p:cNvSpPr txBox="1"/>
            <p:nvPr/>
          </p:nvSpPr>
          <p:spPr>
            <a:xfrm>
              <a:off x="2687118" y="5936611"/>
              <a:ext cx="824250" cy="293002"/>
            </a:xfrm>
            <a:prstGeom prst="rect">
              <a:avLst/>
            </a:prstGeom>
            <a:noFill/>
          </p:spPr>
          <p:txBody>
            <a:bodyPr wrap="square">
              <a:spAutoFit/>
            </a:bodyPr>
            <a:lstStyle/>
            <a:p>
              <a:r>
                <a:rPr lang="en-US" altLang="zh-CN" sz="2000" b="1" dirty="0">
                  <a:solidFill>
                    <a:schemeClr val="bg1"/>
                  </a:solidFill>
                  <a:latin typeface="Aptos (正文)"/>
                  <a:cs typeface="Times New Roman" panose="02020603050405020304" pitchFamily="18" charset="0"/>
                </a:rPr>
                <a:t>CGM</a:t>
              </a:r>
              <a:endParaRPr lang="zh-CN" altLang="en-US" sz="2000" dirty="0">
                <a:latin typeface="Aptos (正文)"/>
              </a:endParaRPr>
            </a:p>
          </p:txBody>
        </p:sp>
        <p:sp>
          <p:nvSpPr>
            <p:cNvPr id="14" name="矩形 13">
              <a:extLst>
                <a:ext uri="{FF2B5EF4-FFF2-40B4-BE49-F238E27FC236}">
                  <a16:creationId xmlns:a16="http://schemas.microsoft.com/office/drawing/2014/main" id="{BB806C47-145D-6FB2-D0D0-1D111F926D73}"/>
                </a:ext>
              </a:extLst>
            </p:cNvPr>
            <p:cNvSpPr/>
            <p:nvPr/>
          </p:nvSpPr>
          <p:spPr>
            <a:xfrm>
              <a:off x="1955130" y="5209674"/>
              <a:ext cx="258681" cy="19852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ptos (正文)"/>
              </a:endParaRPr>
            </a:p>
          </p:txBody>
        </p:sp>
        <p:cxnSp>
          <p:nvCxnSpPr>
            <p:cNvPr id="15" name="直接连接符 14">
              <a:extLst>
                <a:ext uri="{FF2B5EF4-FFF2-40B4-BE49-F238E27FC236}">
                  <a16:creationId xmlns:a16="http://schemas.microsoft.com/office/drawing/2014/main" id="{668550C5-1C29-9789-3B22-0C39246737D2}"/>
                </a:ext>
              </a:extLst>
            </p:cNvPr>
            <p:cNvCxnSpPr>
              <a:cxnSpLocks/>
              <a:stCxn id="14" idx="3"/>
            </p:cNvCxnSpPr>
            <p:nvPr/>
          </p:nvCxnSpPr>
          <p:spPr>
            <a:xfrm>
              <a:off x="2213811" y="5308935"/>
              <a:ext cx="1695338" cy="298900"/>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E35BA777-9B78-2D55-00E1-22570F6AB667}"/>
                </a:ext>
              </a:extLst>
            </p:cNvPr>
            <p:cNvSpPr txBox="1"/>
            <p:nvPr/>
          </p:nvSpPr>
          <p:spPr>
            <a:xfrm>
              <a:off x="3579512" y="5892611"/>
              <a:ext cx="1025687" cy="518387"/>
            </a:xfrm>
            <a:prstGeom prst="rect">
              <a:avLst/>
            </a:prstGeom>
            <a:noFill/>
          </p:spPr>
          <p:txBody>
            <a:bodyPr wrap="square">
              <a:spAutoFit/>
            </a:bodyPr>
            <a:lstStyle/>
            <a:p>
              <a:r>
                <a:rPr lang="en-US" altLang="zh-CN" sz="2000" b="1" dirty="0">
                  <a:solidFill>
                    <a:schemeClr val="bg1"/>
                  </a:solidFill>
                  <a:latin typeface="Aptos (正文)"/>
                  <a:cs typeface="Times New Roman" panose="02020603050405020304" pitchFamily="18" charset="0"/>
                </a:rPr>
                <a:t>Wi-Fi</a:t>
              </a:r>
            </a:p>
            <a:p>
              <a:r>
                <a:rPr lang="en-US" altLang="zh-CN" sz="2000" b="1" dirty="0">
                  <a:solidFill>
                    <a:schemeClr val="bg1"/>
                  </a:solidFill>
                  <a:latin typeface="Aptos (正文)"/>
                  <a:cs typeface="Times New Roman" panose="02020603050405020304" pitchFamily="18" charset="0"/>
                </a:rPr>
                <a:t>Antenna</a:t>
              </a:r>
              <a:endParaRPr lang="zh-CN" altLang="en-US" sz="2000" dirty="0">
                <a:latin typeface="Aptos (正文)"/>
              </a:endParaRPr>
            </a:p>
          </p:txBody>
        </p:sp>
        <p:sp>
          <p:nvSpPr>
            <p:cNvPr id="17" name="文本框 16">
              <a:extLst>
                <a:ext uri="{FF2B5EF4-FFF2-40B4-BE49-F238E27FC236}">
                  <a16:creationId xmlns:a16="http://schemas.microsoft.com/office/drawing/2014/main" id="{2FD86A39-1F87-3183-B2C7-E613F9F4AC38}"/>
                </a:ext>
              </a:extLst>
            </p:cNvPr>
            <p:cNvSpPr txBox="1"/>
            <p:nvPr/>
          </p:nvSpPr>
          <p:spPr>
            <a:xfrm>
              <a:off x="4128546" y="4980048"/>
              <a:ext cx="1418580" cy="293002"/>
            </a:xfrm>
            <a:prstGeom prst="rect">
              <a:avLst/>
            </a:prstGeom>
            <a:noFill/>
          </p:spPr>
          <p:txBody>
            <a:bodyPr wrap="square">
              <a:spAutoFit/>
            </a:bodyPr>
            <a:lstStyle/>
            <a:p>
              <a:r>
                <a:rPr lang="en-US" altLang="zh-CN" sz="2000" b="1" dirty="0">
                  <a:solidFill>
                    <a:schemeClr val="bg1"/>
                  </a:solidFill>
                  <a:latin typeface="Aptos (正文)"/>
                  <a:cs typeface="Times New Roman" panose="02020603050405020304" pitchFamily="18" charset="0"/>
                </a:rPr>
                <a:t>Metasurface</a:t>
              </a:r>
              <a:endParaRPr lang="zh-CN" altLang="en-US" sz="2000" dirty="0">
                <a:latin typeface="Aptos (正文)"/>
              </a:endParaRPr>
            </a:p>
          </p:txBody>
        </p:sp>
        <p:cxnSp>
          <p:nvCxnSpPr>
            <p:cNvPr id="18" name="直接箭头连接符 17">
              <a:extLst>
                <a:ext uri="{FF2B5EF4-FFF2-40B4-BE49-F238E27FC236}">
                  <a16:creationId xmlns:a16="http://schemas.microsoft.com/office/drawing/2014/main" id="{D7B81343-61F0-B09B-E43F-BDBBAD357E96}"/>
                </a:ext>
              </a:extLst>
            </p:cNvPr>
            <p:cNvCxnSpPr>
              <a:cxnSpLocks/>
            </p:cNvCxnSpPr>
            <p:nvPr/>
          </p:nvCxnSpPr>
          <p:spPr>
            <a:xfrm flipH="1" flipV="1">
              <a:off x="1525083" y="4961798"/>
              <a:ext cx="79583" cy="30696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703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AE47A-2536-3775-4BAD-FFE94CF6E0DF}"/>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4875CCF7-5AD4-0486-A108-C001DA6E79E0}"/>
              </a:ext>
            </a:extLst>
          </p:cNvPr>
          <p:cNvSpPr>
            <a:spLocks noGrp="1"/>
          </p:cNvSpPr>
          <p:nvPr>
            <p:ph type="body" sz="quarter" idx="10"/>
          </p:nvPr>
        </p:nvSpPr>
        <p:spPr>
          <a:xfrm>
            <a:off x="620312" y="50491"/>
            <a:ext cx="11542713" cy="856210"/>
          </a:xfrm>
        </p:spPr>
        <p:txBody>
          <a:bodyPr/>
          <a:lstStyle/>
          <a:p>
            <a:pPr>
              <a:lnSpc>
                <a:spcPct val="60000"/>
              </a:lnSpc>
            </a:pPr>
            <a:r>
              <a:rPr lang="en-US" altLang="zh-CN" sz="2800" dirty="0"/>
              <a:t>Human Experiment 2: </a:t>
            </a:r>
          </a:p>
          <a:p>
            <a:pPr>
              <a:lnSpc>
                <a:spcPct val="60000"/>
              </a:lnSpc>
            </a:pPr>
            <a:r>
              <a:rPr lang="en-US" altLang="zh-CN" sz="2800" dirty="0"/>
              <a:t>Commercial UWB Radar Device + Metasurface</a:t>
            </a:r>
            <a:endParaRPr lang="zh-CN" altLang="en-US" sz="2800" dirty="0"/>
          </a:p>
        </p:txBody>
      </p:sp>
      <p:grpSp>
        <p:nvGrpSpPr>
          <p:cNvPr id="4" name="组合 3">
            <a:extLst>
              <a:ext uri="{FF2B5EF4-FFF2-40B4-BE49-F238E27FC236}">
                <a16:creationId xmlns:a16="http://schemas.microsoft.com/office/drawing/2014/main" id="{3A805401-C829-EA2C-3639-0F3C6A9D99B3}"/>
              </a:ext>
            </a:extLst>
          </p:cNvPr>
          <p:cNvGrpSpPr/>
          <p:nvPr/>
        </p:nvGrpSpPr>
        <p:grpSpPr>
          <a:xfrm>
            <a:off x="887689" y="1369608"/>
            <a:ext cx="6281344" cy="2538301"/>
            <a:chOff x="5436869" y="4673166"/>
            <a:chExt cx="4640865" cy="1875381"/>
          </a:xfrm>
        </p:grpSpPr>
        <p:pic>
          <p:nvPicPr>
            <p:cNvPr id="5" name="图片 4" descr="桌子上放着打开的笔记本电脑&#10;&#10;描述已自动生成">
              <a:extLst>
                <a:ext uri="{FF2B5EF4-FFF2-40B4-BE49-F238E27FC236}">
                  <a16:creationId xmlns:a16="http://schemas.microsoft.com/office/drawing/2014/main" id="{E3601560-77B4-DBF8-4B7D-5D9751019C40}"/>
                </a:ext>
              </a:extLst>
            </p:cNvPr>
            <p:cNvPicPr>
              <a:picLocks noChangeAspect="1"/>
            </p:cNvPicPr>
            <p:nvPr/>
          </p:nvPicPr>
          <p:blipFill>
            <a:blip r:embed="rId3" cstate="print">
              <a:extLst>
                <a:ext uri="{28A0092B-C50C-407E-A947-70E740481C1C}">
                  <a14:useLocalDpi xmlns:a14="http://schemas.microsoft.com/office/drawing/2010/main" val="0"/>
                </a:ext>
              </a:extLst>
            </a:blip>
            <a:srcRect t="2182" r="3944" b="11208"/>
            <a:stretch/>
          </p:blipFill>
          <p:spPr>
            <a:xfrm>
              <a:off x="5436869" y="4673389"/>
              <a:ext cx="2772880" cy="1875158"/>
            </a:xfrm>
            <a:prstGeom prst="rect">
              <a:avLst/>
            </a:prstGeom>
          </p:spPr>
        </p:pic>
        <p:pic>
          <p:nvPicPr>
            <p:cNvPr id="6" name="图片 5" descr="桌子上的游戏手柄&#10;&#10;描述已自动生成">
              <a:extLst>
                <a:ext uri="{FF2B5EF4-FFF2-40B4-BE49-F238E27FC236}">
                  <a16:creationId xmlns:a16="http://schemas.microsoft.com/office/drawing/2014/main" id="{905837DC-54BC-827B-8E3B-AB4879972893}"/>
                </a:ext>
              </a:extLst>
            </p:cNvPr>
            <p:cNvPicPr>
              <a:picLocks noChangeAspect="1"/>
            </p:cNvPicPr>
            <p:nvPr/>
          </p:nvPicPr>
          <p:blipFill>
            <a:blip r:embed="rId4" cstate="print">
              <a:extLst>
                <a:ext uri="{28A0092B-C50C-407E-A947-70E740481C1C}">
                  <a14:useLocalDpi xmlns:a14="http://schemas.microsoft.com/office/drawing/2010/main" val="0"/>
                </a:ext>
              </a:extLst>
            </a:blip>
            <a:srcRect l="20050" t="2948" r="14467" b="7759"/>
            <a:stretch/>
          </p:blipFill>
          <p:spPr>
            <a:xfrm>
              <a:off x="8244190" y="4673166"/>
              <a:ext cx="1833544" cy="1875159"/>
            </a:xfrm>
            <a:prstGeom prst="rect">
              <a:avLst/>
            </a:prstGeom>
          </p:spPr>
        </p:pic>
        <p:sp>
          <p:nvSpPr>
            <p:cNvPr id="7" name="文本框 6">
              <a:extLst>
                <a:ext uri="{FF2B5EF4-FFF2-40B4-BE49-F238E27FC236}">
                  <a16:creationId xmlns:a16="http://schemas.microsoft.com/office/drawing/2014/main" id="{13559FA0-98BD-7400-2469-49B7A91E8609}"/>
                </a:ext>
              </a:extLst>
            </p:cNvPr>
            <p:cNvSpPr txBox="1"/>
            <p:nvPr/>
          </p:nvSpPr>
          <p:spPr>
            <a:xfrm>
              <a:off x="6852910" y="4797164"/>
              <a:ext cx="1025687" cy="280756"/>
            </a:xfrm>
            <a:prstGeom prst="rect">
              <a:avLst/>
            </a:prstGeom>
            <a:noFill/>
          </p:spPr>
          <p:txBody>
            <a:bodyPr wrap="square">
              <a:spAutoFit/>
            </a:bodyPr>
            <a:lstStyle/>
            <a:p>
              <a:r>
                <a:rPr lang="en-US" altLang="zh-CN" sz="1800" b="1" dirty="0">
                  <a:solidFill>
                    <a:schemeClr val="bg1"/>
                  </a:solidFill>
                  <a:latin typeface="Aptos (正文)"/>
                  <a:cs typeface="Times New Roman" panose="02020603050405020304" pitchFamily="18" charset="0"/>
                </a:rPr>
                <a:t>CGMM</a:t>
              </a:r>
              <a:endParaRPr lang="zh-CN" altLang="en-US" dirty="0">
                <a:latin typeface="Aptos (正文)"/>
              </a:endParaRPr>
            </a:p>
          </p:txBody>
        </p:sp>
        <p:sp>
          <p:nvSpPr>
            <p:cNvPr id="8" name="矩形 7">
              <a:extLst>
                <a:ext uri="{FF2B5EF4-FFF2-40B4-BE49-F238E27FC236}">
                  <a16:creationId xmlns:a16="http://schemas.microsoft.com/office/drawing/2014/main" id="{AEFCCA1A-263F-EB90-C40D-FDA21BA91616}"/>
                </a:ext>
              </a:extLst>
            </p:cNvPr>
            <p:cNvSpPr/>
            <p:nvPr/>
          </p:nvSpPr>
          <p:spPr>
            <a:xfrm>
              <a:off x="6828002" y="5115280"/>
              <a:ext cx="258681" cy="19852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ptos (正文)"/>
              </a:endParaRPr>
            </a:p>
          </p:txBody>
        </p:sp>
        <p:cxnSp>
          <p:nvCxnSpPr>
            <p:cNvPr id="9" name="直接连接符 8">
              <a:extLst>
                <a:ext uri="{FF2B5EF4-FFF2-40B4-BE49-F238E27FC236}">
                  <a16:creationId xmlns:a16="http://schemas.microsoft.com/office/drawing/2014/main" id="{55162A82-9BC7-561D-D355-132F30E156DD}"/>
                </a:ext>
              </a:extLst>
            </p:cNvPr>
            <p:cNvCxnSpPr>
              <a:cxnSpLocks/>
              <a:stCxn id="8" idx="3"/>
            </p:cNvCxnSpPr>
            <p:nvPr/>
          </p:nvCxnSpPr>
          <p:spPr>
            <a:xfrm>
              <a:off x="7086683" y="5214541"/>
              <a:ext cx="1533711" cy="450620"/>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2273B041-54E3-0FFD-7F84-6443A97A8C26}"/>
                </a:ext>
              </a:extLst>
            </p:cNvPr>
            <p:cNvSpPr txBox="1"/>
            <p:nvPr/>
          </p:nvSpPr>
          <p:spPr>
            <a:xfrm>
              <a:off x="7385499" y="5669179"/>
              <a:ext cx="824250" cy="280756"/>
            </a:xfrm>
            <a:prstGeom prst="rect">
              <a:avLst/>
            </a:prstGeom>
            <a:noFill/>
          </p:spPr>
          <p:txBody>
            <a:bodyPr wrap="square">
              <a:spAutoFit/>
            </a:bodyPr>
            <a:lstStyle/>
            <a:p>
              <a:r>
                <a:rPr lang="en-US" altLang="zh-CN" sz="1800" b="1" dirty="0">
                  <a:solidFill>
                    <a:schemeClr val="bg1"/>
                  </a:solidFill>
                  <a:latin typeface="Aptos (正文)"/>
                  <a:cs typeface="Times New Roman" panose="02020603050405020304" pitchFamily="18" charset="0"/>
                </a:rPr>
                <a:t>CGM</a:t>
              </a:r>
              <a:endParaRPr lang="zh-CN" altLang="en-US" dirty="0">
                <a:latin typeface="Aptos (正文)"/>
              </a:endParaRPr>
            </a:p>
          </p:txBody>
        </p:sp>
        <p:sp>
          <p:nvSpPr>
            <p:cNvPr id="11" name="文本框 10">
              <a:extLst>
                <a:ext uri="{FF2B5EF4-FFF2-40B4-BE49-F238E27FC236}">
                  <a16:creationId xmlns:a16="http://schemas.microsoft.com/office/drawing/2014/main" id="{12F7F00E-CE32-F6EF-40BF-91DDF6F7F699}"/>
                </a:ext>
              </a:extLst>
            </p:cNvPr>
            <p:cNvSpPr txBox="1"/>
            <p:nvPr/>
          </p:nvSpPr>
          <p:spPr>
            <a:xfrm>
              <a:off x="8620394" y="5012652"/>
              <a:ext cx="1418580" cy="280756"/>
            </a:xfrm>
            <a:prstGeom prst="rect">
              <a:avLst/>
            </a:prstGeom>
            <a:noFill/>
          </p:spPr>
          <p:txBody>
            <a:bodyPr wrap="square">
              <a:spAutoFit/>
            </a:bodyPr>
            <a:lstStyle/>
            <a:p>
              <a:r>
                <a:rPr lang="en-US" altLang="zh-CN" sz="1800" b="1" dirty="0">
                  <a:solidFill>
                    <a:schemeClr val="bg1"/>
                  </a:solidFill>
                  <a:latin typeface="Aptos (正文)"/>
                  <a:cs typeface="Times New Roman" panose="02020603050405020304" pitchFamily="18" charset="0"/>
                </a:rPr>
                <a:t>Metasurface</a:t>
              </a:r>
              <a:endParaRPr lang="zh-CN" altLang="en-US" dirty="0">
                <a:latin typeface="Aptos (正文)"/>
              </a:endParaRPr>
            </a:p>
          </p:txBody>
        </p:sp>
        <p:sp>
          <p:nvSpPr>
            <p:cNvPr id="12" name="文本框 11">
              <a:extLst>
                <a:ext uri="{FF2B5EF4-FFF2-40B4-BE49-F238E27FC236}">
                  <a16:creationId xmlns:a16="http://schemas.microsoft.com/office/drawing/2014/main" id="{8A0BC96A-F433-E23E-BD07-5E77EF4D8E28}"/>
                </a:ext>
              </a:extLst>
            </p:cNvPr>
            <p:cNvSpPr txBox="1"/>
            <p:nvPr/>
          </p:nvSpPr>
          <p:spPr>
            <a:xfrm>
              <a:off x="8245247" y="5880649"/>
              <a:ext cx="1695338" cy="491323"/>
            </a:xfrm>
            <a:prstGeom prst="rect">
              <a:avLst/>
            </a:prstGeom>
            <a:noFill/>
          </p:spPr>
          <p:txBody>
            <a:bodyPr wrap="square">
              <a:spAutoFit/>
            </a:bodyPr>
            <a:lstStyle/>
            <a:p>
              <a:r>
                <a:rPr lang="en-US" altLang="zh-CN" sz="1800" b="1" dirty="0">
                  <a:solidFill>
                    <a:schemeClr val="bg1"/>
                  </a:solidFill>
                  <a:latin typeface="Aptos (正文)"/>
                  <a:cs typeface="Times New Roman" panose="02020603050405020304" pitchFamily="18" charset="0"/>
                </a:rPr>
                <a:t>UWB</a:t>
              </a:r>
            </a:p>
            <a:p>
              <a:r>
                <a:rPr lang="en-US" altLang="zh-CN" b="1" dirty="0">
                  <a:solidFill>
                    <a:schemeClr val="bg1"/>
                  </a:solidFill>
                  <a:latin typeface="Aptos (正文)"/>
                  <a:cs typeface="Times New Roman" panose="02020603050405020304" pitchFamily="18" charset="0"/>
                </a:rPr>
                <a:t>Radar Module</a:t>
              </a:r>
              <a:endParaRPr lang="zh-CN" altLang="en-US" dirty="0">
                <a:latin typeface="Aptos (正文)"/>
              </a:endParaRPr>
            </a:p>
          </p:txBody>
        </p:sp>
      </p:grpSp>
      <p:pic>
        <p:nvPicPr>
          <p:cNvPr id="13" name="图片 12">
            <a:extLst>
              <a:ext uri="{FF2B5EF4-FFF2-40B4-BE49-F238E27FC236}">
                <a16:creationId xmlns:a16="http://schemas.microsoft.com/office/drawing/2014/main" id="{C57A550D-6BC1-3B87-680C-E4A5D4E06006}"/>
              </a:ext>
            </a:extLst>
          </p:cNvPr>
          <p:cNvPicPr>
            <a:picLocks noChangeAspect="1"/>
          </p:cNvPicPr>
          <p:nvPr/>
        </p:nvPicPr>
        <p:blipFill>
          <a:blip r:embed="rId5"/>
          <a:stretch>
            <a:fillRect/>
          </a:stretch>
        </p:blipFill>
        <p:spPr>
          <a:xfrm>
            <a:off x="7706853" y="1242910"/>
            <a:ext cx="4485147" cy="3958482"/>
          </a:xfrm>
          <a:prstGeom prst="rect">
            <a:avLst/>
          </a:prstGeom>
        </p:spPr>
      </p:pic>
      <p:pic>
        <p:nvPicPr>
          <p:cNvPr id="14" name="图片 13">
            <a:extLst>
              <a:ext uri="{FF2B5EF4-FFF2-40B4-BE49-F238E27FC236}">
                <a16:creationId xmlns:a16="http://schemas.microsoft.com/office/drawing/2014/main" id="{A56DAA79-4690-FD5C-CC44-A14082D1EC85}"/>
              </a:ext>
            </a:extLst>
          </p:cNvPr>
          <p:cNvPicPr>
            <a:picLocks noChangeAspect="1"/>
          </p:cNvPicPr>
          <p:nvPr/>
        </p:nvPicPr>
        <p:blipFill>
          <a:blip r:embed="rId6"/>
          <a:stretch>
            <a:fillRect/>
          </a:stretch>
        </p:blipFill>
        <p:spPr>
          <a:xfrm>
            <a:off x="494208" y="4219241"/>
            <a:ext cx="7068307" cy="2213257"/>
          </a:xfrm>
          <a:prstGeom prst="rect">
            <a:avLst/>
          </a:prstGeom>
        </p:spPr>
      </p:pic>
      <p:sp>
        <p:nvSpPr>
          <p:cNvPr id="16" name="文本框 15">
            <a:extLst>
              <a:ext uri="{FF2B5EF4-FFF2-40B4-BE49-F238E27FC236}">
                <a16:creationId xmlns:a16="http://schemas.microsoft.com/office/drawing/2014/main" id="{3618BC86-AB95-7BB8-9C7D-290CCD8999D2}"/>
              </a:ext>
            </a:extLst>
          </p:cNvPr>
          <p:cNvSpPr txBox="1"/>
          <p:nvPr/>
        </p:nvSpPr>
        <p:spPr>
          <a:xfrm>
            <a:off x="8681221" y="5201392"/>
            <a:ext cx="3128790" cy="1231106"/>
          </a:xfrm>
          <a:prstGeom prst="rect">
            <a:avLst/>
          </a:prstGeom>
          <a:noFill/>
        </p:spPr>
        <p:txBody>
          <a:bodyPr wrap="square">
            <a:spAutoFit/>
          </a:bodyPr>
          <a:lstStyle/>
          <a:p>
            <a:r>
              <a:rPr lang="en-US" altLang="zh-CN" sz="2000" b="1" dirty="0"/>
              <a:t>Clarke error grid analysis: </a:t>
            </a:r>
            <a:r>
              <a:rPr lang="it-IT" altLang="zh-CN" dirty="0"/>
              <a:t>- Zone A: 63.8%</a:t>
            </a:r>
          </a:p>
          <a:p>
            <a:r>
              <a:rPr lang="it-IT" altLang="zh-CN" dirty="0"/>
              <a:t>- Zone B: 36.2%</a:t>
            </a:r>
          </a:p>
          <a:p>
            <a:r>
              <a:rPr lang="it-IT" altLang="zh-CN" dirty="0"/>
              <a:t>- Zones C, D, and E: 0%</a:t>
            </a:r>
            <a:endParaRPr lang="zh-CN" altLang="en-US" sz="2000" b="1" dirty="0"/>
          </a:p>
        </p:txBody>
      </p:sp>
    </p:spTree>
    <p:extLst>
      <p:ext uri="{BB962C8B-B14F-4D97-AF65-F5344CB8AC3E}">
        <p14:creationId xmlns:p14="http://schemas.microsoft.com/office/powerpoint/2010/main" val="373073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34EE5DD-9E6E-A2AC-8BD5-9235A8CCC0B2}"/>
              </a:ext>
            </a:extLst>
          </p:cNvPr>
          <p:cNvSpPr>
            <a:spLocks noGrp="1"/>
          </p:cNvSpPr>
          <p:nvPr>
            <p:ph type="body" sz="quarter" idx="10"/>
          </p:nvPr>
        </p:nvSpPr>
        <p:spPr>
          <a:xfrm>
            <a:off x="273132" y="1"/>
            <a:ext cx="11909344" cy="856210"/>
          </a:xfrm>
        </p:spPr>
        <p:txBody>
          <a:bodyPr/>
          <a:lstStyle/>
          <a:p>
            <a:r>
              <a:rPr lang="en-US" altLang="zh-CN" dirty="0"/>
              <a:t>Performance in Human Experiments </a:t>
            </a:r>
            <a:endParaRPr lang="zh-CN" altLang="en-US" dirty="0"/>
          </a:p>
        </p:txBody>
      </p:sp>
      <p:sp>
        <p:nvSpPr>
          <p:cNvPr id="15" name="文本框 14">
            <a:extLst>
              <a:ext uri="{FF2B5EF4-FFF2-40B4-BE49-F238E27FC236}">
                <a16:creationId xmlns:a16="http://schemas.microsoft.com/office/drawing/2014/main" id="{6ACEC4AD-F178-FD2A-718D-B5CBA206389F}"/>
              </a:ext>
            </a:extLst>
          </p:cNvPr>
          <p:cNvSpPr txBox="1"/>
          <p:nvPr/>
        </p:nvSpPr>
        <p:spPr>
          <a:xfrm>
            <a:off x="2473535" y="990853"/>
            <a:ext cx="8270277" cy="461665"/>
          </a:xfrm>
          <a:prstGeom prst="rect">
            <a:avLst/>
          </a:prstGeom>
          <a:noFill/>
        </p:spPr>
        <p:txBody>
          <a:bodyPr wrap="none" rtlCol="0">
            <a:spAutoFit/>
          </a:bodyPr>
          <a:lstStyle/>
          <a:p>
            <a:r>
              <a:rPr lang="en-US" altLang="zh-CN" sz="2400" dirty="0"/>
              <a:t>Human experiment (Glucose change range: ~50 - ~150mg/dl) </a:t>
            </a:r>
            <a:endParaRPr lang="zh-CN" altLang="en-US" sz="2400" dirty="0"/>
          </a:p>
        </p:txBody>
      </p:sp>
      <p:graphicFrame>
        <p:nvGraphicFramePr>
          <p:cNvPr id="16" name="表格 15">
            <a:extLst>
              <a:ext uri="{FF2B5EF4-FFF2-40B4-BE49-F238E27FC236}">
                <a16:creationId xmlns:a16="http://schemas.microsoft.com/office/drawing/2014/main" id="{E618591E-91B3-EC79-1DF9-0F20CE928540}"/>
              </a:ext>
            </a:extLst>
          </p:cNvPr>
          <p:cNvGraphicFramePr>
            <a:graphicFrameLocks noGrp="1"/>
          </p:cNvGraphicFramePr>
          <p:nvPr>
            <p:extLst>
              <p:ext uri="{D42A27DB-BD31-4B8C-83A1-F6EECF244321}">
                <p14:modId xmlns:p14="http://schemas.microsoft.com/office/powerpoint/2010/main" val="2216988425"/>
              </p:ext>
            </p:extLst>
          </p:nvPr>
        </p:nvGraphicFramePr>
        <p:xfrm>
          <a:off x="2588823" y="4413890"/>
          <a:ext cx="7296310" cy="1656080"/>
        </p:xfrm>
        <a:graphic>
          <a:graphicData uri="http://schemas.openxmlformats.org/drawingml/2006/table">
            <a:tbl>
              <a:tblPr firstRow="1" bandRow="1">
                <a:tableStyleId>{21E4AEA4-8DFA-4A89-87EB-49C32662AFE0}</a:tableStyleId>
              </a:tblPr>
              <a:tblGrid>
                <a:gridCol w="2706844">
                  <a:extLst>
                    <a:ext uri="{9D8B030D-6E8A-4147-A177-3AD203B41FA5}">
                      <a16:colId xmlns:a16="http://schemas.microsoft.com/office/drawing/2014/main" val="3769946992"/>
                    </a:ext>
                  </a:extLst>
                </a:gridCol>
                <a:gridCol w="2363731">
                  <a:extLst>
                    <a:ext uri="{9D8B030D-6E8A-4147-A177-3AD203B41FA5}">
                      <a16:colId xmlns:a16="http://schemas.microsoft.com/office/drawing/2014/main" val="934171305"/>
                    </a:ext>
                  </a:extLst>
                </a:gridCol>
                <a:gridCol w="2225735">
                  <a:extLst>
                    <a:ext uri="{9D8B030D-6E8A-4147-A177-3AD203B41FA5}">
                      <a16:colId xmlns:a16="http://schemas.microsoft.com/office/drawing/2014/main" val="1952320046"/>
                    </a:ext>
                  </a:extLst>
                </a:gridCol>
              </a:tblGrid>
              <a:tr h="370840">
                <a:tc>
                  <a:txBody>
                    <a:bodyPr/>
                    <a:lstStyle/>
                    <a:p>
                      <a:pPr algn="ctr"/>
                      <a:r>
                        <a:rPr lang="en-US" altLang="zh-CN" dirty="0"/>
                        <a:t>Experimental setup (incorporating our metasurface)</a:t>
                      </a:r>
                      <a:endParaRPr lang="zh-CN" altLang="en-US" dirty="0"/>
                    </a:p>
                  </a:txBody>
                  <a:tcPr/>
                </a:tc>
                <a:tc>
                  <a:txBody>
                    <a:bodyPr/>
                    <a:lstStyle/>
                    <a:p>
                      <a:pPr algn="ctr"/>
                      <a:endParaRPr lang="en-US" altLang="zh-CN" dirty="0"/>
                    </a:p>
                    <a:p>
                      <a:pPr algn="ctr"/>
                      <a:r>
                        <a:rPr lang="en-US" altLang="zh-CN" dirty="0"/>
                        <a:t>Relative error</a:t>
                      </a:r>
                      <a:endParaRPr lang="zh-CN" altLang="en-US" dirty="0"/>
                    </a:p>
                  </a:txBody>
                  <a:tcPr/>
                </a:tc>
                <a:tc>
                  <a:txBody>
                    <a:bodyPr/>
                    <a:lstStyle/>
                    <a:p>
                      <a:pPr algn="ctr"/>
                      <a:r>
                        <a:rPr lang="en-US" altLang="zh-CN" dirty="0"/>
                        <a:t>Absolute error</a:t>
                      </a:r>
                    </a:p>
                    <a:p>
                      <a:pPr algn="ctr"/>
                      <a:r>
                        <a:rPr lang="en-US" altLang="zh-CN" dirty="0"/>
                        <a:t>(RMSE)</a:t>
                      </a:r>
                      <a:endParaRPr lang="zh-CN" altLang="en-US" dirty="0"/>
                    </a:p>
                  </a:txBody>
                  <a:tcPr/>
                </a:tc>
                <a:extLst>
                  <a:ext uri="{0D108BD9-81ED-4DB2-BD59-A6C34878D82A}">
                    <a16:rowId xmlns:a16="http://schemas.microsoft.com/office/drawing/2014/main" val="3302824220"/>
                  </a:ext>
                </a:extLst>
              </a:tr>
              <a:tr h="370840">
                <a:tc>
                  <a:txBody>
                    <a:bodyPr/>
                    <a:lstStyle/>
                    <a:p>
                      <a:pPr algn="ctr"/>
                      <a:r>
                        <a:rPr lang="en-US" altLang="zh-CN" dirty="0"/>
                        <a:t>V: </a:t>
                      </a:r>
                      <a:r>
                        <a:rPr lang="en-US" altLang="zh-CN" dirty="0" err="1"/>
                        <a:t>LibreVNA</a:t>
                      </a:r>
                      <a:endParaRPr lang="zh-CN" altLang="en-US" dirty="0"/>
                    </a:p>
                  </a:txBody>
                  <a:tcPr/>
                </a:tc>
                <a:tc>
                  <a:txBody>
                    <a:bodyPr/>
                    <a:lstStyle/>
                    <a:p>
                      <a:pPr algn="ctr"/>
                      <a:r>
                        <a:rPr lang="en-US" altLang="zh-CN" dirty="0"/>
                        <a:t>-5.02% ~ 6.93%</a:t>
                      </a:r>
                      <a:endParaRPr lang="zh-CN" altLang="en-US" dirty="0"/>
                    </a:p>
                  </a:txBody>
                  <a:tcPr/>
                </a:tc>
                <a:tc>
                  <a:txBody>
                    <a:bodyPr/>
                    <a:lstStyle/>
                    <a:p>
                      <a:pPr algn="ctr"/>
                      <a:r>
                        <a:rPr lang="en-US" altLang="zh-CN" dirty="0"/>
                        <a:t>9.65 mg/dL</a:t>
                      </a:r>
                      <a:endParaRPr lang="zh-CN" altLang="en-US" dirty="0"/>
                    </a:p>
                  </a:txBody>
                  <a:tcPr/>
                </a:tc>
                <a:extLst>
                  <a:ext uri="{0D108BD9-81ED-4DB2-BD59-A6C34878D82A}">
                    <a16:rowId xmlns:a16="http://schemas.microsoft.com/office/drawing/2014/main" val="2194387475"/>
                  </a:ext>
                </a:extLst>
              </a:tr>
              <a:tr h="370840">
                <a:tc>
                  <a:txBody>
                    <a:bodyPr/>
                    <a:lstStyle/>
                    <a:p>
                      <a:pPr algn="ctr"/>
                      <a:r>
                        <a:rPr lang="en-US" altLang="zh-CN" dirty="0"/>
                        <a:t>U: UWB (6-8.5GHz)</a:t>
                      </a:r>
                      <a:endParaRPr lang="zh-CN" altLang="en-US" dirty="0"/>
                    </a:p>
                  </a:txBody>
                  <a:tcPr/>
                </a:tc>
                <a:tc>
                  <a:txBody>
                    <a:bodyPr/>
                    <a:lstStyle/>
                    <a:p>
                      <a:pPr algn="ctr"/>
                      <a:r>
                        <a:rPr lang="en-US" altLang="zh-CN" dirty="0"/>
                        <a:t>-13.76% ~ 15.95%</a:t>
                      </a:r>
                      <a:endParaRPr lang="zh-CN" altLang="en-US" dirty="0"/>
                    </a:p>
                  </a:txBody>
                  <a:tcPr/>
                </a:tc>
                <a:tc>
                  <a:txBody>
                    <a:bodyPr/>
                    <a:lstStyle/>
                    <a:p>
                      <a:pPr algn="ctr"/>
                      <a:r>
                        <a:rPr lang="en-US" altLang="zh-CN" dirty="0"/>
                        <a:t> 20.54 mg/dL</a:t>
                      </a:r>
                      <a:endParaRPr lang="zh-CN" altLang="en-US" dirty="0"/>
                    </a:p>
                  </a:txBody>
                  <a:tcPr/>
                </a:tc>
                <a:extLst>
                  <a:ext uri="{0D108BD9-81ED-4DB2-BD59-A6C34878D82A}">
                    <a16:rowId xmlns:a16="http://schemas.microsoft.com/office/drawing/2014/main" val="3898197644"/>
                  </a:ext>
                </a:extLst>
              </a:tr>
            </a:tbl>
          </a:graphicData>
        </a:graphic>
      </p:graphicFrame>
      <p:sp>
        <p:nvSpPr>
          <p:cNvPr id="17" name="文本框 16">
            <a:extLst>
              <a:ext uri="{FF2B5EF4-FFF2-40B4-BE49-F238E27FC236}">
                <a16:creationId xmlns:a16="http://schemas.microsoft.com/office/drawing/2014/main" id="{3429F777-434A-1246-4C83-DCB6679BA337}"/>
              </a:ext>
            </a:extLst>
          </p:cNvPr>
          <p:cNvSpPr txBox="1"/>
          <p:nvPr/>
        </p:nvSpPr>
        <p:spPr>
          <a:xfrm>
            <a:off x="4623876" y="6186857"/>
            <a:ext cx="3226204" cy="369332"/>
          </a:xfrm>
          <a:prstGeom prst="rect">
            <a:avLst/>
          </a:prstGeom>
          <a:noFill/>
        </p:spPr>
        <p:txBody>
          <a:bodyPr wrap="none" rtlCol="0">
            <a:spAutoFit/>
          </a:bodyPr>
          <a:lstStyle/>
          <a:p>
            <a:r>
              <a:rPr lang="en-US" altLang="zh-CN" dirty="0"/>
              <a:t>P1-10 refer to Participants 1-10</a:t>
            </a:r>
            <a:endParaRPr lang="zh-CN" altLang="en-US" dirty="0"/>
          </a:p>
        </p:txBody>
      </p:sp>
      <p:grpSp>
        <p:nvGrpSpPr>
          <p:cNvPr id="22" name="组合 21">
            <a:extLst>
              <a:ext uri="{FF2B5EF4-FFF2-40B4-BE49-F238E27FC236}">
                <a16:creationId xmlns:a16="http://schemas.microsoft.com/office/drawing/2014/main" id="{76F945AC-5192-19BB-E45F-F3C6ED36E431}"/>
              </a:ext>
            </a:extLst>
          </p:cNvPr>
          <p:cNvGrpSpPr/>
          <p:nvPr/>
        </p:nvGrpSpPr>
        <p:grpSpPr>
          <a:xfrm>
            <a:off x="-9524" y="1587160"/>
            <a:ext cx="12192000" cy="2729418"/>
            <a:chOff x="-9524" y="1576851"/>
            <a:chExt cx="12192000" cy="2729418"/>
          </a:xfrm>
        </p:grpSpPr>
        <p:pic>
          <p:nvPicPr>
            <p:cNvPr id="19" name="图片 18">
              <a:extLst>
                <a:ext uri="{FF2B5EF4-FFF2-40B4-BE49-F238E27FC236}">
                  <a16:creationId xmlns:a16="http://schemas.microsoft.com/office/drawing/2014/main" id="{E3DDD8FE-5ADA-2CE1-7A96-6F0C6CF5F773}"/>
                </a:ext>
              </a:extLst>
            </p:cNvPr>
            <p:cNvPicPr>
              <a:picLocks noChangeAspect="1"/>
            </p:cNvPicPr>
            <p:nvPr/>
          </p:nvPicPr>
          <p:blipFill>
            <a:blip r:embed="rId3"/>
            <a:srcRect t="5369" b="19080"/>
            <a:stretch>
              <a:fillRect/>
            </a:stretch>
          </p:blipFill>
          <p:spPr>
            <a:xfrm>
              <a:off x="-9524" y="1576851"/>
              <a:ext cx="12192000" cy="2361539"/>
            </a:xfrm>
            <a:prstGeom prst="rect">
              <a:avLst/>
            </a:prstGeom>
          </p:spPr>
        </p:pic>
        <p:sp>
          <p:nvSpPr>
            <p:cNvPr id="20" name="文本框 19">
              <a:extLst>
                <a:ext uri="{FF2B5EF4-FFF2-40B4-BE49-F238E27FC236}">
                  <a16:creationId xmlns:a16="http://schemas.microsoft.com/office/drawing/2014/main" id="{2D099BB2-D4C6-D56F-5418-4DB790AD1411}"/>
                </a:ext>
              </a:extLst>
            </p:cNvPr>
            <p:cNvSpPr txBox="1"/>
            <p:nvPr/>
          </p:nvSpPr>
          <p:spPr>
            <a:xfrm>
              <a:off x="1655382" y="3906159"/>
              <a:ext cx="3298403" cy="400110"/>
            </a:xfrm>
            <a:prstGeom prst="rect">
              <a:avLst/>
            </a:prstGeom>
            <a:noFill/>
          </p:spPr>
          <p:txBody>
            <a:bodyPr wrap="none" rtlCol="0">
              <a:spAutoFit/>
            </a:bodyPr>
            <a:lstStyle/>
            <a:p>
              <a:r>
                <a:rPr lang="en-US" altLang="zh-CN" sz="2000" dirty="0"/>
                <a:t>(a) Prototype with </a:t>
              </a:r>
              <a:r>
                <a:rPr lang="en-US" altLang="zh-CN" sz="2000" dirty="0" err="1"/>
                <a:t>LibreVNA</a:t>
              </a:r>
              <a:r>
                <a:rPr lang="en-US" altLang="zh-CN" sz="2000" dirty="0"/>
                <a:t>  </a:t>
              </a:r>
              <a:endParaRPr lang="zh-CN" altLang="en-US" sz="2000" dirty="0"/>
            </a:p>
          </p:txBody>
        </p:sp>
        <p:sp>
          <p:nvSpPr>
            <p:cNvPr id="21" name="文本框 20">
              <a:extLst>
                <a:ext uri="{FF2B5EF4-FFF2-40B4-BE49-F238E27FC236}">
                  <a16:creationId xmlns:a16="http://schemas.microsoft.com/office/drawing/2014/main" id="{D7C43754-6533-BDF0-5923-CEBAEE157C31}"/>
                </a:ext>
              </a:extLst>
            </p:cNvPr>
            <p:cNvSpPr txBox="1"/>
            <p:nvPr/>
          </p:nvSpPr>
          <p:spPr>
            <a:xfrm>
              <a:off x="7285024" y="3906159"/>
              <a:ext cx="4516686" cy="400110"/>
            </a:xfrm>
            <a:prstGeom prst="rect">
              <a:avLst/>
            </a:prstGeom>
            <a:noFill/>
          </p:spPr>
          <p:txBody>
            <a:bodyPr wrap="none" rtlCol="0">
              <a:spAutoFit/>
            </a:bodyPr>
            <a:lstStyle/>
            <a:p>
              <a:r>
                <a:rPr lang="en-US" altLang="zh-CN" sz="2000" dirty="0"/>
                <a:t>(b) Prototype with UWB (7.25~10.2GHz)</a:t>
              </a:r>
              <a:endParaRPr lang="zh-CN" altLang="en-US" sz="2000" dirty="0"/>
            </a:p>
          </p:txBody>
        </p:sp>
      </p:grpSp>
    </p:spTree>
    <p:extLst>
      <p:ext uri="{BB962C8B-B14F-4D97-AF65-F5344CB8AC3E}">
        <p14:creationId xmlns:p14="http://schemas.microsoft.com/office/powerpoint/2010/main" val="8475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5D887E3-E414-DF94-1B92-3F1960D03E47}"/>
              </a:ext>
            </a:extLst>
          </p:cNvPr>
          <p:cNvSpPr>
            <a:spLocks noGrp="1"/>
          </p:cNvSpPr>
          <p:nvPr>
            <p:ph type="body" sz="quarter" idx="10"/>
          </p:nvPr>
        </p:nvSpPr>
        <p:spPr/>
        <p:txBody>
          <a:bodyPr/>
          <a:lstStyle/>
          <a:p>
            <a:r>
              <a:rPr lang="en-US" altLang="zh-CN" dirty="0"/>
              <a:t>Demo Video</a:t>
            </a:r>
            <a:endParaRPr lang="zh-CN" altLang="en-US" dirty="0"/>
          </a:p>
        </p:txBody>
      </p:sp>
      <p:pic>
        <p:nvPicPr>
          <p:cNvPr id="6" name="895c624970e26108691c5dd26b631a59">
            <a:hlinkClick r:id="" action="ppaction://media"/>
            <a:extLst>
              <a:ext uri="{FF2B5EF4-FFF2-40B4-BE49-F238E27FC236}">
                <a16:creationId xmlns:a16="http://schemas.microsoft.com/office/drawing/2014/main" id="{C2DB3442-430F-AC03-6A5D-60BABA0DE6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9225" y="939777"/>
            <a:ext cx="10193549" cy="5733871"/>
          </a:xfrm>
          <a:prstGeom prst="rect">
            <a:avLst/>
          </a:prstGeom>
        </p:spPr>
      </p:pic>
    </p:spTree>
    <p:extLst>
      <p:ext uri="{BB962C8B-B14F-4D97-AF65-F5344CB8AC3E}">
        <p14:creationId xmlns:p14="http://schemas.microsoft.com/office/powerpoint/2010/main" val="62641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CD61-8E1A-16EB-7B8C-A90120E5F256}"/>
            </a:ext>
          </a:extLst>
        </p:cNvPr>
        <p:cNvGrpSpPr/>
        <p:nvPr/>
      </p:nvGrpSpPr>
      <p:grpSpPr>
        <a:xfrm>
          <a:off x="0" y="0"/>
          <a:ext cx="0" cy="0"/>
          <a:chOff x="0" y="0"/>
          <a:chExt cx="0" cy="0"/>
        </a:xfrm>
      </p:grpSpPr>
      <p:pic>
        <p:nvPicPr>
          <p:cNvPr id="13" name="图片 12" descr="建筑与房屋的城市空拍图&#10;&#10;描述已自动生成">
            <a:extLst>
              <a:ext uri="{FF2B5EF4-FFF2-40B4-BE49-F238E27FC236}">
                <a16:creationId xmlns:a16="http://schemas.microsoft.com/office/drawing/2014/main" id="{ED362275-074F-432C-B926-22BE03FAFD34}"/>
              </a:ext>
            </a:extLst>
          </p:cNvPr>
          <p:cNvPicPr>
            <a:picLocks noChangeAspect="1"/>
          </p:cNvPicPr>
          <p:nvPr/>
        </p:nvPicPr>
        <p:blipFill>
          <a:blip r:embed="rId3" cstate="print">
            <a:extLst>
              <a:ext uri="{28A0092B-C50C-407E-A947-70E740481C1C}">
                <a14:useLocalDpi xmlns:a14="http://schemas.microsoft.com/office/drawing/2010/main" val="0"/>
              </a:ext>
            </a:extLst>
          </a:blip>
          <a:srcRect t="14751" b="53732"/>
          <a:stretch>
            <a:fillRect/>
          </a:stretch>
        </p:blipFill>
        <p:spPr>
          <a:xfrm>
            <a:off x="-25500" y="-35727"/>
            <a:ext cx="12239949" cy="1777863"/>
          </a:xfrm>
          <a:prstGeom prst="rect">
            <a:avLst/>
          </a:prstGeom>
        </p:spPr>
      </p:pic>
      <p:sp>
        <p:nvSpPr>
          <p:cNvPr id="30" name="矩形 29">
            <a:extLst>
              <a:ext uri="{FF2B5EF4-FFF2-40B4-BE49-F238E27FC236}">
                <a16:creationId xmlns:a16="http://schemas.microsoft.com/office/drawing/2014/main" id="{EBC85380-2C32-9983-C210-1457C5F4AC85}"/>
              </a:ext>
            </a:extLst>
          </p:cNvPr>
          <p:cNvSpPr/>
          <p:nvPr/>
        </p:nvSpPr>
        <p:spPr>
          <a:xfrm>
            <a:off x="-25500" y="2008777"/>
            <a:ext cx="12214451" cy="2230274"/>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0BACDB19-38C0-F0C7-D40F-2339AAE62C2E}"/>
              </a:ext>
            </a:extLst>
          </p:cNvPr>
          <p:cNvSpPr>
            <a:spLocks noGrp="1"/>
          </p:cNvSpPr>
          <p:nvPr>
            <p:ph type="ctrTitle"/>
          </p:nvPr>
        </p:nvSpPr>
        <p:spPr>
          <a:xfrm>
            <a:off x="0" y="1649083"/>
            <a:ext cx="12192000" cy="2230273"/>
          </a:xfrm>
        </p:spPr>
        <p:txBody>
          <a:bodyPr>
            <a:noAutofit/>
          </a:bodyPr>
          <a:lstStyle/>
          <a:p>
            <a:r>
              <a:rPr lang="en-US" altLang="zh-CN" sz="4800" b="1" dirty="0">
                <a:solidFill>
                  <a:schemeClr val="bg1"/>
                </a:solidFill>
              </a:rPr>
              <a:t>CGMM: Non-Invasive Continuous Glucose Monitoring in Wearables Using Metasurfaces</a:t>
            </a:r>
            <a:endParaRPr lang="zh-CN" altLang="en-US" sz="4800" b="1" dirty="0">
              <a:solidFill>
                <a:schemeClr val="bg1"/>
              </a:solidFill>
            </a:endParaRPr>
          </a:p>
        </p:txBody>
      </p:sp>
      <p:sp>
        <p:nvSpPr>
          <p:cNvPr id="5" name="副标题 4">
            <a:extLst>
              <a:ext uri="{FF2B5EF4-FFF2-40B4-BE49-F238E27FC236}">
                <a16:creationId xmlns:a16="http://schemas.microsoft.com/office/drawing/2014/main" id="{5AC18609-C438-BB1E-66E8-55A62CBD107A}"/>
              </a:ext>
            </a:extLst>
          </p:cNvPr>
          <p:cNvSpPr>
            <a:spLocks noGrp="1"/>
          </p:cNvSpPr>
          <p:nvPr>
            <p:ph type="subTitle" idx="1"/>
          </p:nvPr>
        </p:nvSpPr>
        <p:spPr>
          <a:xfrm>
            <a:off x="1524000" y="5082760"/>
            <a:ext cx="9144000" cy="1538377"/>
          </a:xfrm>
        </p:spPr>
        <p:txBody>
          <a:bodyPr>
            <a:normAutofit/>
          </a:bodyPr>
          <a:lstStyle/>
          <a:p>
            <a:r>
              <a:rPr lang="en-US" altLang="zh-CN" sz="4800" b="1" dirty="0"/>
              <a:t>Thanks for Listening !</a:t>
            </a:r>
          </a:p>
        </p:txBody>
      </p:sp>
      <p:pic>
        <p:nvPicPr>
          <p:cNvPr id="7" name="图片 6">
            <a:extLst>
              <a:ext uri="{FF2B5EF4-FFF2-40B4-BE49-F238E27FC236}">
                <a16:creationId xmlns:a16="http://schemas.microsoft.com/office/drawing/2014/main" id="{CF95F48A-1B76-5988-582A-E5F3A11A56DF}"/>
              </a:ext>
            </a:extLst>
          </p:cNvPr>
          <p:cNvPicPr>
            <a:picLocks noChangeAspect="1"/>
          </p:cNvPicPr>
          <p:nvPr/>
        </p:nvPicPr>
        <p:blipFill>
          <a:blip r:embed="rId4"/>
          <a:stretch>
            <a:fillRect/>
          </a:stretch>
        </p:blipFill>
        <p:spPr>
          <a:xfrm>
            <a:off x="10070275" y="44762"/>
            <a:ext cx="1028088" cy="1028088"/>
          </a:xfrm>
          <a:prstGeom prst="rect">
            <a:avLst/>
          </a:prstGeom>
        </p:spPr>
      </p:pic>
      <p:pic>
        <p:nvPicPr>
          <p:cNvPr id="10" name="图片 9">
            <a:extLst>
              <a:ext uri="{FF2B5EF4-FFF2-40B4-BE49-F238E27FC236}">
                <a16:creationId xmlns:a16="http://schemas.microsoft.com/office/drawing/2014/main" id="{EEC03C59-94FA-8A35-9E78-6AD79BC36CF7}"/>
              </a:ext>
            </a:extLst>
          </p:cNvPr>
          <p:cNvPicPr>
            <a:picLocks noChangeAspect="1"/>
          </p:cNvPicPr>
          <p:nvPr/>
        </p:nvPicPr>
        <p:blipFill>
          <a:blip r:embed="rId5"/>
          <a:stretch>
            <a:fillRect/>
          </a:stretch>
        </p:blipFill>
        <p:spPr>
          <a:xfrm>
            <a:off x="11157432" y="45938"/>
            <a:ext cx="1034568" cy="1034568"/>
          </a:xfrm>
          <a:prstGeom prst="rect">
            <a:avLst/>
          </a:prstGeom>
        </p:spPr>
      </p:pic>
      <p:sp>
        <p:nvSpPr>
          <p:cNvPr id="12" name="文本框 11">
            <a:extLst>
              <a:ext uri="{FF2B5EF4-FFF2-40B4-BE49-F238E27FC236}">
                <a16:creationId xmlns:a16="http://schemas.microsoft.com/office/drawing/2014/main" id="{78561639-AE83-6861-57CE-CFD50C34DA4D}"/>
              </a:ext>
            </a:extLst>
          </p:cNvPr>
          <p:cNvSpPr txBox="1"/>
          <p:nvPr/>
        </p:nvSpPr>
        <p:spPr>
          <a:xfrm>
            <a:off x="0" y="0"/>
            <a:ext cx="2861953" cy="830997"/>
          </a:xfrm>
          <a:prstGeom prst="rect">
            <a:avLst/>
          </a:prstGeom>
          <a:noFill/>
        </p:spPr>
        <p:txBody>
          <a:bodyPr wrap="square">
            <a:spAutoFit/>
          </a:bodyPr>
          <a:lstStyle/>
          <a:p>
            <a:r>
              <a:rPr lang="en-US" altLang="zh-CN" sz="2400" b="1" dirty="0">
                <a:solidFill>
                  <a:schemeClr val="bg1"/>
                </a:solidFill>
                <a:latin typeface="Open Sans" panose="020B0606030504020204" pitchFamily="34" charset="0"/>
              </a:rPr>
              <a:t>© </a:t>
            </a:r>
            <a:r>
              <a:rPr lang="en-US" altLang="zh-CN" sz="2400" b="1" i="0" dirty="0" err="1">
                <a:solidFill>
                  <a:schemeClr val="bg1"/>
                </a:solidFill>
                <a:effectLst/>
                <a:latin typeface="Open Sans" panose="020B0606030504020204" pitchFamily="34" charset="0"/>
              </a:rPr>
              <a:t>MobiCom</a:t>
            </a:r>
            <a:r>
              <a:rPr lang="en-US" altLang="zh-CN" sz="2400" b="1" i="0" dirty="0">
                <a:solidFill>
                  <a:schemeClr val="bg1"/>
                </a:solidFill>
                <a:effectLst/>
                <a:latin typeface="Open Sans" panose="020B0606030504020204" pitchFamily="34" charset="0"/>
              </a:rPr>
              <a:t> 2025</a:t>
            </a:r>
          </a:p>
          <a:p>
            <a:r>
              <a:rPr lang="en-US" altLang="zh-CN" sz="2400" b="1" dirty="0">
                <a:solidFill>
                  <a:schemeClr val="bg1"/>
                </a:solidFill>
                <a:latin typeface="Open Sans" panose="020B0606030504020204" pitchFamily="34" charset="0"/>
              </a:rPr>
              <a:t>Hong Kong, China</a:t>
            </a:r>
            <a:endParaRPr lang="zh-CN" altLang="en-US" sz="2400" b="1" dirty="0">
              <a:solidFill>
                <a:schemeClr val="bg1"/>
              </a:solidFill>
            </a:endParaRPr>
          </a:p>
        </p:txBody>
      </p:sp>
    </p:spTree>
    <p:extLst>
      <p:ext uri="{BB962C8B-B14F-4D97-AF65-F5344CB8AC3E}">
        <p14:creationId xmlns:p14="http://schemas.microsoft.com/office/powerpoint/2010/main" val="2788555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0D276F1-7297-7AC9-1658-BE7853DC2B07}"/>
              </a:ext>
            </a:extLst>
          </p:cNvPr>
          <p:cNvSpPr>
            <a:spLocks noGrp="1"/>
          </p:cNvSpPr>
          <p:nvPr>
            <p:ph type="body" sz="quarter" idx="10"/>
          </p:nvPr>
        </p:nvSpPr>
        <p:spPr/>
        <p:txBody>
          <a:bodyPr/>
          <a:lstStyle/>
          <a:p>
            <a:r>
              <a:rPr lang="en-US" altLang="zh-CN" dirty="0"/>
              <a:t>Diabetes is a Growing Global Health Threat</a:t>
            </a:r>
            <a:endParaRPr lang="zh-CN" altLang="en-US" dirty="0"/>
          </a:p>
        </p:txBody>
      </p:sp>
      <p:grpSp>
        <p:nvGrpSpPr>
          <p:cNvPr id="4" name="组合 3">
            <a:extLst>
              <a:ext uri="{FF2B5EF4-FFF2-40B4-BE49-F238E27FC236}">
                <a16:creationId xmlns:a16="http://schemas.microsoft.com/office/drawing/2014/main" id="{165B9E83-66F4-821C-91C9-B951975D93AE}"/>
              </a:ext>
            </a:extLst>
          </p:cNvPr>
          <p:cNvGrpSpPr/>
          <p:nvPr/>
        </p:nvGrpSpPr>
        <p:grpSpPr>
          <a:xfrm>
            <a:off x="51253" y="2439507"/>
            <a:ext cx="5853989" cy="4381259"/>
            <a:chOff x="6440534" y="2677195"/>
            <a:chExt cx="5853989" cy="4381259"/>
          </a:xfrm>
        </p:grpSpPr>
        <p:pic>
          <p:nvPicPr>
            <p:cNvPr id="5" name="图片 4">
              <a:extLst>
                <a:ext uri="{FF2B5EF4-FFF2-40B4-BE49-F238E27FC236}">
                  <a16:creationId xmlns:a16="http://schemas.microsoft.com/office/drawing/2014/main" id="{CCE2808D-2F65-0A47-90B4-95C695ED033E}"/>
                </a:ext>
              </a:extLst>
            </p:cNvPr>
            <p:cNvPicPr>
              <a:picLocks noChangeAspect="1"/>
            </p:cNvPicPr>
            <p:nvPr/>
          </p:nvPicPr>
          <p:blipFill>
            <a:blip r:embed="rId3"/>
            <a:stretch>
              <a:fillRect/>
            </a:stretch>
          </p:blipFill>
          <p:spPr>
            <a:xfrm>
              <a:off x="6440534" y="3008237"/>
              <a:ext cx="5828413" cy="3159098"/>
            </a:xfrm>
            <a:prstGeom prst="rect">
              <a:avLst/>
            </a:prstGeom>
          </p:spPr>
        </p:pic>
        <p:sp>
          <p:nvSpPr>
            <p:cNvPr id="6" name="文本框 5">
              <a:extLst>
                <a:ext uri="{FF2B5EF4-FFF2-40B4-BE49-F238E27FC236}">
                  <a16:creationId xmlns:a16="http://schemas.microsoft.com/office/drawing/2014/main" id="{BF46629A-9ABA-2080-0155-43AB065D4071}"/>
                </a:ext>
              </a:extLst>
            </p:cNvPr>
            <p:cNvSpPr txBox="1"/>
            <p:nvPr/>
          </p:nvSpPr>
          <p:spPr>
            <a:xfrm>
              <a:off x="6898241" y="6535234"/>
              <a:ext cx="5319197" cy="523220"/>
            </a:xfrm>
            <a:prstGeom prst="rect">
              <a:avLst/>
            </a:prstGeom>
            <a:noFill/>
          </p:spPr>
          <p:txBody>
            <a:bodyPr wrap="square">
              <a:spAutoFit/>
            </a:bodyPr>
            <a:lstStyle/>
            <a:p>
              <a:r>
                <a:rPr lang="en-US" altLang="zh-CN" sz="1400" dirty="0"/>
                <a:t>[1] </a:t>
              </a:r>
              <a:r>
                <a:rPr lang="zh-CN" altLang="en-US" sz="1400" dirty="0">
                  <a:hlinkClick r:id="rId4"/>
                </a:rPr>
                <a:t>https://diabetesatlas.org/data-by-location/country/china/</a:t>
              </a:r>
              <a:endParaRPr lang="en-US" altLang="zh-CN" sz="1400" dirty="0"/>
            </a:p>
            <a:p>
              <a:endParaRPr lang="en-US" altLang="zh-CN" sz="1400" dirty="0"/>
            </a:p>
          </p:txBody>
        </p:sp>
        <p:sp>
          <p:nvSpPr>
            <p:cNvPr id="7" name="文本框 6">
              <a:extLst>
                <a:ext uri="{FF2B5EF4-FFF2-40B4-BE49-F238E27FC236}">
                  <a16:creationId xmlns:a16="http://schemas.microsoft.com/office/drawing/2014/main" id="{FB0CFEA7-FA3C-162D-79CF-DED08FED073A}"/>
                </a:ext>
              </a:extLst>
            </p:cNvPr>
            <p:cNvSpPr txBox="1"/>
            <p:nvPr/>
          </p:nvSpPr>
          <p:spPr>
            <a:xfrm>
              <a:off x="6975327" y="2677195"/>
              <a:ext cx="5319196" cy="1477328"/>
            </a:xfrm>
            <a:prstGeom prst="rect">
              <a:avLst/>
            </a:prstGeom>
            <a:noFill/>
          </p:spPr>
          <p:txBody>
            <a:bodyPr wrap="square" rtlCol="0">
              <a:spAutoFit/>
            </a:bodyPr>
            <a:lstStyle/>
            <a:p>
              <a:r>
                <a:rPr lang="en-US" altLang="zh-CN" dirty="0">
                  <a:solidFill>
                    <a:srgbClr val="EE0000"/>
                  </a:solidFill>
                </a:rPr>
                <a:t>As of 2024</a:t>
              </a:r>
              <a:r>
                <a:rPr lang="en-US" altLang="zh-CN" baseline="30000" dirty="0">
                  <a:solidFill>
                    <a:srgbClr val="EE0000"/>
                  </a:solidFill>
                </a:rPr>
                <a:t>[1]</a:t>
              </a:r>
              <a:r>
                <a:rPr lang="en-US" altLang="zh-CN" dirty="0">
                  <a:solidFill>
                    <a:srgbClr val="EE0000"/>
                  </a:solidFill>
                </a:rPr>
                <a:t>, the number of people with </a:t>
              </a:r>
              <a:r>
                <a:rPr lang="en-US" altLang="zh-CN" b="1" dirty="0">
                  <a:solidFill>
                    <a:srgbClr val="EE0000"/>
                  </a:solidFill>
                </a:rPr>
                <a:t>diabetes</a:t>
              </a:r>
              <a:r>
                <a:rPr lang="en-US" altLang="zh-CN" dirty="0">
                  <a:solidFill>
                    <a:srgbClr val="EE0000"/>
                  </a:solidFill>
                </a:rPr>
                <a:t> is:</a:t>
              </a:r>
            </a:p>
            <a:p>
              <a:endParaRPr lang="en-US" altLang="zh-CN" dirty="0">
                <a:solidFill>
                  <a:srgbClr val="EE0000"/>
                </a:solidFill>
              </a:endParaRPr>
            </a:p>
            <a:p>
              <a:r>
                <a:rPr lang="en-US" altLang="zh-CN" dirty="0">
                  <a:solidFill>
                    <a:srgbClr val="EE0000"/>
                  </a:solidFill>
                </a:rPr>
                <a:t>  </a:t>
              </a:r>
              <a:r>
                <a:rPr lang="en-US" altLang="zh-CN" b="1" dirty="0">
                  <a:solidFill>
                    <a:srgbClr val="EE0000"/>
                  </a:solidFill>
                </a:rPr>
                <a:t>China: 147.9 million</a:t>
              </a:r>
            </a:p>
            <a:p>
              <a:r>
                <a:rPr lang="en-US" altLang="zh-CN" b="1" dirty="0">
                  <a:solidFill>
                    <a:srgbClr val="EE0000"/>
                  </a:solidFill>
                </a:rPr>
                <a:t>  India:      89.8 million</a:t>
              </a:r>
            </a:p>
            <a:p>
              <a:r>
                <a:rPr lang="en-US" altLang="zh-CN" b="1" dirty="0">
                  <a:solidFill>
                    <a:srgbClr val="EE0000"/>
                  </a:solidFill>
                </a:rPr>
                <a:t>  USA:        38.5 million</a:t>
              </a:r>
              <a:endParaRPr lang="zh-CN" altLang="en-US" b="1" dirty="0">
                <a:solidFill>
                  <a:srgbClr val="EE0000"/>
                </a:solidFill>
              </a:endParaRPr>
            </a:p>
          </p:txBody>
        </p:sp>
      </p:grpSp>
      <p:grpSp>
        <p:nvGrpSpPr>
          <p:cNvPr id="8" name="组合 7">
            <a:extLst>
              <a:ext uri="{FF2B5EF4-FFF2-40B4-BE49-F238E27FC236}">
                <a16:creationId xmlns:a16="http://schemas.microsoft.com/office/drawing/2014/main" id="{4A9A994F-395C-576F-C17C-1182F7F36C5F}"/>
              </a:ext>
            </a:extLst>
          </p:cNvPr>
          <p:cNvGrpSpPr/>
          <p:nvPr/>
        </p:nvGrpSpPr>
        <p:grpSpPr>
          <a:xfrm>
            <a:off x="6017230" y="2439507"/>
            <a:ext cx="6196960" cy="4381259"/>
            <a:chOff x="5888832" y="2424894"/>
            <a:chExt cx="6196960" cy="4381259"/>
          </a:xfrm>
        </p:grpSpPr>
        <p:grpSp>
          <p:nvGrpSpPr>
            <p:cNvPr id="9" name="组合 8">
              <a:extLst>
                <a:ext uri="{FF2B5EF4-FFF2-40B4-BE49-F238E27FC236}">
                  <a16:creationId xmlns:a16="http://schemas.microsoft.com/office/drawing/2014/main" id="{DE02B141-D419-EDA0-27C1-414B67073F07}"/>
                </a:ext>
              </a:extLst>
            </p:cNvPr>
            <p:cNvGrpSpPr/>
            <p:nvPr/>
          </p:nvGrpSpPr>
          <p:grpSpPr>
            <a:xfrm>
              <a:off x="5888832" y="2924228"/>
              <a:ext cx="6196960" cy="3414935"/>
              <a:chOff x="6064283" y="2632973"/>
              <a:chExt cx="6196960" cy="3414935"/>
            </a:xfrm>
          </p:grpSpPr>
          <p:pic>
            <p:nvPicPr>
              <p:cNvPr id="12" name="图片 11" descr="地图&#10;&#10;AI 生成的内容可能不正确。">
                <a:extLst>
                  <a:ext uri="{FF2B5EF4-FFF2-40B4-BE49-F238E27FC236}">
                    <a16:creationId xmlns:a16="http://schemas.microsoft.com/office/drawing/2014/main" id="{655CA1E8-C5BE-B736-3B4A-A62D1BC0C799}"/>
                  </a:ext>
                </a:extLst>
              </p:cNvPr>
              <p:cNvPicPr>
                <a:picLocks noChangeAspect="1"/>
              </p:cNvPicPr>
              <p:nvPr/>
            </p:nvPicPr>
            <p:blipFill>
              <a:blip r:embed="rId5" cstate="print">
                <a:extLst>
                  <a:ext uri="{28A0092B-C50C-407E-A947-70E740481C1C}">
                    <a14:useLocalDpi xmlns:a14="http://schemas.microsoft.com/office/drawing/2010/main" val="0"/>
                  </a:ext>
                </a:extLst>
              </a:blip>
              <a:srcRect l="5775" t="17029" r="4033"/>
              <a:stretch>
                <a:fillRect/>
              </a:stretch>
            </p:blipFill>
            <p:spPr>
              <a:xfrm>
                <a:off x="6275315" y="2632973"/>
                <a:ext cx="5660740" cy="3414935"/>
              </a:xfrm>
              <a:prstGeom prst="rect">
                <a:avLst/>
              </a:prstGeom>
            </p:spPr>
          </p:pic>
          <p:sp>
            <p:nvSpPr>
              <p:cNvPr id="13" name="文本框 12">
                <a:extLst>
                  <a:ext uri="{FF2B5EF4-FFF2-40B4-BE49-F238E27FC236}">
                    <a16:creationId xmlns:a16="http://schemas.microsoft.com/office/drawing/2014/main" id="{75C2FAB7-B914-94EC-C690-2CEE868750A0}"/>
                  </a:ext>
                </a:extLst>
              </p:cNvPr>
              <p:cNvSpPr txBox="1"/>
              <p:nvPr/>
            </p:nvSpPr>
            <p:spPr>
              <a:xfrm>
                <a:off x="6064283" y="3813869"/>
                <a:ext cx="1422312" cy="584775"/>
              </a:xfrm>
              <a:prstGeom prst="rect">
                <a:avLst/>
              </a:prstGeom>
              <a:noFill/>
            </p:spPr>
            <p:txBody>
              <a:bodyPr wrap="none" rtlCol="0">
                <a:spAutoFit/>
              </a:bodyPr>
              <a:lstStyle/>
              <a:p>
                <a:pPr algn="ctr"/>
                <a:r>
                  <a:rPr lang="en-US" altLang="zh-CN" sz="1400" b="1" dirty="0"/>
                  <a:t>North America:</a:t>
                </a:r>
              </a:p>
              <a:p>
                <a:pPr algn="ctr"/>
                <a:r>
                  <a:rPr lang="en-US" altLang="zh-CN" b="1" dirty="0"/>
                  <a:t>68.1 million</a:t>
                </a:r>
                <a:endParaRPr lang="zh-CN" altLang="en-US" b="1" dirty="0"/>
              </a:p>
            </p:txBody>
          </p:sp>
          <p:sp>
            <p:nvSpPr>
              <p:cNvPr id="14" name="文本框 13">
                <a:extLst>
                  <a:ext uri="{FF2B5EF4-FFF2-40B4-BE49-F238E27FC236}">
                    <a16:creationId xmlns:a16="http://schemas.microsoft.com/office/drawing/2014/main" id="{4877F4F2-EF6E-458E-F15E-1D385BA2EE9D}"/>
                  </a:ext>
                </a:extLst>
              </p:cNvPr>
              <p:cNvSpPr txBox="1"/>
              <p:nvPr/>
            </p:nvSpPr>
            <p:spPr>
              <a:xfrm>
                <a:off x="6364276" y="4952916"/>
                <a:ext cx="2212034" cy="800219"/>
              </a:xfrm>
              <a:prstGeom prst="rect">
                <a:avLst/>
              </a:prstGeom>
              <a:noFill/>
            </p:spPr>
            <p:txBody>
              <a:bodyPr wrap="square" rtlCol="0">
                <a:spAutoFit/>
              </a:bodyPr>
              <a:lstStyle/>
              <a:p>
                <a:r>
                  <a:rPr lang="en-US" altLang="zh-CN" sz="1400" b="1" dirty="0"/>
                  <a:t>South America:</a:t>
                </a:r>
                <a:br>
                  <a:rPr lang="en-US" altLang="zh-CN" sz="1400" b="1" dirty="0"/>
                </a:br>
                <a:r>
                  <a:rPr lang="en-US" altLang="zh-CN" b="1" dirty="0"/>
                  <a:t>51.5 million</a:t>
                </a:r>
                <a:br>
                  <a:rPr lang="en-US" altLang="zh-CN" sz="1400" dirty="0"/>
                </a:br>
                <a:endParaRPr lang="zh-CN" altLang="en-US" sz="1400" b="1" dirty="0"/>
              </a:p>
            </p:txBody>
          </p:sp>
          <p:sp>
            <p:nvSpPr>
              <p:cNvPr id="15" name="文本框 14">
                <a:extLst>
                  <a:ext uri="{FF2B5EF4-FFF2-40B4-BE49-F238E27FC236}">
                    <a16:creationId xmlns:a16="http://schemas.microsoft.com/office/drawing/2014/main" id="{49E76D3C-696B-7F67-5C17-8C229911406E}"/>
                  </a:ext>
                </a:extLst>
              </p:cNvPr>
              <p:cNvSpPr txBox="1"/>
              <p:nvPr/>
            </p:nvSpPr>
            <p:spPr>
              <a:xfrm>
                <a:off x="8137942" y="5168360"/>
                <a:ext cx="1404552" cy="584775"/>
              </a:xfrm>
              <a:prstGeom prst="rect">
                <a:avLst/>
              </a:prstGeom>
              <a:noFill/>
            </p:spPr>
            <p:txBody>
              <a:bodyPr wrap="none" rtlCol="0">
                <a:spAutoFit/>
              </a:bodyPr>
              <a:lstStyle/>
              <a:p>
                <a:pPr algn="ctr"/>
                <a:r>
                  <a:rPr lang="en-US" altLang="zh-CN" sz="1400" b="1" dirty="0"/>
                  <a:t>Africa:</a:t>
                </a:r>
                <a:br>
                  <a:rPr lang="en-US" altLang="zh-CN" sz="1400" b="1" dirty="0"/>
                </a:br>
                <a:r>
                  <a:rPr lang="en-US" altLang="zh-CN" b="1" dirty="0"/>
                  <a:t>59.5 million</a:t>
                </a:r>
                <a:endParaRPr lang="zh-CN" altLang="en-US" sz="1400" b="1" dirty="0"/>
              </a:p>
            </p:txBody>
          </p:sp>
          <p:sp>
            <p:nvSpPr>
              <p:cNvPr id="16" name="文本框 15">
                <a:extLst>
                  <a:ext uri="{FF2B5EF4-FFF2-40B4-BE49-F238E27FC236}">
                    <a16:creationId xmlns:a16="http://schemas.microsoft.com/office/drawing/2014/main" id="{30DB670D-3A2A-9F42-A193-B77A795AA67D}"/>
                  </a:ext>
                </a:extLst>
              </p:cNvPr>
              <p:cNvSpPr txBox="1"/>
              <p:nvPr/>
            </p:nvSpPr>
            <p:spPr>
              <a:xfrm>
                <a:off x="8403409" y="2959128"/>
                <a:ext cx="1404552" cy="584775"/>
              </a:xfrm>
              <a:prstGeom prst="rect">
                <a:avLst/>
              </a:prstGeom>
              <a:noFill/>
            </p:spPr>
            <p:txBody>
              <a:bodyPr wrap="none" rtlCol="0">
                <a:spAutoFit/>
              </a:bodyPr>
              <a:lstStyle/>
              <a:p>
                <a:pPr algn="ctr"/>
                <a:r>
                  <a:rPr lang="en-US" altLang="zh-CN" sz="1400" b="1" dirty="0"/>
                  <a:t>Europe:</a:t>
                </a:r>
              </a:p>
              <a:p>
                <a:pPr algn="ctr"/>
                <a:r>
                  <a:rPr lang="en-US" altLang="zh-CN" b="1" dirty="0"/>
                  <a:t>72.4 million</a:t>
                </a:r>
                <a:endParaRPr lang="zh-CN" altLang="en-US" b="1" dirty="0"/>
              </a:p>
            </p:txBody>
          </p:sp>
          <p:sp>
            <p:nvSpPr>
              <p:cNvPr id="17" name="文本框 16">
                <a:extLst>
                  <a:ext uri="{FF2B5EF4-FFF2-40B4-BE49-F238E27FC236}">
                    <a16:creationId xmlns:a16="http://schemas.microsoft.com/office/drawing/2014/main" id="{B5DEC43D-D3AE-446C-3CF4-9C2B53C91EC6}"/>
                  </a:ext>
                </a:extLst>
              </p:cNvPr>
              <p:cNvSpPr txBox="1"/>
              <p:nvPr/>
            </p:nvSpPr>
            <p:spPr>
              <a:xfrm>
                <a:off x="10733261" y="4266233"/>
                <a:ext cx="1527982" cy="584775"/>
              </a:xfrm>
              <a:prstGeom prst="rect">
                <a:avLst/>
              </a:prstGeom>
              <a:noFill/>
            </p:spPr>
            <p:txBody>
              <a:bodyPr wrap="none" rtlCol="0">
                <a:spAutoFit/>
              </a:bodyPr>
              <a:lstStyle/>
              <a:p>
                <a:pPr algn="ctr"/>
                <a:r>
                  <a:rPr lang="en-US" altLang="zh-CN" sz="1400" b="1" dirty="0"/>
                  <a:t>Western Pacific:</a:t>
                </a:r>
                <a:br>
                  <a:rPr lang="en-US" altLang="zh-CN" sz="1400" b="1" dirty="0"/>
                </a:br>
                <a:r>
                  <a:rPr lang="en-US" altLang="zh-CN" b="1" dirty="0"/>
                  <a:t>253.8 million</a:t>
                </a:r>
                <a:endParaRPr lang="zh-CN" altLang="en-US" sz="1400" b="1" dirty="0"/>
              </a:p>
            </p:txBody>
          </p:sp>
          <p:sp>
            <p:nvSpPr>
              <p:cNvPr id="18" name="文本框 17">
                <a:extLst>
                  <a:ext uri="{FF2B5EF4-FFF2-40B4-BE49-F238E27FC236}">
                    <a16:creationId xmlns:a16="http://schemas.microsoft.com/office/drawing/2014/main" id="{422228E7-2D9B-4EBB-2ACA-0B02A57AC1AB}"/>
                  </a:ext>
                </a:extLst>
              </p:cNvPr>
              <p:cNvSpPr txBox="1"/>
              <p:nvPr/>
            </p:nvSpPr>
            <p:spPr>
              <a:xfrm>
                <a:off x="9104123" y="4665778"/>
                <a:ext cx="2304119" cy="800219"/>
              </a:xfrm>
              <a:prstGeom prst="rect">
                <a:avLst/>
              </a:prstGeom>
              <a:noFill/>
            </p:spPr>
            <p:txBody>
              <a:bodyPr wrap="square">
                <a:spAutoFit/>
              </a:bodyPr>
              <a:lstStyle/>
              <a:p>
                <a:pPr algn="ctr"/>
                <a:r>
                  <a:rPr lang="en-US" altLang="zh-CN" sz="1400" b="1" dirty="0"/>
                  <a:t>Middle East </a:t>
                </a:r>
              </a:p>
              <a:p>
                <a:pPr algn="ctr"/>
                <a:r>
                  <a:rPr lang="en-US" altLang="zh-CN" sz="1400" b="1" dirty="0"/>
                  <a:t>and North Africa:</a:t>
                </a:r>
                <a:br>
                  <a:rPr lang="en-US" altLang="zh-CN" sz="1400" b="1" dirty="0"/>
                </a:br>
                <a:r>
                  <a:rPr lang="en-US" altLang="zh-CN" b="1" dirty="0"/>
                  <a:t>162.6 million</a:t>
                </a:r>
                <a:endParaRPr lang="zh-CN" altLang="en-US" sz="1400" b="1" dirty="0"/>
              </a:p>
            </p:txBody>
          </p:sp>
        </p:grpSp>
        <p:sp>
          <p:nvSpPr>
            <p:cNvPr id="10" name="文本框 9">
              <a:extLst>
                <a:ext uri="{FF2B5EF4-FFF2-40B4-BE49-F238E27FC236}">
                  <a16:creationId xmlns:a16="http://schemas.microsoft.com/office/drawing/2014/main" id="{2883FDE1-DC93-12C9-6243-2C46AFD6F557}"/>
                </a:ext>
              </a:extLst>
            </p:cNvPr>
            <p:cNvSpPr txBox="1"/>
            <p:nvPr/>
          </p:nvSpPr>
          <p:spPr>
            <a:xfrm>
              <a:off x="6188824" y="2424894"/>
              <a:ext cx="5811673" cy="646331"/>
            </a:xfrm>
            <a:prstGeom prst="rect">
              <a:avLst/>
            </a:prstGeom>
            <a:noFill/>
          </p:spPr>
          <p:txBody>
            <a:bodyPr wrap="square">
              <a:spAutoFit/>
            </a:bodyPr>
            <a:lstStyle/>
            <a:p>
              <a:pPr algn="ctr"/>
              <a:r>
                <a:rPr lang="en-US" altLang="zh-CN" dirty="0">
                  <a:solidFill>
                    <a:srgbClr val="EE0000"/>
                  </a:solidFill>
                </a:rPr>
                <a:t>By 2050</a:t>
              </a:r>
              <a:r>
                <a:rPr lang="en-US" altLang="zh-CN" baseline="30000" dirty="0">
                  <a:solidFill>
                    <a:srgbClr val="EE0000"/>
                  </a:solidFill>
                </a:rPr>
                <a:t>[2]</a:t>
              </a:r>
              <a:r>
                <a:rPr lang="en-US" altLang="zh-CN" dirty="0">
                  <a:solidFill>
                    <a:srgbClr val="EE0000"/>
                  </a:solidFill>
                </a:rPr>
                <a:t>, the projected number of people with </a:t>
              </a:r>
              <a:r>
                <a:rPr lang="en-US" altLang="zh-CN" b="1" dirty="0">
                  <a:solidFill>
                    <a:srgbClr val="EE0000"/>
                  </a:solidFill>
                </a:rPr>
                <a:t>diabetes</a:t>
              </a:r>
              <a:r>
                <a:rPr lang="en-US" altLang="zh-CN" dirty="0">
                  <a:solidFill>
                    <a:srgbClr val="EE0000"/>
                  </a:solidFill>
                </a:rPr>
                <a:t> worldwide:</a:t>
              </a:r>
              <a:endParaRPr lang="en-US" altLang="zh-CN" baseline="30000" dirty="0">
                <a:solidFill>
                  <a:srgbClr val="EE0000"/>
                </a:solidFill>
              </a:endParaRPr>
            </a:p>
          </p:txBody>
        </p:sp>
        <p:sp>
          <p:nvSpPr>
            <p:cNvPr id="11" name="文本框 10">
              <a:extLst>
                <a:ext uri="{FF2B5EF4-FFF2-40B4-BE49-F238E27FC236}">
                  <a16:creationId xmlns:a16="http://schemas.microsoft.com/office/drawing/2014/main" id="{5B5B891A-1123-E3D9-D85C-0A02825AE762}"/>
                </a:ext>
              </a:extLst>
            </p:cNvPr>
            <p:cNvSpPr txBox="1"/>
            <p:nvPr/>
          </p:nvSpPr>
          <p:spPr>
            <a:xfrm>
              <a:off x="6494901" y="6282933"/>
              <a:ext cx="5505596" cy="523220"/>
            </a:xfrm>
            <a:prstGeom prst="rect">
              <a:avLst/>
            </a:prstGeom>
            <a:noFill/>
          </p:spPr>
          <p:txBody>
            <a:bodyPr wrap="square">
              <a:spAutoFit/>
            </a:bodyPr>
            <a:lstStyle/>
            <a:p>
              <a:r>
                <a:rPr lang="en-US" altLang="zh-CN" sz="1400" dirty="0"/>
                <a:t>[2] </a:t>
              </a:r>
              <a:r>
                <a:rPr lang="zh-CN" altLang="en-US" sz="1400" dirty="0">
                  <a:hlinkClick r:id="rId6"/>
                </a:rPr>
                <a:t>https://diabetesatlas.org/resources/idf-diabetes-atlas-2025/</a:t>
              </a:r>
              <a:endParaRPr lang="en-US" altLang="zh-CN" sz="1400" dirty="0"/>
            </a:p>
            <a:p>
              <a:endParaRPr lang="zh-CN" altLang="en-US" sz="1400" dirty="0"/>
            </a:p>
          </p:txBody>
        </p:sp>
      </p:grpSp>
      <p:sp>
        <p:nvSpPr>
          <p:cNvPr id="20" name="文本框 19">
            <a:extLst>
              <a:ext uri="{FF2B5EF4-FFF2-40B4-BE49-F238E27FC236}">
                <a16:creationId xmlns:a16="http://schemas.microsoft.com/office/drawing/2014/main" id="{0BEFC18C-99B4-98F8-B7A8-123B8A152290}"/>
              </a:ext>
            </a:extLst>
          </p:cNvPr>
          <p:cNvSpPr txBox="1"/>
          <p:nvPr/>
        </p:nvSpPr>
        <p:spPr>
          <a:xfrm>
            <a:off x="308777" y="1003228"/>
            <a:ext cx="11580225" cy="1200329"/>
          </a:xfrm>
          <a:prstGeom prst="rect">
            <a:avLst/>
          </a:prstGeom>
          <a:noFill/>
        </p:spPr>
        <p:txBody>
          <a:bodyPr wrap="square">
            <a:spAutoFit/>
          </a:bodyPr>
          <a:lstStyle/>
          <a:p>
            <a:pPr marL="342900" indent="-342900">
              <a:buFont typeface="Wingdings" panose="05000000000000000000" pitchFamily="2" charset="2"/>
              <a:buChar char="n"/>
            </a:pPr>
            <a:r>
              <a:rPr lang="en-US" altLang="zh-CN" sz="2400" b="1" i="0" dirty="0">
                <a:effectLst/>
                <a:latin typeface="-apple-system"/>
              </a:rPr>
              <a:t>Diabetes</a:t>
            </a:r>
            <a:r>
              <a:rPr lang="en-US" altLang="zh-CN" sz="2400" b="0" i="0" dirty="0">
                <a:effectLst/>
                <a:latin typeface="-apple-system"/>
              </a:rPr>
              <a:t> has become a major global public health challenge in the 21st century.</a:t>
            </a:r>
          </a:p>
          <a:p>
            <a:pPr marL="342900" indent="-342900">
              <a:buFont typeface="Wingdings" panose="05000000000000000000" pitchFamily="2" charset="2"/>
              <a:buChar char="n"/>
            </a:pPr>
            <a:r>
              <a:rPr lang="en-US" altLang="zh-CN" sz="2400" dirty="0"/>
              <a:t>By 2024, there will be a total of </a:t>
            </a:r>
            <a:r>
              <a:rPr lang="en-US" altLang="zh-CN" sz="2400" i="1" u="sng" dirty="0"/>
              <a:t>589 million adults aged 20–79 with diabetes globally</a:t>
            </a:r>
            <a:r>
              <a:rPr lang="en-US" altLang="zh-CN" sz="2400" dirty="0"/>
              <a:t>; this number is projected to reach </a:t>
            </a:r>
            <a:r>
              <a:rPr lang="en-US" altLang="zh-CN" sz="2400" i="1" u="sng" dirty="0"/>
              <a:t>853 million by 2050</a:t>
            </a:r>
            <a:r>
              <a:rPr lang="en-US" altLang="zh-CN" sz="2400" dirty="0"/>
              <a:t>.</a:t>
            </a:r>
            <a:endParaRPr lang="zh-CN" altLang="en-US" sz="2400" dirty="0"/>
          </a:p>
        </p:txBody>
      </p:sp>
    </p:spTree>
    <p:extLst>
      <p:ext uri="{BB962C8B-B14F-4D97-AF65-F5344CB8AC3E}">
        <p14:creationId xmlns:p14="http://schemas.microsoft.com/office/powerpoint/2010/main" val="167676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D3C8C4A-44F0-8369-19EE-795E6B68FEA1}"/>
              </a:ext>
            </a:extLst>
          </p:cNvPr>
          <p:cNvSpPr>
            <a:spLocks noGrp="1"/>
          </p:cNvSpPr>
          <p:nvPr>
            <p:ph type="body" sz="quarter" idx="10"/>
          </p:nvPr>
        </p:nvSpPr>
        <p:spPr/>
        <p:txBody>
          <a:bodyPr/>
          <a:lstStyle/>
          <a:p>
            <a:r>
              <a:rPr lang="en-US" altLang="zh-CN" dirty="0"/>
              <a:t>Existing Methods for Glucose Sensing</a:t>
            </a:r>
            <a:endParaRPr lang="zh-CN" altLang="en-US" dirty="0"/>
          </a:p>
        </p:txBody>
      </p:sp>
      <p:pic>
        <p:nvPicPr>
          <p:cNvPr id="4" name="Picture 2" descr="A Guide to Understanding Blood Glucose Monitoring Sensors">
            <a:extLst>
              <a:ext uri="{FF2B5EF4-FFF2-40B4-BE49-F238E27FC236}">
                <a16:creationId xmlns:a16="http://schemas.microsoft.com/office/drawing/2014/main" id="{BB8DA2A3-EE32-BF58-13F5-D796DB70A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47" y="1154954"/>
            <a:ext cx="5392295" cy="3172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ntinuous Glucose Monitoring (CGM) Devices | NOVI Health">
            <a:extLst>
              <a:ext uri="{FF2B5EF4-FFF2-40B4-BE49-F238E27FC236}">
                <a16:creationId xmlns:a16="http://schemas.microsoft.com/office/drawing/2014/main" id="{68383D66-6D58-3FD4-E652-5693D961FF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873"/>
          <a:stretch>
            <a:fillRect/>
          </a:stretch>
        </p:blipFill>
        <p:spPr bwMode="auto">
          <a:xfrm>
            <a:off x="6625180" y="1154954"/>
            <a:ext cx="5137150" cy="3090474"/>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51196E22-4E6A-1DA8-1C58-6CBD1B67EC4F}"/>
              </a:ext>
            </a:extLst>
          </p:cNvPr>
          <p:cNvSpPr txBox="1"/>
          <p:nvPr/>
        </p:nvSpPr>
        <p:spPr>
          <a:xfrm>
            <a:off x="715582" y="4635460"/>
            <a:ext cx="5435837" cy="1446550"/>
          </a:xfrm>
          <a:prstGeom prst="rect">
            <a:avLst/>
          </a:prstGeom>
          <a:noFill/>
        </p:spPr>
        <p:txBody>
          <a:bodyPr wrap="square">
            <a:spAutoFit/>
          </a:bodyPr>
          <a:lstStyle/>
          <a:p>
            <a:r>
              <a:rPr lang="en-US" altLang="zh-CN" sz="2400" b="1" dirty="0">
                <a:solidFill>
                  <a:srgbClr val="333333"/>
                </a:solidFill>
                <a:latin typeface="open-sans"/>
              </a:rPr>
              <a:t>Glucometer (Fingertip Blood Sampling)</a:t>
            </a:r>
            <a:r>
              <a:rPr lang="en-US" altLang="zh-CN" sz="2400" dirty="0">
                <a:solidFill>
                  <a:srgbClr val="333333"/>
                </a:solidFill>
                <a:latin typeface="open-sans"/>
              </a:rPr>
              <a:t> :</a:t>
            </a:r>
            <a:endParaRPr lang="en-US" altLang="zh-CN" sz="2400" b="0" i="0" dirty="0">
              <a:solidFill>
                <a:srgbClr val="333333"/>
              </a:solidFill>
              <a:effectLst/>
              <a:latin typeface="open-sans"/>
            </a:endParaRPr>
          </a:p>
          <a:p>
            <a:r>
              <a:rPr lang="en-US" altLang="zh-CN" sz="2400" b="0" i="0" dirty="0">
                <a:solidFill>
                  <a:srgbClr val="333333"/>
                </a:solidFill>
                <a:effectLst/>
                <a:latin typeface="open-sans"/>
              </a:rPr>
              <a:t>• </a:t>
            </a:r>
            <a:r>
              <a:rPr lang="en-US" altLang="zh-CN" sz="2000" b="0" i="0" dirty="0">
                <a:solidFill>
                  <a:srgbClr val="333333"/>
                </a:solidFill>
                <a:effectLst/>
                <a:latin typeface="open-sans"/>
              </a:rPr>
              <a:t>Lancet (for individual patient use only)</a:t>
            </a:r>
          </a:p>
          <a:p>
            <a:r>
              <a:rPr lang="en-US" altLang="zh-CN" sz="2000" b="0" i="0" dirty="0">
                <a:solidFill>
                  <a:srgbClr val="333333"/>
                </a:solidFill>
                <a:effectLst/>
                <a:latin typeface="open-sans"/>
              </a:rPr>
              <a:t>• Disposable test strips (consumables)</a:t>
            </a:r>
          </a:p>
          <a:p>
            <a:r>
              <a:rPr lang="en-US" altLang="zh-CN" sz="2000" b="0" i="0" dirty="0">
                <a:solidFill>
                  <a:srgbClr val="333333"/>
                </a:solidFill>
                <a:effectLst/>
                <a:latin typeface="open-sans"/>
              </a:rPr>
              <a:t>• Blood glucose meter</a:t>
            </a:r>
            <a:endParaRPr lang="zh-CN" altLang="en-US" dirty="0"/>
          </a:p>
        </p:txBody>
      </p:sp>
      <p:sp>
        <p:nvSpPr>
          <p:cNvPr id="6" name="文本框 5">
            <a:extLst>
              <a:ext uri="{FF2B5EF4-FFF2-40B4-BE49-F238E27FC236}">
                <a16:creationId xmlns:a16="http://schemas.microsoft.com/office/drawing/2014/main" id="{9C31DE14-4A20-23C7-AF7E-6F1DD658CBDF}"/>
              </a:ext>
            </a:extLst>
          </p:cNvPr>
          <p:cNvSpPr txBox="1"/>
          <p:nvPr/>
        </p:nvSpPr>
        <p:spPr>
          <a:xfrm>
            <a:off x="6625180" y="4635460"/>
            <a:ext cx="5052452" cy="1754326"/>
          </a:xfrm>
          <a:prstGeom prst="rect">
            <a:avLst/>
          </a:prstGeom>
          <a:noFill/>
        </p:spPr>
        <p:txBody>
          <a:bodyPr wrap="square">
            <a:spAutoFit/>
          </a:bodyPr>
          <a:lstStyle/>
          <a:p>
            <a:r>
              <a:rPr lang="en-US" altLang="zh-CN" sz="2400" b="1" i="0" dirty="0">
                <a:solidFill>
                  <a:srgbClr val="333333"/>
                </a:solidFill>
                <a:effectLst/>
                <a:latin typeface="open-sans"/>
              </a:rPr>
              <a:t>Continuous Glucose Monitor (CGM)</a:t>
            </a:r>
            <a:r>
              <a:rPr lang="en-US" altLang="zh-CN" sz="2400" b="0" i="0" dirty="0">
                <a:solidFill>
                  <a:srgbClr val="333333"/>
                </a:solidFill>
                <a:effectLst/>
                <a:latin typeface="open-sans"/>
              </a:rPr>
              <a:t>:</a:t>
            </a:r>
          </a:p>
          <a:p>
            <a:r>
              <a:rPr lang="en-US" altLang="zh-CN" sz="2400" b="0" i="0" dirty="0">
                <a:solidFill>
                  <a:srgbClr val="333333"/>
                </a:solidFill>
                <a:effectLst/>
                <a:latin typeface="open-sans"/>
              </a:rPr>
              <a:t>• </a:t>
            </a:r>
            <a:r>
              <a:rPr lang="en-US" altLang="zh-CN" sz="2000" b="0" i="0" dirty="0">
                <a:solidFill>
                  <a:srgbClr val="333333"/>
                </a:solidFill>
                <a:effectLst/>
                <a:latin typeface="open-sans"/>
              </a:rPr>
              <a:t>CGM sensor (consumable, replaced every two weeks)</a:t>
            </a:r>
          </a:p>
          <a:p>
            <a:r>
              <a:rPr lang="en-US" altLang="zh-CN" sz="2000" b="0" i="0" dirty="0">
                <a:solidFill>
                  <a:srgbClr val="333333"/>
                </a:solidFill>
                <a:effectLst/>
                <a:latin typeface="open-sans"/>
              </a:rPr>
              <a:t>• CGM reader (data reading based on NFC/BLE technology)</a:t>
            </a:r>
            <a:endParaRPr lang="zh-CN" altLang="en-US" dirty="0"/>
          </a:p>
        </p:txBody>
      </p:sp>
    </p:spTree>
    <p:extLst>
      <p:ext uri="{BB962C8B-B14F-4D97-AF65-F5344CB8AC3E}">
        <p14:creationId xmlns:p14="http://schemas.microsoft.com/office/powerpoint/2010/main" val="399066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FF02E93-C854-BCDF-724B-B8FDCE8A5002}"/>
              </a:ext>
            </a:extLst>
          </p:cNvPr>
          <p:cNvSpPr>
            <a:spLocks noGrp="1"/>
          </p:cNvSpPr>
          <p:nvPr>
            <p:ph type="body" sz="quarter" idx="10"/>
          </p:nvPr>
        </p:nvSpPr>
        <p:spPr/>
        <p:txBody>
          <a:bodyPr/>
          <a:lstStyle/>
          <a:p>
            <a:r>
              <a:rPr lang="en-US" altLang="zh-CN" dirty="0"/>
              <a:t>Existing Methods for Glucose Sensing</a:t>
            </a:r>
            <a:endParaRPr lang="zh-CN" altLang="en-US" dirty="0"/>
          </a:p>
        </p:txBody>
      </p:sp>
      <p:sp>
        <p:nvSpPr>
          <p:cNvPr id="4" name="内容占位符 2">
            <a:extLst>
              <a:ext uri="{FF2B5EF4-FFF2-40B4-BE49-F238E27FC236}">
                <a16:creationId xmlns:a16="http://schemas.microsoft.com/office/drawing/2014/main" id="{3831AC51-A3D9-49DF-36AC-BA00A619D874}"/>
              </a:ext>
            </a:extLst>
          </p:cNvPr>
          <p:cNvSpPr txBox="1">
            <a:spLocks/>
          </p:cNvSpPr>
          <p:nvPr/>
        </p:nvSpPr>
        <p:spPr>
          <a:xfrm>
            <a:off x="184066" y="1157844"/>
            <a:ext cx="5158423" cy="5312631"/>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5100" b="1" dirty="0">
                <a:highlight>
                  <a:srgbClr val="C0C0C0"/>
                </a:highlight>
              </a:rPr>
              <a:t>Electrochemical</a:t>
            </a:r>
          </a:p>
          <a:p>
            <a:pPr marL="0" indent="0">
              <a:buFont typeface="Arial" panose="020B0604020202020204" pitchFamily="34" charset="0"/>
              <a:buNone/>
            </a:pPr>
            <a:endParaRPr lang="en-US" altLang="zh-CN" sz="3600" b="1" dirty="0"/>
          </a:p>
          <a:p>
            <a:pPr marL="0" indent="0">
              <a:buFont typeface="Arial" panose="020B0604020202020204" pitchFamily="34" charset="0"/>
              <a:buNone/>
            </a:pPr>
            <a:r>
              <a:rPr lang="en-US" altLang="zh-CN" sz="3600" b="1" i="1" dirty="0"/>
              <a:t>Principle:</a:t>
            </a:r>
          </a:p>
          <a:p>
            <a:pPr marL="0" indent="0">
              <a:buFont typeface="Arial" panose="020B0604020202020204" pitchFamily="34" charset="0"/>
              <a:buNone/>
            </a:pPr>
            <a:r>
              <a:rPr lang="en-US" altLang="zh-CN" sz="3600" dirty="0"/>
              <a:t>Glucose oxidase (</a:t>
            </a:r>
            <a:r>
              <a:rPr lang="en-US" altLang="zh-CN" sz="3600" b="1" dirty="0" err="1"/>
              <a:t>GOx</a:t>
            </a:r>
            <a:r>
              <a:rPr lang="en-US" altLang="zh-CN" sz="3600" dirty="0"/>
              <a:t>) oxidizes glucose molecules to produce hydrogen peroxide (H₂O₂), which is further converted into an </a:t>
            </a:r>
            <a:r>
              <a:rPr lang="en-US" altLang="zh-CN" sz="3600" b="1" dirty="0"/>
              <a:t>electrical signal</a:t>
            </a:r>
            <a:r>
              <a:rPr lang="en-US" altLang="zh-CN" sz="3600" dirty="0"/>
              <a:t>.</a:t>
            </a:r>
          </a:p>
          <a:p>
            <a:pPr marL="0" indent="0">
              <a:buFont typeface="Arial" panose="020B0604020202020204" pitchFamily="34" charset="0"/>
              <a:buNone/>
            </a:pPr>
            <a:endParaRPr lang="en-US" altLang="zh-CN" sz="3600" b="1" dirty="0"/>
          </a:p>
          <a:p>
            <a:pPr marL="0" indent="0">
              <a:buFont typeface="Arial" panose="020B0604020202020204" pitchFamily="34" charset="0"/>
              <a:buNone/>
            </a:pPr>
            <a:r>
              <a:rPr lang="en-US" altLang="zh-CN" sz="3600" b="1" i="1" dirty="0">
                <a:solidFill>
                  <a:srgbClr val="C00000"/>
                </a:solidFill>
              </a:rPr>
              <a:t>Advantages:</a:t>
            </a:r>
          </a:p>
          <a:p>
            <a:pPr>
              <a:buFont typeface="Wingdings" panose="05000000000000000000" pitchFamily="2" charset="2"/>
              <a:buChar char="ü"/>
            </a:pPr>
            <a:r>
              <a:rPr lang="en-US" altLang="zh-CN" sz="3600" b="1" dirty="0">
                <a:solidFill>
                  <a:srgbClr val="C00000"/>
                </a:solidFill>
              </a:rPr>
              <a:t>High accuracy</a:t>
            </a:r>
          </a:p>
          <a:p>
            <a:pPr>
              <a:buFont typeface="Wingdings" panose="05000000000000000000" pitchFamily="2" charset="2"/>
              <a:buChar char="ü"/>
            </a:pPr>
            <a:r>
              <a:rPr lang="en-US" altLang="zh-CN" sz="3600" b="1" dirty="0">
                <a:solidFill>
                  <a:srgbClr val="C00000"/>
                </a:solidFill>
              </a:rPr>
              <a:t>Provides absolute values</a:t>
            </a:r>
          </a:p>
          <a:p>
            <a:pPr>
              <a:buFont typeface="Wingdings" panose="05000000000000000000" pitchFamily="2" charset="2"/>
              <a:buChar char="ü"/>
            </a:pPr>
            <a:endParaRPr lang="en-US" altLang="zh-CN" sz="3600" b="1" dirty="0"/>
          </a:p>
          <a:p>
            <a:pPr marL="0" indent="0">
              <a:buFont typeface="Arial" panose="020B0604020202020204" pitchFamily="34" charset="0"/>
              <a:buNone/>
            </a:pPr>
            <a:r>
              <a:rPr lang="en-US" altLang="zh-CN" sz="3600" b="1" i="1" dirty="0">
                <a:solidFill>
                  <a:srgbClr val="0070C0"/>
                </a:solidFill>
              </a:rPr>
              <a:t>Disadvantages:</a:t>
            </a:r>
          </a:p>
          <a:p>
            <a:pPr>
              <a:buFont typeface="Wingdings" panose="05000000000000000000" pitchFamily="2" charset="2"/>
              <a:buChar char="p"/>
            </a:pPr>
            <a:r>
              <a:rPr lang="en-US" altLang="zh-CN" sz="3600" b="1" dirty="0">
                <a:solidFill>
                  <a:srgbClr val="0070C0"/>
                </a:solidFill>
              </a:rPr>
              <a:t> Invasive, causing pain and discomfort</a:t>
            </a:r>
          </a:p>
          <a:p>
            <a:pPr>
              <a:buFont typeface="Wingdings" panose="05000000000000000000" pitchFamily="2" charset="2"/>
              <a:buChar char="p"/>
            </a:pPr>
            <a:r>
              <a:rPr lang="en-US" altLang="zh-CN" sz="3600" b="1" dirty="0">
                <a:solidFill>
                  <a:srgbClr val="0070C0"/>
                </a:solidFill>
              </a:rPr>
              <a:t> Glucose oxidase (</a:t>
            </a:r>
            <a:r>
              <a:rPr lang="en-US" altLang="zh-CN" sz="3600" b="1" dirty="0" err="1">
                <a:solidFill>
                  <a:srgbClr val="0070C0"/>
                </a:solidFill>
              </a:rPr>
              <a:t>GOx</a:t>
            </a:r>
            <a:r>
              <a:rPr lang="en-US" altLang="zh-CN" sz="3600" b="1" dirty="0">
                <a:solidFill>
                  <a:srgbClr val="0070C0"/>
                </a:solidFill>
              </a:rPr>
              <a:t>) requires </a:t>
            </a:r>
            <a:r>
              <a:rPr lang="en-US" altLang="zh-CN" sz="4000" b="1" dirty="0">
                <a:solidFill>
                  <a:srgbClr val="0070C0"/>
                </a:solidFill>
              </a:rPr>
              <a:t>regular</a:t>
            </a:r>
            <a:r>
              <a:rPr lang="en-US" altLang="zh-CN" sz="3600" b="1" dirty="0">
                <a:solidFill>
                  <a:srgbClr val="0070C0"/>
                </a:solidFill>
              </a:rPr>
              <a:t> replacement</a:t>
            </a:r>
            <a:endParaRPr lang="zh-CN" altLang="en-US" dirty="0">
              <a:solidFill>
                <a:srgbClr val="0070C0"/>
              </a:solidFill>
            </a:endParaRPr>
          </a:p>
        </p:txBody>
      </p:sp>
      <p:pic>
        <p:nvPicPr>
          <p:cNvPr id="5" name="图片 4">
            <a:extLst>
              <a:ext uri="{FF2B5EF4-FFF2-40B4-BE49-F238E27FC236}">
                <a16:creationId xmlns:a16="http://schemas.microsoft.com/office/drawing/2014/main" id="{B600B04E-3B93-EA2D-9A6E-D1BFE0463A24}"/>
              </a:ext>
            </a:extLst>
          </p:cNvPr>
          <p:cNvPicPr>
            <a:picLocks noChangeAspect="1"/>
          </p:cNvPicPr>
          <p:nvPr/>
        </p:nvPicPr>
        <p:blipFill>
          <a:blip r:embed="rId3"/>
          <a:stretch>
            <a:fillRect/>
          </a:stretch>
        </p:blipFill>
        <p:spPr>
          <a:xfrm>
            <a:off x="5431557" y="1124502"/>
            <a:ext cx="6665442" cy="5379316"/>
          </a:xfrm>
          <a:prstGeom prst="rect">
            <a:avLst/>
          </a:prstGeom>
        </p:spPr>
      </p:pic>
    </p:spTree>
    <p:extLst>
      <p:ext uri="{BB962C8B-B14F-4D97-AF65-F5344CB8AC3E}">
        <p14:creationId xmlns:p14="http://schemas.microsoft.com/office/powerpoint/2010/main" val="344162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D04869E-0A5E-0A35-2A1C-CD5FD819887C}"/>
              </a:ext>
            </a:extLst>
          </p:cNvPr>
          <p:cNvSpPr>
            <a:spLocks noGrp="1"/>
          </p:cNvSpPr>
          <p:nvPr>
            <p:ph type="body" sz="quarter" idx="10"/>
          </p:nvPr>
        </p:nvSpPr>
        <p:spPr/>
        <p:txBody>
          <a:bodyPr/>
          <a:lstStyle/>
          <a:p>
            <a:r>
              <a:rPr lang="en-US" altLang="zh-CN" dirty="0"/>
              <a:t>From Invasive to Non-invasive</a:t>
            </a:r>
            <a:endParaRPr lang="zh-CN" altLang="en-US" dirty="0"/>
          </a:p>
        </p:txBody>
      </p:sp>
      <p:sp>
        <p:nvSpPr>
          <p:cNvPr id="4" name="文本框 3">
            <a:extLst>
              <a:ext uri="{FF2B5EF4-FFF2-40B4-BE49-F238E27FC236}">
                <a16:creationId xmlns:a16="http://schemas.microsoft.com/office/drawing/2014/main" id="{3A3BF90B-A8BF-BAEB-10C6-2EE901A94D5C}"/>
              </a:ext>
            </a:extLst>
          </p:cNvPr>
          <p:cNvSpPr txBox="1"/>
          <p:nvPr/>
        </p:nvSpPr>
        <p:spPr>
          <a:xfrm>
            <a:off x="316402" y="4546293"/>
            <a:ext cx="5779598" cy="1384995"/>
          </a:xfrm>
          <a:prstGeom prst="rect">
            <a:avLst/>
          </a:prstGeom>
          <a:noFill/>
        </p:spPr>
        <p:txBody>
          <a:bodyPr wrap="square">
            <a:spAutoFit/>
          </a:bodyPr>
          <a:lstStyle/>
          <a:p>
            <a:r>
              <a:rPr lang="en-US" altLang="zh-CN" sz="2400" b="1" dirty="0">
                <a:highlight>
                  <a:srgbClr val="C0C0C0"/>
                </a:highlight>
              </a:rPr>
              <a:t>Electrochemical (invasive):</a:t>
            </a:r>
            <a:endParaRPr lang="en-US" altLang="zh-CN" sz="2400" b="1" dirty="0"/>
          </a:p>
          <a:p>
            <a:pPr marL="342900" indent="-342900">
              <a:buFont typeface="Wingdings" panose="05000000000000000000" pitchFamily="2" charset="2"/>
              <a:buChar char="l"/>
            </a:pPr>
            <a:r>
              <a:rPr lang="en-US" altLang="zh-CN" sz="2000" dirty="0"/>
              <a:t>A probe is permanently implanted under the skin to extract interstitial fluid for blood glucose concentration measurement.</a:t>
            </a:r>
          </a:p>
        </p:txBody>
      </p:sp>
      <p:sp>
        <p:nvSpPr>
          <p:cNvPr id="5" name="文本框 4">
            <a:extLst>
              <a:ext uri="{FF2B5EF4-FFF2-40B4-BE49-F238E27FC236}">
                <a16:creationId xmlns:a16="http://schemas.microsoft.com/office/drawing/2014/main" id="{375A15CE-EA98-2A4D-4806-920C6B5F21E9}"/>
              </a:ext>
            </a:extLst>
          </p:cNvPr>
          <p:cNvSpPr txBox="1"/>
          <p:nvPr/>
        </p:nvSpPr>
        <p:spPr>
          <a:xfrm>
            <a:off x="6402878" y="4527843"/>
            <a:ext cx="5779598" cy="2000548"/>
          </a:xfrm>
          <a:prstGeom prst="rect">
            <a:avLst/>
          </a:prstGeom>
          <a:noFill/>
        </p:spPr>
        <p:txBody>
          <a:bodyPr wrap="square">
            <a:spAutoFit/>
          </a:bodyPr>
          <a:lstStyle/>
          <a:p>
            <a:r>
              <a:rPr lang="en-US" altLang="zh-CN" sz="2400" b="1" dirty="0">
                <a:solidFill>
                  <a:schemeClr val="bg1"/>
                </a:solidFill>
                <a:highlight>
                  <a:srgbClr val="008000"/>
                </a:highlight>
              </a:rPr>
              <a:t>Electrophysical (non-invasive):</a:t>
            </a:r>
          </a:p>
          <a:p>
            <a:pPr marL="285750" indent="-285750">
              <a:buFont typeface="Wingdings" panose="05000000000000000000" pitchFamily="2" charset="2"/>
              <a:buChar char="l"/>
            </a:pPr>
            <a:r>
              <a:rPr lang="en-US" altLang="zh-CN" sz="2000" dirty="0"/>
              <a:t>The </a:t>
            </a:r>
            <a:r>
              <a:rPr lang="en-US" altLang="zh-CN" sz="2000" b="1" dirty="0"/>
              <a:t>PERMITTIVITY </a:t>
            </a:r>
            <a:r>
              <a:rPr lang="en-US" altLang="zh-CN" sz="2000" dirty="0"/>
              <a:t>of interstitial fluid changes with glucose concentration.</a:t>
            </a:r>
          </a:p>
          <a:p>
            <a:pPr marL="285750" indent="-285750">
              <a:buFont typeface="Wingdings" panose="05000000000000000000" pitchFamily="2" charset="2"/>
              <a:buChar char="l"/>
            </a:pPr>
            <a:r>
              <a:rPr lang="en-US" altLang="zh-CN" sz="2000" dirty="0"/>
              <a:t>The device is attached to the surface of the skin, and measures blood glucose concentration by detecting changes in </a:t>
            </a:r>
            <a:r>
              <a:rPr lang="en-US" altLang="zh-CN" sz="2000" i="1" u="sng" dirty="0"/>
              <a:t>electrophysical properties</a:t>
            </a:r>
            <a:r>
              <a:rPr lang="en-US" altLang="zh-CN" sz="2000" dirty="0"/>
              <a:t>.</a:t>
            </a:r>
          </a:p>
        </p:txBody>
      </p:sp>
      <p:grpSp>
        <p:nvGrpSpPr>
          <p:cNvPr id="3" name="组合 2">
            <a:extLst>
              <a:ext uri="{FF2B5EF4-FFF2-40B4-BE49-F238E27FC236}">
                <a16:creationId xmlns:a16="http://schemas.microsoft.com/office/drawing/2014/main" id="{D090989B-9647-2305-D414-4055CEA5AB75}"/>
              </a:ext>
            </a:extLst>
          </p:cNvPr>
          <p:cNvGrpSpPr/>
          <p:nvPr/>
        </p:nvGrpSpPr>
        <p:grpSpPr>
          <a:xfrm>
            <a:off x="116436" y="1474371"/>
            <a:ext cx="5554091" cy="2652123"/>
            <a:chOff x="1310998" y="7094255"/>
            <a:chExt cx="4658739" cy="2224585"/>
          </a:xfrm>
        </p:grpSpPr>
        <p:pic>
          <p:nvPicPr>
            <p:cNvPr id="6" name="图片 5">
              <a:extLst>
                <a:ext uri="{FF2B5EF4-FFF2-40B4-BE49-F238E27FC236}">
                  <a16:creationId xmlns:a16="http://schemas.microsoft.com/office/drawing/2014/main" id="{2251C1BE-C68B-56E8-86EF-931086690DD7}"/>
                </a:ext>
              </a:extLst>
            </p:cNvPr>
            <p:cNvPicPr>
              <a:picLocks noChangeAspect="1"/>
            </p:cNvPicPr>
            <p:nvPr/>
          </p:nvPicPr>
          <p:blipFill>
            <a:blip r:embed="rId3"/>
            <a:stretch>
              <a:fillRect/>
            </a:stretch>
          </p:blipFill>
          <p:spPr>
            <a:xfrm>
              <a:off x="1478442" y="7144393"/>
              <a:ext cx="4303538" cy="2174447"/>
            </a:xfrm>
            <a:prstGeom prst="rect">
              <a:avLst/>
            </a:prstGeom>
          </p:spPr>
        </p:pic>
        <p:grpSp>
          <p:nvGrpSpPr>
            <p:cNvPr id="8" name="组合 7">
              <a:extLst>
                <a:ext uri="{FF2B5EF4-FFF2-40B4-BE49-F238E27FC236}">
                  <a16:creationId xmlns:a16="http://schemas.microsoft.com/office/drawing/2014/main" id="{8CB9D106-E051-0C3F-0E2D-23C4410A4F10}"/>
                </a:ext>
              </a:extLst>
            </p:cNvPr>
            <p:cNvGrpSpPr/>
            <p:nvPr/>
          </p:nvGrpSpPr>
          <p:grpSpPr>
            <a:xfrm>
              <a:off x="1310998" y="7094255"/>
              <a:ext cx="4658739" cy="2224585"/>
              <a:chOff x="-273498" y="3971912"/>
              <a:chExt cx="4658739" cy="2224585"/>
            </a:xfrm>
          </p:grpSpPr>
          <p:grpSp>
            <p:nvGrpSpPr>
              <p:cNvPr id="9" name="组合 8">
                <a:extLst>
                  <a:ext uri="{FF2B5EF4-FFF2-40B4-BE49-F238E27FC236}">
                    <a16:creationId xmlns:a16="http://schemas.microsoft.com/office/drawing/2014/main" id="{C744DCF4-0CD8-2429-CC1F-613042D6F4CF}"/>
                  </a:ext>
                </a:extLst>
              </p:cNvPr>
              <p:cNvGrpSpPr/>
              <p:nvPr/>
            </p:nvGrpSpPr>
            <p:grpSpPr>
              <a:xfrm>
                <a:off x="-273498" y="4039927"/>
                <a:ext cx="4658739" cy="2156570"/>
                <a:chOff x="4649738" y="2544244"/>
                <a:chExt cx="4658739" cy="2156570"/>
              </a:xfrm>
            </p:grpSpPr>
            <p:grpSp>
              <p:nvGrpSpPr>
                <p:cNvPr id="11" name="组合 10">
                  <a:extLst>
                    <a:ext uri="{FF2B5EF4-FFF2-40B4-BE49-F238E27FC236}">
                      <a16:creationId xmlns:a16="http://schemas.microsoft.com/office/drawing/2014/main" id="{6D4BA929-EB4B-FB3C-B78C-6DC1D22E01BD}"/>
                    </a:ext>
                  </a:extLst>
                </p:cNvPr>
                <p:cNvGrpSpPr/>
                <p:nvPr/>
              </p:nvGrpSpPr>
              <p:grpSpPr>
                <a:xfrm>
                  <a:off x="4817182" y="2837279"/>
                  <a:ext cx="4185429" cy="1863535"/>
                  <a:chOff x="4817182" y="2837279"/>
                  <a:chExt cx="4185429" cy="1863535"/>
                </a:xfrm>
              </p:grpSpPr>
              <p:pic>
                <p:nvPicPr>
                  <p:cNvPr id="19" name="Picture 2" descr="What is CGM">
                    <a:extLst>
                      <a:ext uri="{FF2B5EF4-FFF2-40B4-BE49-F238E27FC236}">
                        <a16:creationId xmlns:a16="http://schemas.microsoft.com/office/drawing/2014/main" id="{02AF28E5-BBA9-6D02-DCE6-75176BF19D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25" t="39247" r="3399" b="19252"/>
                  <a:stretch/>
                </p:blipFill>
                <p:spPr bwMode="auto">
                  <a:xfrm>
                    <a:off x="5940959" y="2837279"/>
                    <a:ext cx="3061652" cy="1863535"/>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005EF35B-A26B-1A0A-4C56-EA78B815BA16}"/>
                      </a:ext>
                    </a:extLst>
                  </p:cNvPr>
                  <p:cNvPicPr>
                    <a:picLocks noChangeAspect="1"/>
                  </p:cNvPicPr>
                  <p:nvPr/>
                </p:nvPicPr>
                <p:blipFill>
                  <a:blip r:embed="rId5"/>
                  <a:stretch>
                    <a:fillRect/>
                  </a:stretch>
                </p:blipFill>
                <p:spPr>
                  <a:xfrm>
                    <a:off x="4817182" y="3073399"/>
                    <a:ext cx="1144108" cy="1589315"/>
                  </a:xfrm>
                  <a:prstGeom prst="rect">
                    <a:avLst/>
                  </a:prstGeom>
                </p:spPr>
              </p:pic>
            </p:grpSp>
            <p:sp>
              <p:nvSpPr>
                <p:cNvPr id="12" name="文本框 11">
                  <a:extLst>
                    <a:ext uri="{FF2B5EF4-FFF2-40B4-BE49-F238E27FC236}">
                      <a16:creationId xmlns:a16="http://schemas.microsoft.com/office/drawing/2014/main" id="{94D5157F-8A1B-7793-D784-89E136FA81C4}"/>
                    </a:ext>
                  </a:extLst>
                </p:cNvPr>
                <p:cNvSpPr txBox="1"/>
                <p:nvPr/>
              </p:nvSpPr>
              <p:spPr>
                <a:xfrm>
                  <a:off x="5350733" y="3018138"/>
                  <a:ext cx="538105" cy="309794"/>
                </a:xfrm>
                <a:prstGeom prst="rect">
                  <a:avLst/>
                </a:prstGeom>
                <a:noFill/>
              </p:spPr>
              <p:txBody>
                <a:bodyPr wrap="none" rtlCol="0">
                  <a:spAutoFit/>
                </a:bodyPr>
                <a:lstStyle/>
                <a:p>
                  <a:r>
                    <a:rPr lang="en-US" altLang="zh-CN" b="1" dirty="0">
                      <a:latin typeface="Aptos (正文)"/>
                      <a:cs typeface="Times New Roman" panose="02020603050405020304" pitchFamily="18" charset="0"/>
                    </a:rPr>
                    <a:t>Skin</a:t>
                  </a:r>
                  <a:endParaRPr lang="zh-CN" altLang="en-US" b="1" dirty="0">
                    <a:latin typeface="Aptos (正文)"/>
                    <a:cs typeface="Times New Roman" panose="02020603050405020304" pitchFamily="18" charset="0"/>
                  </a:endParaRPr>
                </a:p>
              </p:txBody>
            </p:sp>
            <p:sp>
              <p:nvSpPr>
                <p:cNvPr id="13" name="文本框 12">
                  <a:extLst>
                    <a:ext uri="{FF2B5EF4-FFF2-40B4-BE49-F238E27FC236}">
                      <a16:creationId xmlns:a16="http://schemas.microsoft.com/office/drawing/2014/main" id="{0069CA84-86B2-32AA-0B3C-71AAB0455C69}"/>
                    </a:ext>
                  </a:extLst>
                </p:cNvPr>
                <p:cNvSpPr txBox="1"/>
                <p:nvPr/>
              </p:nvSpPr>
              <p:spPr>
                <a:xfrm>
                  <a:off x="5312662" y="3247117"/>
                  <a:ext cx="614746" cy="309794"/>
                </a:xfrm>
                <a:prstGeom prst="rect">
                  <a:avLst/>
                </a:prstGeom>
                <a:noFill/>
              </p:spPr>
              <p:txBody>
                <a:bodyPr wrap="none" rtlCol="0">
                  <a:spAutoFit/>
                </a:bodyPr>
                <a:lstStyle/>
                <a:p>
                  <a:r>
                    <a:rPr lang="en-US" altLang="zh-CN" b="1" dirty="0">
                      <a:latin typeface="Aptos (正文)"/>
                      <a:cs typeface="Times New Roman" panose="02020603050405020304" pitchFamily="18" charset="0"/>
                    </a:rPr>
                    <a:t>Cells</a:t>
                  </a:r>
                  <a:endParaRPr lang="zh-CN" altLang="en-US" b="1" dirty="0">
                    <a:latin typeface="Aptos (正文)"/>
                    <a:cs typeface="Times New Roman" panose="02020603050405020304" pitchFamily="18" charset="0"/>
                  </a:endParaRPr>
                </a:p>
              </p:txBody>
            </p:sp>
            <p:sp>
              <p:nvSpPr>
                <p:cNvPr id="14" name="文本框 13">
                  <a:extLst>
                    <a:ext uri="{FF2B5EF4-FFF2-40B4-BE49-F238E27FC236}">
                      <a16:creationId xmlns:a16="http://schemas.microsoft.com/office/drawing/2014/main" id="{A908D262-57F2-1AE6-A0F5-66B23518902E}"/>
                    </a:ext>
                  </a:extLst>
                </p:cNvPr>
                <p:cNvSpPr txBox="1"/>
                <p:nvPr/>
              </p:nvSpPr>
              <p:spPr>
                <a:xfrm>
                  <a:off x="4868507" y="3476658"/>
                  <a:ext cx="1110470" cy="542139"/>
                </a:xfrm>
                <a:prstGeom prst="rect">
                  <a:avLst/>
                </a:prstGeom>
                <a:noFill/>
              </p:spPr>
              <p:txBody>
                <a:bodyPr wrap="none" rtlCol="0">
                  <a:spAutoFit/>
                </a:bodyPr>
                <a:lstStyle/>
                <a:p>
                  <a:pPr algn="ctr"/>
                  <a:r>
                    <a:rPr lang="en-US" altLang="zh-CN" b="1" dirty="0">
                      <a:latin typeface="Aptos (正文)"/>
                      <a:cs typeface="Times New Roman" panose="02020603050405020304" pitchFamily="18" charset="0"/>
                    </a:rPr>
                    <a:t>Interstitial </a:t>
                  </a:r>
                </a:p>
                <a:p>
                  <a:pPr algn="ctr"/>
                  <a:r>
                    <a:rPr lang="en-US" altLang="zh-CN" b="1" dirty="0">
                      <a:latin typeface="Aptos (正文)"/>
                      <a:cs typeface="Times New Roman" panose="02020603050405020304" pitchFamily="18" charset="0"/>
                    </a:rPr>
                    <a:t>fluid</a:t>
                  </a:r>
                  <a:endParaRPr lang="zh-CN" altLang="en-US" b="1" dirty="0">
                    <a:latin typeface="Aptos (正文)"/>
                    <a:cs typeface="Times New Roman" panose="02020603050405020304" pitchFamily="18" charset="0"/>
                  </a:endParaRPr>
                </a:p>
              </p:txBody>
            </p:sp>
            <p:sp>
              <p:nvSpPr>
                <p:cNvPr id="16" name="文本框 15">
                  <a:extLst>
                    <a:ext uri="{FF2B5EF4-FFF2-40B4-BE49-F238E27FC236}">
                      <a16:creationId xmlns:a16="http://schemas.microsoft.com/office/drawing/2014/main" id="{F774F58E-5B22-2AED-F2C0-15B047CD14DC}"/>
                    </a:ext>
                  </a:extLst>
                </p:cNvPr>
                <p:cNvSpPr txBox="1"/>
                <p:nvPr/>
              </p:nvSpPr>
              <p:spPr>
                <a:xfrm>
                  <a:off x="5044266" y="4080548"/>
                  <a:ext cx="889043" cy="309794"/>
                </a:xfrm>
                <a:prstGeom prst="rect">
                  <a:avLst/>
                </a:prstGeom>
                <a:noFill/>
              </p:spPr>
              <p:txBody>
                <a:bodyPr wrap="none" rtlCol="0">
                  <a:spAutoFit/>
                </a:bodyPr>
                <a:lstStyle/>
                <a:p>
                  <a:r>
                    <a:rPr lang="en-US" altLang="zh-CN" b="1" dirty="0">
                      <a:latin typeface="Aptos (正文)"/>
                      <a:cs typeface="Times New Roman" panose="02020603050405020304" pitchFamily="18" charset="0"/>
                    </a:rPr>
                    <a:t>Glucose</a:t>
                  </a:r>
                  <a:endParaRPr lang="zh-CN" altLang="en-US" b="1" dirty="0">
                    <a:latin typeface="Aptos (正文)"/>
                    <a:cs typeface="Times New Roman" panose="02020603050405020304" pitchFamily="18" charset="0"/>
                  </a:endParaRPr>
                </a:p>
              </p:txBody>
            </p:sp>
            <p:sp>
              <p:nvSpPr>
                <p:cNvPr id="17" name="文本框 16">
                  <a:extLst>
                    <a:ext uri="{FF2B5EF4-FFF2-40B4-BE49-F238E27FC236}">
                      <a16:creationId xmlns:a16="http://schemas.microsoft.com/office/drawing/2014/main" id="{78EB3E95-E0E9-4D3D-250F-16BBC44DCBF2}"/>
                    </a:ext>
                  </a:extLst>
                </p:cNvPr>
                <p:cNvSpPr txBox="1"/>
                <p:nvPr/>
              </p:nvSpPr>
              <p:spPr>
                <a:xfrm>
                  <a:off x="4649738" y="4367397"/>
                  <a:ext cx="1273057" cy="309794"/>
                </a:xfrm>
                <a:prstGeom prst="rect">
                  <a:avLst/>
                </a:prstGeom>
                <a:noFill/>
              </p:spPr>
              <p:txBody>
                <a:bodyPr wrap="none" rtlCol="0">
                  <a:spAutoFit/>
                </a:bodyPr>
                <a:lstStyle/>
                <a:p>
                  <a:r>
                    <a:rPr lang="en-US" altLang="zh-CN" b="1" dirty="0">
                      <a:latin typeface="Aptos (正文)"/>
                      <a:cs typeface="Times New Roman" panose="02020603050405020304" pitchFamily="18" charset="0"/>
                    </a:rPr>
                    <a:t>Blood vessel</a:t>
                  </a:r>
                  <a:endParaRPr lang="zh-CN" altLang="en-US" b="1" dirty="0">
                    <a:latin typeface="Aptos (正文)"/>
                    <a:cs typeface="Times New Roman" panose="02020603050405020304" pitchFamily="18" charset="0"/>
                  </a:endParaRPr>
                </a:p>
              </p:txBody>
            </p:sp>
            <p:sp>
              <p:nvSpPr>
                <p:cNvPr id="18" name="文本框 17">
                  <a:extLst>
                    <a:ext uri="{FF2B5EF4-FFF2-40B4-BE49-F238E27FC236}">
                      <a16:creationId xmlns:a16="http://schemas.microsoft.com/office/drawing/2014/main" id="{75A759EB-BD5B-9D94-D1C3-9896F42821CA}"/>
                    </a:ext>
                  </a:extLst>
                </p:cNvPr>
                <p:cNvSpPr txBox="1"/>
                <p:nvPr/>
              </p:nvSpPr>
              <p:spPr>
                <a:xfrm>
                  <a:off x="8046124" y="2544244"/>
                  <a:ext cx="1262353" cy="335610"/>
                </a:xfrm>
                <a:prstGeom prst="rect">
                  <a:avLst/>
                </a:prstGeom>
                <a:noFill/>
              </p:spPr>
              <p:txBody>
                <a:bodyPr wrap="square">
                  <a:spAutoFit/>
                </a:bodyPr>
                <a:lstStyle/>
                <a:p>
                  <a:pPr algn="ctr"/>
                  <a:r>
                    <a:rPr lang="en-US" altLang="zh-CN" sz="2000" b="1" dirty="0">
                      <a:latin typeface="Aptos (正文)"/>
                      <a:cs typeface="Times New Roman" panose="02020603050405020304" pitchFamily="18" charset="0"/>
                    </a:rPr>
                    <a:t>F</a:t>
                  </a:r>
                  <a:r>
                    <a:rPr lang="zh-CN" altLang="en-US" sz="2000" b="1" dirty="0">
                      <a:latin typeface="Aptos (正文)"/>
                      <a:cs typeface="Times New Roman" panose="02020603050405020304" pitchFamily="18" charset="0"/>
                    </a:rPr>
                    <a:t>ilament</a:t>
                  </a:r>
                </a:p>
              </p:txBody>
            </p:sp>
          </p:grpSp>
          <p:sp>
            <p:nvSpPr>
              <p:cNvPr id="10" name="文本框 9">
                <a:extLst>
                  <a:ext uri="{FF2B5EF4-FFF2-40B4-BE49-F238E27FC236}">
                    <a16:creationId xmlns:a16="http://schemas.microsoft.com/office/drawing/2014/main" id="{D0618018-A57E-5B97-DA45-E5D567CCAA6F}"/>
                  </a:ext>
                </a:extLst>
              </p:cNvPr>
              <p:cNvSpPr txBox="1"/>
              <p:nvPr/>
            </p:nvSpPr>
            <p:spPr>
              <a:xfrm>
                <a:off x="1131773" y="3971912"/>
                <a:ext cx="1946995" cy="438874"/>
              </a:xfrm>
              <a:prstGeom prst="rect">
                <a:avLst/>
              </a:prstGeom>
              <a:noFill/>
            </p:spPr>
            <p:txBody>
              <a:bodyPr wrap="square">
                <a:spAutoFit/>
              </a:bodyPr>
              <a:lstStyle/>
              <a:p>
                <a:r>
                  <a:rPr lang="en-US" altLang="zh-CN" sz="2800" b="1" i="1" dirty="0">
                    <a:latin typeface="Aptos (正文)"/>
                    <a:cs typeface="Times New Roman" panose="02020603050405020304" pitchFamily="18" charset="0"/>
                  </a:rPr>
                  <a:t>CGM Sensor</a:t>
                </a:r>
                <a:endParaRPr lang="zh-CN" altLang="en-US" sz="2800" dirty="0">
                  <a:latin typeface="Aptos (正文)"/>
                </a:endParaRPr>
              </a:p>
            </p:txBody>
          </p:sp>
        </p:grpSp>
      </p:grpSp>
      <p:grpSp>
        <p:nvGrpSpPr>
          <p:cNvPr id="21" name="组合 20">
            <a:extLst>
              <a:ext uri="{FF2B5EF4-FFF2-40B4-BE49-F238E27FC236}">
                <a16:creationId xmlns:a16="http://schemas.microsoft.com/office/drawing/2014/main" id="{2859D1A5-2F07-5FFB-F316-323B2FD6D85E}"/>
              </a:ext>
            </a:extLst>
          </p:cNvPr>
          <p:cNvGrpSpPr/>
          <p:nvPr/>
        </p:nvGrpSpPr>
        <p:grpSpPr>
          <a:xfrm>
            <a:off x="6357931" y="1711917"/>
            <a:ext cx="5297066" cy="2376093"/>
            <a:chOff x="6418454" y="7144392"/>
            <a:chExt cx="4985608" cy="2236383"/>
          </a:xfrm>
        </p:grpSpPr>
        <p:pic>
          <p:nvPicPr>
            <p:cNvPr id="22" name="图片 21">
              <a:extLst>
                <a:ext uri="{FF2B5EF4-FFF2-40B4-BE49-F238E27FC236}">
                  <a16:creationId xmlns:a16="http://schemas.microsoft.com/office/drawing/2014/main" id="{CA15AF65-7B01-C1E2-7953-1EE92E6373A8}"/>
                </a:ext>
              </a:extLst>
            </p:cNvPr>
            <p:cNvPicPr>
              <a:picLocks noChangeAspect="1"/>
            </p:cNvPicPr>
            <p:nvPr/>
          </p:nvPicPr>
          <p:blipFill>
            <a:blip r:embed="rId6"/>
            <a:stretch>
              <a:fillRect/>
            </a:stretch>
          </p:blipFill>
          <p:spPr>
            <a:xfrm>
              <a:off x="6492240" y="7144392"/>
              <a:ext cx="4860434" cy="2174447"/>
            </a:xfrm>
            <a:prstGeom prst="rect">
              <a:avLst/>
            </a:prstGeom>
          </p:spPr>
        </p:pic>
        <p:grpSp>
          <p:nvGrpSpPr>
            <p:cNvPr id="23" name="组合 22">
              <a:extLst>
                <a:ext uri="{FF2B5EF4-FFF2-40B4-BE49-F238E27FC236}">
                  <a16:creationId xmlns:a16="http://schemas.microsoft.com/office/drawing/2014/main" id="{9FE7ACF0-71B6-36A7-B62F-1F0E1059D8AE}"/>
                </a:ext>
              </a:extLst>
            </p:cNvPr>
            <p:cNvGrpSpPr/>
            <p:nvPr/>
          </p:nvGrpSpPr>
          <p:grpSpPr>
            <a:xfrm>
              <a:off x="6418454" y="7144393"/>
              <a:ext cx="4985608" cy="2236382"/>
              <a:chOff x="3769239" y="3998101"/>
              <a:chExt cx="4985608" cy="2236382"/>
            </a:xfrm>
          </p:grpSpPr>
          <p:pic>
            <p:nvPicPr>
              <p:cNvPr id="24" name="图片 23">
                <a:extLst>
                  <a:ext uri="{FF2B5EF4-FFF2-40B4-BE49-F238E27FC236}">
                    <a16:creationId xmlns:a16="http://schemas.microsoft.com/office/drawing/2014/main" id="{BB88A358-9FFE-A156-EBD1-7A901E7C3CA3}"/>
                  </a:ext>
                </a:extLst>
              </p:cNvPr>
              <p:cNvPicPr>
                <a:picLocks noChangeAspect="1"/>
              </p:cNvPicPr>
              <p:nvPr/>
            </p:nvPicPr>
            <p:blipFill>
              <a:blip r:embed="rId7"/>
              <a:stretch>
                <a:fillRect/>
              </a:stretch>
            </p:blipFill>
            <p:spPr>
              <a:xfrm>
                <a:off x="4791349" y="3998101"/>
                <a:ext cx="3641829" cy="2145070"/>
              </a:xfrm>
              <a:prstGeom prst="rect">
                <a:avLst/>
              </a:prstGeom>
            </p:spPr>
          </p:pic>
          <p:sp>
            <p:nvSpPr>
              <p:cNvPr id="25" name="文本框 24">
                <a:extLst>
                  <a:ext uri="{FF2B5EF4-FFF2-40B4-BE49-F238E27FC236}">
                    <a16:creationId xmlns:a16="http://schemas.microsoft.com/office/drawing/2014/main" id="{B1B014FC-692E-7FB6-0589-C93A68D90495}"/>
                  </a:ext>
                </a:extLst>
              </p:cNvPr>
              <p:cNvSpPr txBox="1"/>
              <p:nvPr/>
            </p:nvSpPr>
            <p:spPr>
              <a:xfrm>
                <a:off x="4933537" y="5865151"/>
                <a:ext cx="1517724" cy="369332"/>
              </a:xfrm>
              <a:prstGeom prst="rect">
                <a:avLst/>
              </a:prstGeom>
              <a:noFill/>
            </p:spPr>
            <p:txBody>
              <a:bodyPr wrap="none" rtlCol="0">
                <a:spAutoFit/>
              </a:bodyPr>
              <a:lstStyle/>
              <a:p>
                <a:pPr algn="ctr"/>
                <a:r>
                  <a:rPr lang="en-US" altLang="zh-CN" b="1" dirty="0">
                    <a:latin typeface="Aptos (正文)"/>
                    <a:cs typeface="Times New Roman" panose="02020603050405020304" pitchFamily="18" charset="0"/>
                  </a:rPr>
                  <a:t>Blood vessel</a:t>
                </a:r>
                <a:endParaRPr lang="zh-CN" altLang="en-US" b="1" dirty="0">
                  <a:latin typeface="Aptos (正文)"/>
                  <a:cs typeface="Times New Roman" panose="02020603050405020304" pitchFamily="18" charset="0"/>
                </a:endParaRPr>
              </a:p>
            </p:txBody>
          </p:sp>
          <p:sp>
            <p:nvSpPr>
              <p:cNvPr id="26" name="文本框 25">
                <a:extLst>
                  <a:ext uri="{FF2B5EF4-FFF2-40B4-BE49-F238E27FC236}">
                    <a16:creationId xmlns:a16="http://schemas.microsoft.com/office/drawing/2014/main" id="{7466B262-96FE-9FA1-8A83-F8C4744CBD80}"/>
                  </a:ext>
                </a:extLst>
              </p:cNvPr>
              <p:cNvSpPr txBox="1"/>
              <p:nvPr/>
            </p:nvSpPr>
            <p:spPr>
              <a:xfrm>
                <a:off x="7647874" y="5710220"/>
                <a:ext cx="950901" cy="369332"/>
              </a:xfrm>
              <a:prstGeom prst="rect">
                <a:avLst/>
              </a:prstGeom>
              <a:noFill/>
            </p:spPr>
            <p:txBody>
              <a:bodyPr wrap="none" rtlCol="0">
                <a:spAutoFit/>
              </a:bodyPr>
              <a:lstStyle/>
              <a:p>
                <a:pPr algn="ctr"/>
                <a:r>
                  <a:rPr lang="en-US" altLang="zh-CN" b="1" dirty="0">
                    <a:latin typeface="Aptos (正文)"/>
                    <a:cs typeface="Times New Roman" panose="02020603050405020304" pitchFamily="18" charset="0"/>
                  </a:rPr>
                  <a:t>Muscle</a:t>
                </a:r>
                <a:endParaRPr lang="zh-CN" altLang="en-US" b="1" dirty="0">
                  <a:latin typeface="Aptos (正文)"/>
                  <a:cs typeface="Times New Roman" panose="02020603050405020304" pitchFamily="18" charset="0"/>
                </a:endParaRPr>
              </a:p>
            </p:txBody>
          </p:sp>
          <p:sp>
            <p:nvSpPr>
              <p:cNvPr id="27" name="文本框 26">
                <a:extLst>
                  <a:ext uri="{FF2B5EF4-FFF2-40B4-BE49-F238E27FC236}">
                    <a16:creationId xmlns:a16="http://schemas.microsoft.com/office/drawing/2014/main" id="{0BB2736B-BCA0-254D-8A4F-F3FC7F06B181}"/>
                  </a:ext>
                </a:extLst>
              </p:cNvPr>
              <p:cNvSpPr txBox="1"/>
              <p:nvPr/>
            </p:nvSpPr>
            <p:spPr>
              <a:xfrm>
                <a:off x="8236756" y="5060427"/>
                <a:ext cx="518091" cy="369332"/>
              </a:xfrm>
              <a:prstGeom prst="rect">
                <a:avLst/>
              </a:prstGeom>
              <a:noFill/>
            </p:spPr>
            <p:txBody>
              <a:bodyPr wrap="none" rtlCol="0">
                <a:spAutoFit/>
              </a:bodyPr>
              <a:lstStyle/>
              <a:p>
                <a:r>
                  <a:rPr lang="en-US" altLang="zh-CN" b="1" dirty="0">
                    <a:latin typeface="Aptos (正文)"/>
                    <a:cs typeface="Times New Roman" panose="02020603050405020304" pitchFamily="18" charset="0"/>
                  </a:rPr>
                  <a:t>Fat</a:t>
                </a:r>
                <a:endParaRPr lang="zh-CN" altLang="en-US" b="1" dirty="0">
                  <a:latin typeface="Aptos (正文)"/>
                  <a:cs typeface="Times New Roman" panose="02020603050405020304" pitchFamily="18" charset="0"/>
                </a:endParaRPr>
              </a:p>
            </p:txBody>
          </p:sp>
          <p:sp>
            <p:nvSpPr>
              <p:cNvPr id="28" name="文本框 27">
                <a:extLst>
                  <a:ext uri="{FF2B5EF4-FFF2-40B4-BE49-F238E27FC236}">
                    <a16:creationId xmlns:a16="http://schemas.microsoft.com/office/drawing/2014/main" id="{8046EE4B-CEE7-D0B4-D8F0-373A6B79236B}"/>
                  </a:ext>
                </a:extLst>
              </p:cNvPr>
              <p:cNvSpPr txBox="1"/>
              <p:nvPr/>
            </p:nvSpPr>
            <p:spPr>
              <a:xfrm>
                <a:off x="8069952" y="4299486"/>
                <a:ext cx="641522" cy="369332"/>
              </a:xfrm>
              <a:prstGeom prst="rect">
                <a:avLst/>
              </a:prstGeom>
              <a:noFill/>
            </p:spPr>
            <p:txBody>
              <a:bodyPr wrap="none" rtlCol="0">
                <a:spAutoFit/>
              </a:bodyPr>
              <a:lstStyle/>
              <a:p>
                <a:r>
                  <a:rPr lang="en-US" altLang="zh-CN" b="1" dirty="0">
                    <a:latin typeface="Aptos (正文)"/>
                    <a:cs typeface="Times New Roman" panose="02020603050405020304" pitchFamily="18" charset="0"/>
                  </a:rPr>
                  <a:t>Skin</a:t>
                </a:r>
                <a:endParaRPr lang="zh-CN" altLang="en-US" b="1" dirty="0">
                  <a:latin typeface="Aptos (正文)"/>
                  <a:cs typeface="Times New Roman" panose="02020603050405020304" pitchFamily="18" charset="0"/>
                </a:endParaRPr>
              </a:p>
            </p:txBody>
          </p:sp>
          <p:sp>
            <p:nvSpPr>
              <p:cNvPr id="29" name="文本框 28">
                <a:extLst>
                  <a:ext uri="{FF2B5EF4-FFF2-40B4-BE49-F238E27FC236}">
                    <a16:creationId xmlns:a16="http://schemas.microsoft.com/office/drawing/2014/main" id="{EB9956D4-BBD6-3165-FBD9-457F5CE82CFF}"/>
                  </a:ext>
                </a:extLst>
              </p:cNvPr>
              <p:cNvSpPr txBox="1"/>
              <p:nvPr/>
            </p:nvSpPr>
            <p:spPr>
              <a:xfrm rot="702577">
                <a:off x="6190367" y="4309341"/>
                <a:ext cx="1690078" cy="369332"/>
              </a:xfrm>
              <a:prstGeom prst="rect">
                <a:avLst/>
              </a:prstGeom>
              <a:noFill/>
            </p:spPr>
            <p:txBody>
              <a:bodyPr wrap="none" rtlCol="0">
                <a:spAutoFit/>
              </a:bodyPr>
              <a:lstStyle/>
              <a:p>
                <a:r>
                  <a:rPr lang="en-US" altLang="zh-CN" b="1" dirty="0">
                    <a:latin typeface="Aptos (正文)"/>
                    <a:cs typeface="Times New Roman" panose="02020603050405020304" pitchFamily="18" charset="0"/>
                  </a:rPr>
                  <a:t>Patch antenna</a:t>
                </a:r>
                <a:endParaRPr lang="zh-CN" altLang="en-US" b="1" dirty="0">
                  <a:latin typeface="Aptos (正文)"/>
                  <a:cs typeface="Times New Roman" panose="02020603050405020304" pitchFamily="18" charset="0"/>
                </a:endParaRPr>
              </a:p>
            </p:txBody>
          </p:sp>
          <p:sp>
            <p:nvSpPr>
              <p:cNvPr id="30" name="左大括号 29">
                <a:extLst>
                  <a:ext uri="{FF2B5EF4-FFF2-40B4-BE49-F238E27FC236}">
                    <a16:creationId xmlns:a16="http://schemas.microsoft.com/office/drawing/2014/main" id="{7DAFF654-70AB-72F5-1DC4-79D4CD33859C}"/>
                  </a:ext>
                </a:extLst>
              </p:cNvPr>
              <p:cNvSpPr/>
              <p:nvPr/>
            </p:nvSpPr>
            <p:spPr>
              <a:xfrm>
                <a:off x="4732689" y="5252004"/>
                <a:ext cx="88181" cy="361546"/>
              </a:xfrm>
              <a:prstGeom prst="leftBrace">
                <a:avLst>
                  <a:gd name="adj1" fmla="val 36447"/>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400">
                  <a:latin typeface="Aptos (正文)"/>
                </a:endParaRPr>
              </a:p>
            </p:txBody>
          </p:sp>
          <p:sp>
            <p:nvSpPr>
              <p:cNvPr id="31" name="文本框 30">
                <a:extLst>
                  <a:ext uri="{FF2B5EF4-FFF2-40B4-BE49-F238E27FC236}">
                    <a16:creationId xmlns:a16="http://schemas.microsoft.com/office/drawing/2014/main" id="{5767F150-9B0F-1AC0-D6FF-35E0C8185716}"/>
                  </a:ext>
                </a:extLst>
              </p:cNvPr>
              <p:cNvSpPr txBox="1"/>
              <p:nvPr/>
            </p:nvSpPr>
            <p:spPr>
              <a:xfrm>
                <a:off x="3769239" y="4938110"/>
                <a:ext cx="1323889" cy="646331"/>
              </a:xfrm>
              <a:prstGeom prst="rect">
                <a:avLst/>
              </a:prstGeom>
              <a:noFill/>
            </p:spPr>
            <p:txBody>
              <a:bodyPr wrap="none" rtlCol="0">
                <a:spAutoFit/>
              </a:bodyPr>
              <a:lstStyle/>
              <a:p>
                <a:pPr algn="ctr"/>
                <a:r>
                  <a:rPr lang="en-US" altLang="zh-CN" b="1" dirty="0">
                    <a:latin typeface="Aptos (正文)"/>
                    <a:cs typeface="Times New Roman" panose="02020603050405020304" pitchFamily="18" charset="0"/>
                  </a:rPr>
                  <a:t>Interstitial </a:t>
                </a:r>
              </a:p>
              <a:p>
                <a:pPr algn="ctr"/>
                <a:r>
                  <a:rPr lang="en-US" altLang="zh-CN" b="1" dirty="0">
                    <a:latin typeface="Aptos (正文)"/>
                    <a:cs typeface="Times New Roman" panose="02020603050405020304" pitchFamily="18" charset="0"/>
                  </a:rPr>
                  <a:t>fluid</a:t>
                </a:r>
                <a:endParaRPr lang="zh-CN" altLang="en-US" b="1" dirty="0">
                  <a:latin typeface="Aptos (正文)"/>
                  <a:cs typeface="Times New Roman" panose="02020603050405020304" pitchFamily="18" charset="0"/>
                </a:endParaRPr>
              </a:p>
            </p:txBody>
          </p:sp>
          <p:cxnSp>
            <p:nvCxnSpPr>
              <p:cNvPr id="32" name="直接箭头连接符 31">
                <a:extLst>
                  <a:ext uri="{FF2B5EF4-FFF2-40B4-BE49-F238E27FC236}">
                    <a16:creationId xmlns:a16="http://schemas.microsoft.com/office/drawing/2014/main" id="{430D5306-52A6-F3C0-73CB-2F44335C6336}"/>
                  </a:ext>
                </a:extLst>
              </p:cNvPr>
              <p:cNvCxnSpPr>
                <a:cxnSpLocks/>
              </p:cNvCxnSpPr>
              <p:nvPr/>
            </p:nvCxnSpPr>
            <p:spPr>
              <a:xfrm>
                <a:off x="7426186" y="5911509"/>
                <a:ext cx="33484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直接箭头连接符 32">
                <a:extLst>
                  <a:ext uri="{FF2B5EF4-FFF2-40B4-BE49-F238E27FC236}">
                    <a16:creationId xmlns:a16="http://schemas.microsoft.com/office/drawing/2014/main" id="{FFE7DE9D-978D-F335-94BD-1E333E30F5CE}"/>
                  </a:ext>
                </a:extLst>
              </p:cNvPr>
              <p:cNvCxnSpPr>
                <a:cxnSpLocks/>
                <a:endCxn id="27" idx="1"/>
              </p:cNvCxnSpPr>
              <p:nvPr/>
            </p:nvCxnSpPr>
            <p:spPr>
              <a:xfrm>
                <a:off x="7858880" y="5209111"/>
                <a:ext cx="377876" cy="3598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接箭头连接符 33">
                <a:extLst>
                  <a:ext uri="{FF2B5EF4-FFF2-40B4-BE49-F238E27FC236}">
                    <a16:creationId xmlns:a16="http://schemas.microsoft.com/office/drawing/2014/main" id="{716EDC4F-44FE-C279-C4E2-898405F01B66}"/>
                  </a:ext>
                </a:extLst>
              </p:cNvPr>
              <p:cNvCxnSpPr>
                <a:cxnSpLocks/>
              </p:cNvCxnSpPr>
              <p:nvPr/>
            </p:nvCxnSpPr>
            <p:spPr>
              <a:xfrm>
                <a:off x="7790818" y="4534662"/>
                <a:ext cx="31074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接箭头连接符 34">
                <a:extLst>
                  <a:ext uri="{FF2B5EF4-FFF2-40B4-BE49-F238E27FC236}">
                    <a16:creationId xmlns:a16="http://schemas.microsoft.com/office/drawing/2014/main" id="{80C2B5C2-5E43-A6BF-D508-B3762A0E1CE4}"/>
                  </a:ext>
                </a:extLst>
              </p:cNvPr>
              <p:cNvCxnSpPr>
                <a:cxnSpLocks/>
              </p:cNvCxnSpPr>
              <p:nvPr/>
            </p:nvCxnSpPr>
            <p:spPr>
              <a:xfrm flipH="1">
                <a:off x="5730102" y="5797295"/>
                <a:ext cx="274487" cy="13779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48991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3BA9EEC-06C9-A80E-3678-5D7CA022B7E0}"/>
              </a:ext>
            </a:extLst>
          </p:cNvPr>
          <p:cNvSpPr>
            <a:spLocks noGrp="1"/>
          </p:cNvSpPr>
          <p:nvPr>
            <p:ph type="body" sz="quarter" idx="10"/>
          </p:nvPr>
        </p:nvSpPr>
        <p:spPr/>
        <p:txBody>
          <a:bodyPr/>
          <a:lstStyle/>
          <a:p>
            <a:r>
              <a:rPr lang="en-US" altLang="zh-CN" sz="3200" dirty="0"/>
              <a:t>Existing Works on Non-invasive Glucose Sensing (</a:t>
            </a:r>
            <a:r>
              <a:rPr lang="en-US" altLang="zh-CN" sz="3200" dirty="0">
                <a:effectLst/>
              </a:rPr>
              <a:t>RF-based</a:t>
            </a:r>
            <a:r>
              <a:rPr lang="en-US" altLang="zh-CN" sz="3200" dirty="0"/>
              <a:t>)</a:t>
            </a:r>
            <a:endParaRPr lang="zh-CN" altLang="en-US" sz="3200" dirty="0"/>
          </a:p>
        </p:txBody>
      </p:sp>
      <p:pic>
        <p:nvPicPr>
          <p:cNvPr id="4" name="图片 3">
            <a:extLst>
              <a:ext uri="{FF2B5EF4-FFF2-40B4-BE49-F238E27FC236}">
                <a16:creationId xmlns:a16="http://schemas.microsoft.com/office/drawing/2014/main" id="{63616596-8D85-4B22-DD46-D0EF309E8DE4}"/>
              </a:ext>
            </a:extLst>
          </p:cNvPr>
          <p:cNvPicPr>
            <a:picLocks noChangeAspect="1"/>
          </p:cNvPicPr>
          <p:nvPr/>
        </p:nvPicPr>
        <p:blipFill>
          <a:blip r:embed="rId3"/>
          <a:stretch>
            <a:fillRect/>
          </a:stretch>
        </p:blipFill>
        <p:spPr>
          <a:xfrm>
            <a:off x="120953" y="888244"/>
            <a:ext cx="4811465" cy="3192793"/>
          </a:xfrm>
          <a:prstGeom prst="rect">
            <a:avLst/>
          </a:prstGeom>
        </p:spPr>
      </p:pic>
      <p:sp>
        <p:nvSpPr>
          <p:cNvPr id="5" name="文本框 4">
            <a:extLst>
              <a:ext uri="{FF2B5EF4-FFF2-40B4-BE49-F238E27FC236}">
                <a16:creationId xmlns:a16="http://schemas.microsoft.com/office/drawing/2014/main" id="{8FEF870B-943C-DA77-8201-CA4F9D5F9997}"/>
              </a:ext>
            </a:extLst>
          </p:cNvPr>
          <p:cNvSpPr txBox="1"/>
          <p:nvPr/>
        </p:nvSpPr>
        <p:spPr>
          <a:xfrm>
            <a:off x="159528" y="4201683"/>
            <a:ext cx="4734313" cy="2523768"/>
          </a:xfrm>
          <a:prstGeom prst="rect">
            <a:avLst/>
          </a:prstGeom>
          <a:noFill/>
        </p:spPr>
        <p:txBody>
          <a:bodyPr wrap="square">
            <a:spAutoFit/>
          </a:bodyPr>
          <a:lstStyle/>
          <a:p>
            <a:r>
              <a:rPr lang="en-US" altLang="zh-CN" b="0" i="0" dirty="0">
                <a:solidFill>
                  <a:srgbClr val="000000"/>
                </a:solidFill>
                <a:effectLst/>
                <a:latin typeface="wfont_2b68c5_c647b6182f3d44de819d506774f09747"/>
              </a:rPr>
              <a:t>Hagar Technology (Israeli), has developed the </a:t>
            </a:r>
            <a:r>
              <a:rPr lang="en-US" altLang="zh-CN" b="0" i="0" dirty="0" err="1">
                <a:solidFill>
                  <a:srgbClr val="000000"/>
                </a:solidFill>
                <a:effectLst/>
                <a:latin typeface="wfont_2b68c5_c647b6182f3d44de819d506774f09747"/>
              </a:rPr>
              <a:t>Gwave</a:t>
            </a:r>
            <a:r>
              <a:rPr lang="en-US" altLang="zh-CN" dirty="0">
                <a:solidFill>
                  <a:srgbClr val="000000"/>
                </a:solidFill>
                <a:latin typeface="wfont_2b68c5_c647b6182f3d44de819d506774f09747"/>
              </a:rPr>
              <a:t>, an </a:t>
            </a:r>
            <a:r>
              <a:rPr lang="en-US" altLang="zh-CN" b="0" i="0" dirty="0">
                <a:solidFill>
                  <a:srgbClr val="000000"/>
                </a:solidFill>
                <a:effectLst/>
                <a:latin typeface="wfont_2b68c5_c647b6182f3d44de819d506774f09747"/>
              </a:rPr>
              <a:t>non-invasive (watch-style) blood glucose device</a:t>
            </a:r>
            <a:r>
              <a:rPr lang="en-US" altLang="zh-CN" b="0" i="0" baseline="30000" dirty="0">
                <a:solidFill>
                  <a:srgbClr val="000000"/>
                </a:solidFill>
                <a:effectLst/>
                <a:latin typeface="wfont_2b68c5_c647b6182f3d44de819d506774f09747"/>
              </a:rPr>
              <a:t>[1]</a:t>
            </a:r>
          </a:p>
          <a:p>
            <a:pPr marL="285750" indent="-285750">
              <a:buFont typeface="Wingdings" panose="05000000000000000000" pitchFamily="2" charset="2"/>
              <a:buChar char="Ø"/>
            </a:pPr>
            <a:r>
              <a:rPr lang="en-US" altLang="zh-CN" b="0" i="0" dirty="0">
                <a:solidFill>
                  <a:srgbClr val="000000"/>
                </a:solidFill>
                <a:effectLst/>
                <a:latin typeface="wfont_2b68c5_c647b6182f3d44de819d506774f09747"/>
              </a:rPr>
              <a:t>It uses RF wave to continuously and in real time monitor glucose levels in the blood.</a:t>
            </a:r>
          </a:p>
          <a:p>
            <a:pPr marL="285750" indent="-285750">
              <a:buFont typeface="Wingdings" panose="05000000000000000000" pitchFamily="2" charset="2"/>
              <a:buChar char="Ø"/>
            </a:pPr>
            <a:r>
              <a:rPr lang="en-US" altLang="zh-CN" b="0" i="0" dirty="0">
                <a:solidFill>
                  <a:srgbClr val="000000"/>
                </a:solidFill>
                <a:effectLst/>
                <a:latin typeface="wfont_2b68c5_c647b6182f3d44de819d506774f09747"/>
              </a:rPr>
              <a:t>No commercial products have been released to date.</a:t>
            </a:r>
          </a:p>
          <a:p>
            <a:endParaRPr lang="en-US" altLang="zh-CN" sz="1600" dirty="0">
              <a:hlinkClick r:id="rId4"/>
            </a:endParaRPr>
          </a:p>
          <a:p>
            <a:r>
              <a:rPr lang="en-US" altLang="zh-CN" sz="1600" dirty="0">
                <a:solidFill>
                  <a:srgbClr val="000000"/>
                </a:solidFill>
                <a:latin typeface="wfont_2b68c5_c647b6182f3d44de819d506774f09747"/>
              </a:rPr>
              <a:t>[1] </a:t>
            </a:r>
            <a:r>
              <a:rPr lang="en-US" altLang="zh-CN" sz="1600" dirty="0">
                <a:hlinkClick r:id="rId4"/>
              </a:rPr>
              <a:t>https://www.hagartech.com/</a:t>
            </a:r>
            <a:endParaRPr lang="en-US" altLang="zh-CN" sz="1600" dirty="0"/>
          </a:p>
        </p:txBody>
      </p:sp>
      <p:sp>
        <p:nvSpPr>
          <p:cNvPr id="7" name="文本框 6">
            <a:extLst>
              <a:ext uri="{FF2B5EF4-FFF2-40B4-BE49-F238E27FC236}">
                <a16:creationId xmlns:a16="http://schemas.microsoft.com/office/drawing/2014/main" id="{13F18F50-CE6E-A1DA-01B1-9169297787DE}"/>
              </a:ext>
            </a:extLst>
          </p:cNvPr>
          <p:cNvSpPr txBox="1"/>
          <p:nvPr/>
        </p:nvSpPr>
        <p:spPr>
          <a:xfrm>
            <a:off x="5290755" y="4132685"/>
            <a:ext cx="6901245" cy="2831544"/>
          </a:xfrm>
          <a:prstGeom prst="rect">
            <a:avLst/>
          </a:prstGeom>
          <a:noFill/>
        </p:spPr>
        <p:txBody>
          <a:bodyPr wrap="square">
            <a:spAutoFit/>
          </a:bodyPr>
          <a:lstStyle/>
          <a:p>
            <a:r>
              <a:rPr lang="en-US" altLang="zh-CN" b="0" i="0" dirty="0">
                <a:solidFill>
                  <a:srgbClr val="000000"/>
                </a:solidFill>
                <a:effectLst/>
                <a:latin typeface="wfont_2b68c5_c647b6182f3d44de819d506774f09747"/>
              </a:rPr>
              <a:t>Know Labs (U.S.) has developed a portable non-invasive blood glucose measurement device</a:t>
            </a:r>
            <a:r>
              <a:rPr lang="en-US" altLang="zh-CN" b="0" i="0" baseline="30000" dirty="0">
                <a:solidFill>
                  <a:srgbClr val="000000"/>
                </a:solidFill>
                <a:effectLst/>
                <a:latin typeface="wfont_2b68c5_c647b6182f3d44de819d506774f09747"/>
              </a:rPr>
              <a:t>[2]</a:t>
            </a:r>
          </a:p>
          <a:p>
            <a:pPr marL="285750" indent="-285750">
              <a:buFont typeface="Wingdings" panose="05000000000000000000" pitchFamily="2" charset="2"/>
              <a:buChar char="Ø"/>
            </a:pPr>
            <a:r>
              <a:rPr lang="en-US" altLang="zh-CN" b="0" i="0" dirty="0">
                <a:solidFill>
                  <a:srgbClr val="000000"/>
                </a:solidFill>
                <a:effectLst/>
                <a:latin typeface="wfont_2b68c5_c647b6182f3d44de819d506774f09747"/>
              </a:rPr>
              <a:t>An RF dielectric sensor scans the entire tissue (including interstitial fluid, capillary blood, venous blood, and cellular glucose).</a:t>
            </a:r>
          </a:p>
          <a:p>
            <a:pPr marL="285750" indent="-285750">
              <a:buFont typeface="Wingdings" panose="05000000000000000000" pitchFamily="2" charset="2"/>
              <a:buChar char="Ø"/>
            </a:pPr>
            <a:r>
              <a:rPr lang="en-US" altLang="zh-CN" b="0" i="0" dirty="0">
                <a:solidFill>
                  <a:srgbClr val="000000"/>
                </a:solidFill>
                <a:effectLst/>
                <a:latin typeface="wfont_2b68c5_c647b6182f3d44de819d506774f09747"/>
              </a:rPr>
              <a:t>An antenna array transmits and captures RF </a:t>
            </a:r>
            <a:r>
              <a:rPr lang="en-US" altLang="zh-CN" dirty="0">
                <a:solidFill>
                  <a:srgbClr val="000000"/>
                </a:solidFill>
                <a:latin typeface="wfont_2b68c5_c647b6182f3d44de819d506774f09747"/>
              </a:rPr>
              <a:t>wave (reflected) signals, predicting the g</a:t>
            </a:r>
            <a:r>
              <a:rPr lang="en-US" altLang="zh-CN" b="0" i="0" dirty="0">
                <a:solidFill>
                  <a:srgbClr val="000000"/>
                </a:solidFill>
                <a:effectLst/>
                <a:latin typeface="wfont_2b68c5_c647b6182f3d44de819d506774f09747"/>
              </a:rPr>
              <a:t>lucose concentration changes.</a:t>
            </a:r>
          </a:p>
          <a:p>
            <a:pPr marL="285750" indent="-285750">
              <a:buFont typeface="Wingdings" panose="05000000000000000000" pitchFamily="2" charset="2"/>
              <a:buChar char="Ø"/>
            </a:pPr>
            <a:r>
              <a:rPr lang="en-US" altLang="zh-CN" b="0" i="0" dirty="0">
                <a:solidFill>
                  <a:srgbClr val="000000"/>
                </a:solidFill>
                <a:effectLst/>
                <a:latin typeface="wfont_2b68c5_c647b6182f3d44de819d506774f09747"/>
              </a:rPr>
              <a:t>No commercial product is currently available.</a:t>
            </a:r>
          </a:p>
          <a:p>
            <a:pPr marL="285750" indent="-285750">
              <a:buFont typeface="Wingdings" panose="05000000000000000000" pitchFamily="2" charset="2"/>
              <a:buChar char="Ø"/>
            </a:pPr>
            <a:endParaRPr lang="en-US" altLang="zh-CN" dirty="0"/>
          </a:p>
          <a:p>
            <a:r>
              <a:rPr lang="en-US" altLang="zh-CN" sz="1600" dirty="0"/>
              <a:t>[2] </a:t>
            </a:r>
            <a:r>
              <a:rPr lang="en-US" altLang="zh-CN" sz="1600" dirty="0">
                <a:hlinkClick r:id="rId5"/>
              </a:rPr>
              <a:t>https://www.knowlabs.co/technology</a:t>
            </a:r>
            <a:endParaRPr lang="en-US" altLang="zh-CN" sz="1600" dirty="0"/>
          </a:p>
          <a:p>
            <a:endParaRPr lang="zh-CN" altLang="en-US" dirty="0"/>
          </a:p>
        </p:txBody>
      </p:sp>
      <p:cxnSp>
        <p:nvCxnSpPr>
          <p:cNvPr id="8" name="直接连接符 7">
            <a:extLst>
              <a:ext uri="{FF2B5EF4-FFF2-40B4-BE49-F238E27FC236}">
                <a16:creationId xmlns:a16="http://schemas.microsoft.com/office/drawing/2014/main" id="{3EC12B0C-E66C-FAFD-FB6C-00104BA44C39}"/>
              </a:ext>
            </a:extLst>
          </p:cNvPr>
          <p:cNvCxnSpPr>
            <a:cxnSpLocks/>
          </p:cNvCxnSpPr>
          <p:nvPr/>
        </p:nvCxnSpPr>
        <p:spPr>
          <a:xfrm flipV="1">
            <a:off x="5055730" y="888244"/>
            <a:ext cx="0" cy="57179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8B84EE44-E926-76CC-40F4-116654B0BA8B}"/>
              </a:ext>
            </a:extLst>
          </p:cNvPr>
          <p:cNvPicPr>
            <a:picLocks noChangeAspect="1"/>
          </p:cNvPicPr>
          <p:nvPr/>
        </p:nvPicPr>
        <p:blipFill>
          <a:blip r:embed="rId6"/>
          <a:srcRect r="10200" b="29068"/>
          <a:stretch>
            <a:fillRect/>
          </a:stretch>
        </p:blipFill>
        <p:spPr>
          <a:xfrm>
            <a:off x="8864845" y="1354345"/>
            <a:ext cx="3206202" cy="2626582"/>
          </a:xfrm>
          <a:prstGeom prst="rect">
            <a:avLst/>
          </a:prstGeom>
        </p:spPr>
      </p:pic>
      <p:grpSp>
        <p:nvGrpSpPr>
          <p:cNvPr id="13" name="组合 12">
            <a:extLst>
              <a:ext uri="{FF2B5EF4-FFF2-40B4-BE49-F238E27FC236}">
                <a16:creationId xmlns:a16="http://schemas.microsoft.com/office/drawing/2014/main" id="{FD3E496B-7CB9-69C5-484C-0754FB51DCFB}"/>
              </a:ext>
            </a:extLst>
          </p:cNvPr>
          <p:cNvGrpSpPr/>
          <p:nvPr/>
        </p:nvGrpSpPr>
        <p:grpSpPr>
          <a:xfrm>
            <a:off x="5217620" y="1202587"/>
            <a:ext cx="3909172" cy="2772520"/>
            <a:chOff x="5094307" y="1360165"/>
            <a:chExt cx="3909172" cy="2772520"/>
          </a:xfrm>
        </p:grpSpPr>
        <p:pic>
          <p:nvPicPr>
            <p:cNvPr id="6" name="图片 5">
              <a:extLst>
                <a:ext uri="{FF2B5EF4-FFF2-40B4-BE49-F238E27FC236}">
                  <a16:creationId xmlns:a16="http://schemas.microsoft.com/office/drawing/2014/main" id="{3F0FC28E-A5BE-4E26-912E-5D99BB1DE7D1}"/>
                </a:ext>
              </a:extLst>
            </p:cNvPr>
            <p:cNvPicPr>
              <a:picLocks noChangeAspect="1"/>
            </p:cNvPicPr>
            <p:nvPr/>
          </p:nvPicPr>
          <p:blipFill>
            <a:blip r:embed="rId7"/>
            <a:srcRect l="2426" r="28209"/>
            <a:stretch>
              <a:fillRect/>
            </a:stretch>
          </p:blipFill>
          <p:spPr>
            <a:xfrm>
              <a:off x="5094307" y="1360165"/>
              <a:ext cx="3157063" cy="2772520"/>
            </a:xfrm>
            <a:prstGeom prst="rect">
              <a:avLst/>
            </a:prstGeom>
          </p:spPr>
        </p:pic>
        <p:sp>
          <p:nvSpPr>
            <p:cNvPr id="10" name="文本框 9">
              <a:extLst>
                <a:ext uri="{FF2B5EF4-FFF2-40B4-BE49-F238E27FC236}">
                  <a16:creationId xmlns:a16="http://schemas.microsoft.com/office/drawing/2014/main" id="{0C9138BF-C08D-D066-C357-21814F098E56}"/>
                </a:ext>
              </a:extLst>
            </p:cNvPr>
            <p:cNvSpPr txBox="1"/>
            <p:nvPr/>
          </p:nvSpPr>
          <p:spPr>
            <a:xfrm>
              <a:off x="7620215" y="2081212"/>
              <a:ext cx="1383264" cy="369332"/>
            </a:xfrm>
            <a:prstGeom prst="rect">
              <a:avLst/>
            </a:prstGeom>
            <a:noFill/>
          </p:spPr>
          <p:txBody>
            <a:bodyPr wrap="none" rtlCol="0">
              <a:spAutoFit/>
            </a:bodyPr>
            <a:lstStyle/>
            <a:p>
              <a:r>
                <a:rPr lang="en-US" altLang="zh-CN" dirty="0">
                  <a:solidFill>
                    <a:srgbClr val="628FBF"/>
                  </a:solidFill>
                </a:rPr>
                <a:t>Energy Field</a:t>
              </a:r>
              <a:endParaRPr lang="zh-CN" altLang="en-US" dirty="0">
                <a:solidFill>
                  <a:srgbClr val="628FBF"/>
                </a:solidFill>
              </a:endParaRPr>
            </a:p>
          </p:txBody>
        </p:sp>
        <p:sp>
          <p:nvSpPr>
            <p:cNvPr id="11" name="文本框 10">
              <a:extLst>
                <a:ext uri="{FF2B5EF4-FFF2-40B4-BE49-F238E27FC236}">
                  <a16:creationId xmlns:a16="http://schemas.microsoft.com/office/drawing/2014/main" id="{2BA6D85E-E613-5A3B-36ED-C58725438C31}"/>
                </a:ext>
              </a:extLst>
            </p:cNvPr>
            <p:cNvSpPr txBox="1"/>
            <p:nvPr/>
          </p:nvSpPr>
          <p:spPr>
            <a:xfrm>
              <a:off x="7713638" y="3171590"/>
              <a:ext cx="1187697" cy="646331"/>
            </a:xfrm>
            <a:prstGeom prst="rect">
              <a:avLst/>
            </a:prstGeom>
            <a:noFill/>
          </p:spPr>
          <p:txBody>
            <a:bodyPr wrap="none" rtlCol="0">
              <a:spAutoFit/>
            </a:bodyPr>
            <a:lstStyle/>
            <a:p>
              <a:pPr algn="ctr"/>
              <a:r>
                <a:rPr lang="en-US" altLang="zh-CN" dirty="0"/>
                <a:t>RF </a:t>
              </a:r>
            </a:p>
            <a:p>
              <a:pPr algn="ctr"/>
              <a:r>
                <a:rPr lang="en-US" altLang="zh-CN" dirty="0"/>
                <a:t>Generator</a:t>
              </a:r>
              <a:endParaRPr lang="zh-CN" altLang="en-US" dirty="0"/>
            </a:p>
          </p:txBody>
        </p:sp>
        <p:sp>
          <p:nvSpPr>
            <p:cNvPr id="12" name="文本框 11">
              <a:extLst>
                <a:ext uri="{FF2B5EF4-FFF2-40B4-BE49-F238E27FC236}">
                  <a16:creationId xmlns:a16="http://schemas.microsoft.com/office/drawing/2014/main" id="{E0AA3DCA-82DF-6C8A-26B6-D2731E56B5BE}"/>
                </a:ext>
              </a:extLst>
            </p:cNvPr>
            <p:cNvSpPr txBox="1"/>
            <p:nvPr/>
          </p:nvSpPr>
          <p:spPr>
            <a:xfrm>
              <a:off x="7834568" y="2596448"/>
              <a:ext cx="1066767" cy="646331"/>
            </a:xfrm>
            <a:prstGeom prst="rect">
              <a:avLst/>
            </a:prstGeom>
            <a:noFill/>
          </p:spPr>
          <p:txBody>
            <a:bodyPr wrap="none" rtlCol="0">
              <a:spAutoFit/>
            </a:bodyPr>
            <a:lstStyle/>
            <a:p>
              <a:pPr algn="ctr"/>
              <a:r>
                <a:rPr lang="en-US" altLang="zh-CN" dirty="0"/>
                <a:t>Antenna</a:t>
              </a:r>
              <a:r>
                <a:rPr lang="zh-CN" altLang="en-US" dirty="0"/>
                <a:t> </a:t>
              </a:r>
              <a:endParaRPr lang="en-US" altLang="zh-CN" dirty="0"/>
            </a:p>
            <a:p>
              <a:pPr algn="ctr"/>
              <a:r>
                <a:rPr lang="en-US" altLang="zh-CN" dirty="0"/>
                <a:t>Array</a:t>
              </a:r>
              <a:endParaRPr lang="zh-CN" altLang="en-US" dirty="0"/>
            </a:p>
          </p:txBody>
        </p:sp>
      </p:grpSp>
    </p:spTree>
    <p:extLst>
      <p:ext uri="{BB962C8B-B14F-4D97-AF65-F5344CB8AC3E}">
        <p14:creationId xmlns:p14="http://schemas.microsoft.com/office/powerpoint/2010/main" val="1900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2BEBFF5-3865-7B34-1DEA-8A1A265C6F3A}"/>
              </a:ext>
            </a:extLst>
          </p:cNvPr>
          <p:cNvSpPr>
            <a:spLocks noGrp="1"/>
          </p:cNvSpPr>
          <p:nvPr>
            <p:ph type="body" sz="quarter" idx="10"/>
          </p:nvPr>
        </p:nvSpPr>
        <p:spPr>
          <a:xfrm>
            <a:off x="510638" y="1"/>
            <a:ext cx="11671837" cy="856210"/>
          </a:xfrm>
        </p:spPr>
        <p:txBody>
          <a:bodyPr/>
          <a:lstStyle/>
          <a:p>
            <a:r>
              <a:rPr lang="en-US" altLang="zh-CN" sz="3200" dirty="0"/>
              <a:t>Existing Works on Non-invasive Glucose Sensing (</a:t>
            </a:r>
            <a:r>
              <a:rPr lang="en-US" altLang="zh-CN" sz="3200" dirty="0">
                <a:effectLst/>
              </a:rPr>
              <a:t>RF-based</a:t>
            </a:r>
            <a:r>
              <a:rPr lang="en-US" altLang="zh-CN" sz="3200" dirty="0"/>
              <a:t>)</a:t>
            </a:r>
            <a:endParaRPr lang="zh-CN" altLang="en-US" sz="3200" dirty="0"/>
          </a:p>
        </p:txBody>
      </p:sp>
      <p:grpSp>
        <p:nvGrpSpPr>
          <p:cNvPr id="15" name="组合 14">
            <a:extLst>
              <a:ext uri="{FF2B5EF4-FFF2-40B4-BE49-F238E27FC236}">
                <a16:creationId xmlns:a16="http://schemas.microsoft.com/office/drawing/2014/main" id="{FA7FCA4F-97A2-F1D0-305C-69F7E1D4EEEB}"/>
              </a:ext>
            </a:extLst>
          </p:cNvPr>
          <p:cNvGrpSpPr/>
          <p:nvPr/>
        </p:nvGrpSpPr>
        <p:grpSpPr>
          <a:xfrm>
            <a:off x="360965" y="878349"/>
            <a:ext cx="5591919" cy="2970422"/>
            <a:chOff x="271579" y="878349"/>
            <a:chExt cx="5591919" cy="2970422"/>
          </a:xfrm>
        </p:grpSpPr>
        <p:pic>
          <p:nvPicPr>
            <p:cNvPr id="4" name="图片 3" descr="figure 1">
              <a:extLst>
                <a:ext uri="{FF2B5EF4-FFF2-40B4-BE49-F238E27FC236}">
                  <a16:creationId xmlns:a16="http://schemas.microsoft.com/office/drawing/2014/main" id="{8E723198-0DC0-FACF-4118-D99A1870910A}"/>
                </a:ext>
              </a:extLst>
            </p:cNvPr>
            <p:cNvPicPr>
              <a:picLocks noChangeAspect="1"/>
            </p:cNvPicPr>
            <p:nvPr/>
          </p:nvPicPr>
          <p:blipFill>
            <a:blip r:embed="rId3"/>
            <a:stretch>
              <a:fillRect/>
            </a:stretch>
          </p:blipFill>
          <p:spPr>
            <a:xfrm>
              <a:off x="271579" y="901770"/>
              <a:ext cx="5561146" cy="2947001"/>
            </a:xfrm>
            <a:prstGeom prst="rect">
              <a:avLst/>
            </a:prstGeom>
          </p:spPr>
        </p:pic>
        <p:sp>
          <p:nvSpPr>
            <p:cNvPr id="10" name="文本框 9">
              <a:extLst>
                <a:ext uri="{FF2B5EF4-FFF2-40B4-BE49-F238E27FC236}">
                  <a16:creationId xmlns:a16="http://schemas.microsoft.com/office/drawing/2014/main" id="{6F85FA33-0E9A-D9D4-8692-6F40E538E28C}"/>
                </a:ext>
              </a:extLst>
            </p:cNvPr>
            <p:cNvSpPr txBox="1"/>
            <p:nvPr/>
          </p:nvSpPr>
          <p:spPr>
            <a:xfrm>
              <a:off x="5398306" y="878349"/>
              <a:ext cx="465192" cy="369332"/>
            </a:xfrm>
            <a:prstGeom prst="rect">
              <a:avLst/>
            </a:prstGeom>
            <a:noFill/>
          </p:spPr>
          <p:txBody>
            <a:bodyPr wrap="none" rtlCol="0">
              <a:spAutoFit/>
            </a:bodyPr>
            <a:lstStyle/>
            <a:p>
              <a:r>
                <a:rPr lang="en-US" altLang="zh-CN" b="1" dirty="0"/>
                <a:t>[1]</a:t>
              </a:r>
              <a:endParaRPr lang="zh-CN" altLang="en-US" b="1" dirty="0"/>
            </a:p>
          </p:txBody>
        </p:sp>
      </p:grpSp>
      <p:grpSp>
        <p:nvGrpSpPr>
          <p:cNvPr id="16" name="组合 15">
            <a:extLst>
              <a:ext uri="{FF2B5EF4-FFF2-40B4-BE49-F238E27FC236}">
                <a16:creationId xmlns:a16="http://schemas.microsoft.com/office/drawing/2014/main" id="{5DD9BFD3-EFD7-CB05-27F1-35E33706459C}"/>
              </a:ext>
            </a:extLst>
          </p:cNvPr>
          <p:cNvGrpSpPr/>
          <p:nvPr/>
        </p:nvGrpSpPr>
        <p:grpSpPr>
          <a:xfrm>
            <a:off x="6613943" y="889140"/>
            <a:ext cx="5468129" cy="2841740"/>
            <a:chOff x="6566808" y="889140"/>
            <a:chExt cx="5468129" cy="2841740"/>
          </a:xfrm>
        </p:grpSpPr>
        <p:pic>
          <p:nvPicPr>
            <p:cNvPr id="3" name="图片 2" descr="figure 1">
              <a:extLst>
                <a:ext uri="{FF2B5EF4-FFF2-40B4-BE49-F238E27FC236}">
                  <a16:creationId xmlns:a16="http://schemas.microsoft.com/office/drawing/2014/main" id="{978D9E39-FA5C-8CF4-9947-39E9500ACD8A}"/>
                </a:ext>
              </a:extLst>
            </p:cNvPr>
            <p:cNvPicPr>
              <a:picLocks noChangeAspect="1"/>
            </p:cNvPicPr>
            <p:nvPr/>
          </p:nvPicPr>
          <p:blipFill>
            <a:blip r:embed="rId4"/>
            <a:srcRect b="5428"/>
            <a:stretch>
              <a:fillRect/>
            </a:stretch>
          </p:blipFill>
          <p:spPr>
            <a:xfrm>
              <a:off x="6566808" y="901770"/>
              <a:ext cx="5392596" cy="2829110"/>
            </a:xfrm>
            <a:prstGeom prst="rect">
              <a:avLst/>
            </a:prstGeom>
          </p:spPr>
        </p:pic>
        <p:sp>
          <p:nvSpPr>
            <p:cNvPr id="11" name="文本框 10">
              <a:extLst>
                <a:ext uri="{FF2B5EF4-FFF2-40B4-BE49-F238E27FC236}">
                  <a16:creationId xmlns:a16="http://schemas.microsoft.com/office/drawing/2014/main" id="{DF8B91F6-9DB5-F98F-81D9-F0BBD3E59035}"/>
                </a:ext>
              </a:extLst>
            </p:cNvPr>
            <p:cNvSpPr txBox="1"/>
            <p:nvPr/>
          </p:nvSpPr>
          <p:spPr>
            <a:xfrm>
              <a:off x="11569745" y="889140"/>
              <a:ext cx="465192" cy="369332"/>
            </a:xfrm>
            <a:prstGeom prst="rect">
              <a:avLst/>
            </a:prstGeom>
            <a:noFill/>
          </p:spPr>
          <p:txBody>
            <a:bodyPr wrap="none" rtlCol="0">
              <a:spAutoFit/>
            </a:bodyPr>
            <a:lstStyle/>
            <a:p>
              <a:r>
                <a:rPr lang="en-US" altLang="zh-CN" b="1" dirty="0"/>
                <a:t>[2]</a:t>
              </a:r>
              <a:endParaRPr lang="zh-CN" altLang="en-US" b="1" dirty="0"/>
            </a:p>
          </p:txBody>
        </p:sp>
      </p:grpSp>
      <p:grpSp>
        <p:nvGrpSpPr>
          <p:cNvPr id="18" name="组合 17">
            <a:extLst>
              <a:ext uri="{FF2B5EF4-FFF2-40B4-BE49-F238E27FC236}">
                <a16:creationId xmlns:a16="http://schemas.microsoft.com/office/drawing/2014/main" id="{DABDBCD0-17CB-BEB8-A20E-A111641A7006}"/>
              </a:ext>
            </a:extLst>
          </p:cNvPr>
          <p:cNvGrpSpPr/>
          <p:nvPr/>
        </p:nvGrpSpPr>
        <p:grpSpPr>
          <a:xfrm>
            <a:off x="105550" y="3868214"/>
            <a:ext cx="6265962" cy="2076606"/>
            <a:chOff x="77945" y="3868214"/>
            <a:chExt cx="5919386" cy="1961747"/>
          </a:xfrm>
        </p:grpSpPr>
        <p:pic>
          <p:nvPicPr>
            <p:cNvPr id="9" name="图片 8" descr="figure 10">
              <a:extLst>
                <a:ext uri="{FF2B5EF4-FFF2-40B4-BE49-F238E27FC236}">
                  <a16:creationId xmlns:a16="http://schemas.microsoft.com/office/drawing/2014/main" id="{89AB45DF-F8BB-AEF8-4C8D-128D51AA5525}"/>
                </a:ext>
              </a:extLst>
            </p:cNvPr>
            <p:cNvPicPr>
              <a:picLocks noChangeAspect="1"/>
            </p:cNvPicPr>
            <p:nvPr/>
          </p:nvPicPr>
          <p:blipFill>
            <a:blip r:embed="rId5"/>
            <a:srcRect b="55747"/>
            <a:stretch>
              <a:fillRect/>
            </a:stretch>
          </p:blipFill>
          <p:spPr>
            <a:xfrm>
              <a:off x="77945" y="3868214"/>
              <a:ext cx="5919386" cy="1961747"/>
            </a:xfrm>
            <a:prstGeom prst="rect">
              <a:avLst/>
            </a:prstGeom>
          </p:spPr>
        </p:pic>
        <p:sp>
          <p:nvSpPr>
            <p:cNvPr id="12" name="文本框 11">
              <a:extLst>
                <a:ext uri="{FF2B5EF4-FFF2-40B4-BE49-F238E27FC236}">
                  <a16:creationId xmlns:a16="http://schemas.microsoft.com/office/drawing/2014/main" id="{DFAAB7AB-9137-07C4-507B-9EAB1147A248}"/>
                </a:ext>
              </a:extLst>
            </p:cNvPr>
            <p:cNvSpPr txBox="1"/>
            <p:nvPr/>
          </p:nvSpPr>
          <p:spPr>
            <a:xfrm>
              <a:off x="5531866" y="3868214"/>
              <a:ext cx="465192" cy="369332"/>
            </a:xfrm>
            <a:prstGeom prst="rect">
              <a:avLst/>
            </a:prstGeom>
            <a:noFill/>
          </p:spPr>
          <p:txBody>
            <a:bodyPr wrap="none" rtlCol="0">
              <a:spAutoFit/>
            </a:bodyPr>
            <a:lstStyle/>
            <a:p>
              <a:r>
                <a:rPr lang="en-US" altLang="zh-CN" b="1" dirty="0">
                  <a:solidFill>
                    <a:schemeClr val="bg1"/>
                  </a:solidFill>
                </a:rPr>
                <a:t>[3]</a:t>
              </a:r>
              <a:endParaRPr lang="zh-CN" altLang="en-US" b="1" dirty="0">
                <a:solidFill>
                  <a:schemeClr val="bg1"/>
                </a:solidFill>
              </a:endParaRPr>
            </a:p>
          </p:txBody>
        </p:sp>
      </p:grpSp>
      <p:grpSp>
        <p:nvGrpSpPr>
          <p:cNvPr id="17" name="组合 16">
            <a:extLst>
              <a:ext uri="{FF2B5EF4-FFF2-40B4-BE49-F238E27FC236}">
                <a16:creationId xmlns:a16="http://schemas.microsoft.com/office/drawing/2014/main" id="{3D9DF838-03DD-1C96-CD50-A18300DD45C1}"/>
              </a:ext>
            </a:extLst>
          </p:cNvPr>
          <p:cNvGrpSpPr/>
          <p:nvPr/>
        </p:nvGrpSpPr>
        <p:grpSpPr>
          <a:xfrm>
            <a:off x="6512470" y="3645413"/>
            <a:ext cx="5588459" cy="2365235"/>
            <a:chOff x="6590460" y="3585191"/>
            <a:chExt cx="5444477" cy="2304299"/>
          </a:xfrm>
        </p:grpSpPr>
        <p:pic>
          <p:nvPicPr>
            <p:cNvPr id="13" name="图片 12">
              <a:extLst>
                <a:ext uri="{FF2B5EF4-FFF2-40B4-BE49-F238E27FC236}">
                  <a16:creationId xmlns:a16="http://schemas.microsoft.com/office/drawing/2014/main" id="{3A5F07E4-6892-D493-F479-1ABA2321E11B}"/>
                </a:ext>
              </a:extLst>
            </p:cNvPr>
            <p:cNvPicPr>
              <a:picLocks noChangeAspect="1"/>
            </p:cNvPicPr>
            <p:nvPr/>
          </p:nvPicPr>
          <p:blipFill>
            <a:blip r:embed="rId6"/>
            <a:srcRect t="2872"/>
            <a:stretch>
              <a:fillRect/>
            </a:stretch>
          </p:blipFill>
          <p:spPr>
            <a:xfrm>
              <a:off x="6590460" y="3651554"/>
              <a:ext cx="5392596" cy="2237936"/>
            </a:xfrm>
            <a:prstGeom prst="rect">
              <a:avLst/>
            </a:prstGeom>
          </p:spPr>
        </p:pic>
        <p:sp>
          <p:nvSpPr>
            <p:cNvPr id="14" name="文本框 13">
              <a:extLst>
                <a:ext uri="{FF2B5EF4-FFF2-40B4-BE49-F238E27FC236}">
                  <a16:creationId xmlns:a16="http://schemas.microsoft.com/office/drawing/2014/main" id="{19C58A00-0EA1-C788-833D-0F8E8E012665}"/>
                </a:ext>
              </a:extLst>
            </p:cNvPr>
            <p:cNvSpPr txBox="1"/>
            <p:nvPr/>
          </p:nvSpPr>
          <p:spPr>
            <a:xfrm>
              <a:off x="11569745" y="3585191"/>
              <a:ext cx="465192" cy="369332"/>
            </a:xfrm>
            <a:prstGeom prst="rect">
              <a:avLst/>
            </a:prstGeom>
            <a:noFill/>
          </p:spPr>
          <p:txBody>
            <a:bodyPr wrap="none" rtlCol="0">
              <a:spAutoFit/>
            </a:bodyPr>
            <a:lstStyle/>
            <a:p>
              <a:r>
                <a:rPr lang="en-US" altLang="zh-CN" b="1" dirty="0"/>
                <a:t>[4]</a:t>
              </a:r>
              <a:endParaRPr lang="zh-CN" altLang="en-US" b="1" dirty="0"/>
            </a:p>
          </p:txBody>
        </p:sp>
      </p:grpSp>
      <p:sp>
        <p:nvSpPr>
          <p:cNvPr id="8" name="文本框 7">
            <a:extLst>
              <a:ext uri="{FF2B5EF4-FFF2-40B4-BE49-F238E27FC236}">
                <a16:creationId xmlns:a16="http://schemas.microsoft.com/office/drawing/2014/main" id="{18450C26-2A4B-73BF-FE8B-A1A458582D35}"/>
              </a:ext>
            </a:extLst>
          </p:cNvPr>
          <p:cNvSpPr txBox="1"/>
          <p:nvPr/>
        </p:nvSpPr>
        <p:spPr>
          <a:xfrm>
            <a:off x="143258" y="5944820"/>
            <a:ext cx="12172951" cy="769441"/>
          </a:xfrm>
          <a:prstGeom prst="rect">
            <a:avLst/>
          </a:prstGeom>
          <a:noFill/>
        </p:spPr>
        <p:txBody>
          <a:bodyPr wrap="square">
            <a:spAutoFit/>
          </a:bodyPr>
          <a:lstStyle/>
          <a:p>
            <a:r>
              <a:rPr lang="en-US" altLang="zh-CN" sz="1100" b="0" i="0" dirty="0">
                <a:solidFill>
                  <a:srgbClr val="000000"/>
                </a:solidFill>
                <a:effectLst/>
                <a:latin typeface="wfont_2b68c5_c647b6182f3d44de819d506774f09747"/>
              </a:rPr>
              <a:t>[1] Wearable flexible body matched electromagnetic sensors for personalized non-invasive glucose monitoring. Nature Scientific Reports, 2022</a:t>
            </a:r>
          </a:p>
          <a:p>
            <a:r>
              <a:rPr lang="en-US" altLang="zh-CN" sz="1100" b="0" i="0" dirty="0">
                <a:solidFill>
                  <a:srgbClr val="000000"/>
                </a:solidFill>
                <a:effectLst/>
                <a:latin typeface="wfont_2b68c5_c647b6182f3d44de819d506774f09747"/>
              </a:rPr>
              <a:t>[2] Low-cost portable microwave sensor for non-invasive monitoring of blood glucose level: novel design utilizing a four-cell CSRR hexagonal configuration.</a:t>
            </a:r>
            <a:r>
              <a:rPr lang="en-US" altLang="zh-CN" sz="1100" dirty="0">
                <a:solidFill>
                  <a:srgbClr val="000000"/>
                </a:solidFill>
                <a:latin typeface="wfont_2b68c5_c647b6182f3d44de819d506774f09747"/>
              </a:rPr>
              <a:t> Nature Scientific Reports, 2020</a:t>
            </a:r>
            <a:endParaRPr lang="en-US" altLang="zh-CN" sz="1100" b="0" i="0" dirty="0">
              <a:solidFill>
                <a:srgbClr val="000000"/>
              </a:solidFill>
              <a:effectLst/>
              <a:latin typeface="wfont_2b68c5_c647b6182f3d44de819d506774f09747"/>
            </a:endParaRPr>
          </a:p>
          <a:p>
            <a:r>
              <a:rPr lang="en-US" altLang="zh-CN" sz="1100" dirty="0">
                <a:solidFill>
                  <a:srgbClr val="000000"/>
                </a:solidFill>
                <a:latin typeface="wfont_2b68c5_c647b6182f3d44de819d506774f09747"/>
              </a:rPr>
              <a:t>[3] A microwave system based on a UWB microstrip antenna for non-invasive in vitro measurement of glycemia in human blood: an experimental study. Microwave and Optical Technology Letters, 2022.</a:t>
            </a:r>
          </a:p>
          <a:p>
            <a:r>
              <a:rPr lang="en-US" altLang="zh-CN" sz="1100" b="0" i="0" dirty="0">
                <a:solidFill>
                  <a:srgbClr val="000000"/>
                </a:solidFill>
                <a:effectLst/>
                <a:latin typeface="wfont_2b68c5_c647b6182f3d44de819d506774f09747"/>
              </a:rPr>
              <a:t>[4] Blood glucose level monitoring using an FMCW millimeter-wave radar sensor. Remote Sensing, 2020</a:t>
            </a:r>
          </a:p>
        </p:txBody>
      </p:sp>
    </p:spTree>
    <p:extLst>
      <p:ext uri="{BB962C8B-B14F-4D97-AF65-F5344CB8AC3E}">
        <p14:creationId xmlns:p14="http://schemas.microsoft.com/office/powerpoint/2010/main" val="162976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FD0B3F2-39C5-E391-61EC-30AE812CBFFC}"/>
              </a:ext>
            </a:extLst>
          </p:cNvPr>
          <p:cNvSpPr>
            <a:spLocks noGrp="1"/>
          </p:cNvSpPr>
          <p:nvPr>
            <p:ph type="body" sz="quarter" idx="10"/>
          </p:nvPr>
        </p:nvSpPr>
        <p:spPr/>
        <p:txBody>
          <a:bodyPr/>
          <a:lstStyle/>
          <a:p>
            <a:r>
              <a:rPr lang="en-US" altLang="zh-CN" sz="3200" dirty="0"/>
              <a:t>Preliminary Analysis: Directly Using Antenna/Resonator</a:t>
            </a:r>
            <a:endParaRPr lang="zh-CN" altLang="en-US" sz="3200" dirty="0"/>
          </a:p>
        </p:txBody>
      </p:sp>
      <p:grpSp>
        <p:nvGrpSpPr>
          <p:cNvPr id="3" name="组合 2">
            <a:extLst>
              <a:ext uri="{FF2B5EF4-FFF2-40B4-BE49-F238E27FC236}">
                <a16:creationId xmlns:a16="http://schemas.microsoft.com/office/drawing/2014/main" id="{60B285DD-408F-6A12-9857-5F84774580D4}"/>
              </a:ext>
            </a:extLst>
          </p:cNvPr>
          <p:cNvGrpSpPr/>
          <p:nvPr/>
        </p:nvGrpSpPr>
        <p:grpSpPr>
          <a:xfrm>
            <a:off x="689953" y="854777"/>
            <a:ext cx="10936734" cy="2665340"/>
            <a:chOff x="1096149" y="3139169"/>
            <a:chExt cx="10936734" cy="2665340"/>
          </a:xfrm>
        </p:grpSpPr>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063CF277-46AA-71E4-9BAC-70D46E751287}"/>
                    </a:ext>
                  </a:extLst>
                </p:cNvPr>
                <p:cNvSpPr txBox="1"/>
                <p:nvPr/>
              </p:nvSpPr>
              <p:spPr>
                <a:xfrm>
                  <a:off x="4541120" y="4590734"/>
                  <a:ext cx="87615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rPr>
                            </m:ctrlPr>
                          </m:sSubPr>
                          <m:e>
                            <m:r>
                              <a:rPr lang="en-US" altLang="zh-CN" b="1" i="1" smtClean="0">
                                <a:solidFill>
                                  <a:schemeClr val="tx1"/>
                                </a:solidFill>
                                <a:latin typeface="Cambria Math" panose="02040503050406030204" pitchFamily="18" charset="0"/>
                              </a:rPr>
                              <m:t>𝒁</m:t>
                            </m:r>
                          </m:e>
                          <m:sub>
                            <m:r>
                              <a:rPr lang="en-US" altLang="zh-CN" b="1" i="1" smtClean="0">
                                <a:solidFill>
                                  <a:schemeClr val="tx1"/>
                                </a:solidFill>
                                <a:latin typeface="Cambria Math" panose="02040503050406030204" pitchFamily="18" charset="0"/>
                              </a:rPr>
                              <m:t>𝒔𝒐𝒖𝒓𝒄𝒆</m:t>
                            </m:r>
                          </m:sub>
                        </m:sSub>
                      </m:oMath>
                    </m:oMathPara>
                  </a14:m>
                  <a:endParaRPr lang="zh-CN" altLang="en-US" dirty="0">
                    <a:latin typeface="Aptos (正文)"/>
                  </a:endParaRPr>
                </a:p>
              </p:txBody>
            </p:sp>
          </mc:Choice>
          <mc:Fallback xmlns="">
            <p:sp>
              <p:nvSpPr>
                <p:cNvPr id="12" name="文本框 11">
                  <a:extLst>
                    <a:ext uri="{FF2B5EF4-FFF2-40B4-BE49-F238E27FC236}">
                      <a16:creationId xmlns:a16="http://schemas.microsoft.com/office/drawing/2014/main" id="{063CF277-46AA-71E4-9BAC-70D46E751287}"/>
                    </a:ext>
                  </a:extLst>
                </p:cNvPr>
                <p:cNvSpPr txBox="1">
                  <a:spLocks noRot="1" noChangeAspect="1" noMove="1" noResize="1" noEditPoints="1" noAdjustHandles="1" noChangeArrowheads="1" noChangeShapeType="1" noTextEdit="1"/>
                </p:cNvSpPr>
                <p:nvPr/>
              </p:nvSpPr>
              <p:spPr>
                <a:xfrm>
                  <a:off x="4541120" y="4590734"/>
                  <a:ext cx="876151" cy="369332"/>
                </a:xfrm>
                <a:prstGeom prst="rect">
                  <a:avLst/>
                </a:prstGeom>
                <a:blipFill>
                  <a:blip r:embed="rId3"/>
                  <a:stretch>
                    <a:fillRect/>
                  </a:stretch>
                </a:blipFill>
              </p:spPr>
              <p:txBody>
                <a:bodyPr/>
                <a:lstStyle/>
                <a:p>
                  <a:r>
                    <a:rPr lang="en-US">
                      <a:noFill/>
                    </a:rPr>
                    <a:t> </a:t>
                  </a:r>
                </a:p>
              </p:txBody>
            </p:sp>
          </mc:Fallback>
        </mc:AlternateContent>
        <p:sp>
          <p:nvSpPr>
            <p:cNvPr id="13" name="矩形 12">
              <a:extLst>
                <a:ext uri="{FF2B5EF4-FFF2-40B4-BE49-F238E27FC236}">
                  <a16:creationId xmlns:a16="http://schemas.microsoft.com/office/drawing/2014/main" id="{A1724848-A29E-6D44-2176-3B0931256BB0}"/>
                </a:ext>
              </a:extLst>
            </p:cNvPr>
            <p:cNvSpPr/>
            <p:nvPr/>
          </p:nvSpPr>
          <p:spPr>
            <a:xfrm>
              <a:off x="7131201" y="3283862"/>
              <a:ext cx="3773029" cy="2520646"/>
            </a:xfrm>
            <a:prstGeom prst="rect">
              <a:avLst/>
            </a:prstGeom>
            <a:solidFill>
              <a:schemeClr val="bg1">
                <a:lumMod val="85000"/>
              </a:schemeClr>
            </a:solidFill>
            <a:ln w="1905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cxnSp>
          <p:nvCxnSpPr>
            <p:cNvPr id="14" name="直接连接符 13">
              <a:extLst>
                <a:ext uri="{FF2B5EF4-FFF2-40B4-BE49-F238E27FC236}">
                  <a16:creationId xmlns:a16="http://schemas.microsoft.com/office/drawing/2014/main" id="{0A1D210E-41ED-BFBE-F82A-AEF0D4A1C78E}"/>
                </a:ext>
              </a:extLst>
            </p:cNvPr>
            <p:cNvCxnSpPr>
              <a:cxnSpLocks/>
              <a:stCxn id="22" idx="0"/>
            </p:cNvCxnSpPr>
            <p:nvPr/>
          </p:nvCxnSpPr>
          <p:spPr>
            <a:xfrm flipV="1">
              <a:off x="5148344" y="3675411"/>
              <a:ext cx="0" cy="5438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18448D52-CCD8-B087-1F0A-944AB5AF87A3}"/>
                </a:ext>
              </a:extLst>
            </p:cNvPr>
            <p:cNvCxnSpPr>
              <a:cxnSpLocks/>
            </p:cNvCxnSpPr>
            <p:nvPr/>
          </p:nvCxnSpPr>
          <p:spPr>
            <a:xfrm>
              <a:off x="5141933" y="3670866"/>
              <a:ext cx="61158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57E58CF7-11AD-DA9B-744F-82C2065B35CE}"/>
                </a:ext>
              </a:extLst>
            </p:cNvPr>
            <p:cNvCxnSpPr>
              <a:cxnSpLocks/>
            </p:cNvCxnSpPr>
            <p:nvPr/>
          </p:nvCxnSpPr>
          <p:spPr>
            <a:xfrm>
              <a:off x="5140401" y="5342414"/>
              <a:ext cx="61173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8CF73FA-AAF1-BFE0-903F-7E404A207F70}"/>
                </a:ext>
              </a:extLst>
            </p:cNvPr>
            <p:cNvCxnSpPr>
              <a:cxnSpLocks/>
              <a:endCxn id="22" idx="4"/>
            </p:cNvCxnSpPr>
            <p:nvPr/>
          </p:nvCxnSpPr>
          <p:spPr>
            <a:xfrm flipV="1">
              <a:off x="5148344" y="4738316"/>
              <a:ext cx="0" cy="6033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D6908FD7-4C4E-3F0B-1CF3-F121D9A273AF}"/>
                </a:ext>
              </a:extLst>
            </p:cNvPr>
            <p:cNvSpPr/>
            <p:nvPr/>
          </p:nvSpPr>
          <p:spPr>
            <a:xfrm>
              <a:off x="11125826" y="4177170"/>
              <a:ext cx="263866" cy="65255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Aptos (正文)"/>
              </a:endParaRPr>
            </a:p>
          </p:txBody>
        </p:sp>
        <p:cxnSp>
          <p:nvCxnSpPr>
            <p:cNvPr id="19" name="直接连接符 18">
              <a:extLst>
                <a:ext uri="{FF2B5EF4-FFF2-40B4-BE49-F238E27FC236}">
                  <a16:creationId xmlns:a16="http://schemas.microsoft.com/office/drawing/2014/main" id="{18D607FF-308C-A6D8-A5C2-D53EE327CDE7}"/>
                </a:ext>
              </a:extLst>
            </p:cNvPr>
            <p:cNvCxnSpPr>
              <a:cxnSpLocks/>
              <a:stCxn id="18" idx="0"/>
            </p:cNvCxnSpPr>
            <p:nvPr/>
          </p:nvCxnSpPr>
          <p:spPr>
            <a:xfrm flipV="1">
              <a:off x="11257759" y="3670866"/>
              <a:ext cx="0" cy="506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BD384DF8-681E-CFAA-F50E-2BAB49274BE5}"/>
                </a:ext>
              </a:extLst>
            </p:cNvPr>
            <p:cNvCxnSpPr>
              <a:cxnSpLocks/>
            </p:cNvCxnSpPr>
            <p:nvPr/>
          </p:nvCxnSpPr>
          <p:spPr>
            <a:xfrm flipV="1">
              <a:off x="11257759" y="4829721"/>
              <a:ext cx="0" cy="5126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D49E11D9-298C-9224-191B-9F844D8B4823}"/>
                    </a:ext>
                  </a:extLst>
                </p:cNvPr>
                <p:cNvSpPr txBox="1"/>
                <p:nvPr/>
              </p:nvSpPr>
              <p:spPr>
                <a:xfrm>
                  <a:off x="11389692" y="4284496"/>
                  <a:ext cx="64319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rPr>
                            </m:ctrlPr>
                          </m:sSubPr>
                          <m:e>
                            <m:r>
                              <a:rPr lang="en-US" altLang="zh-CN" b="1" i="1" smtClean="0">
                                <a:solidFill>
                                  <a:schemeClr val="tx1"/>
                                </a:solidFill>
                                <a:latin typeface="Cambria Math" panose="02040503050406030204" pitchFamily="18" charset="0"/>
                              </a:rPr>
                              <m:t>𝒁</m:t>
                            </m:r>
                          </m:e>
                          <m:sub>
                            <m:r>
                              <a:rPr lang="en-US" altLang="zh-CN" b="1" i="1" smtClean="0">
                                <a:solidFill>
                                  <a:schemeClr val="tx1"/>
                                </a:solidFill>
                                <a:latin typeface="Cambria Math" panose="02040503050406030204" pitchFamily="18" charset="0"/>
                              </a:rPr>
                              <m:t>𝒍𝒐𝒂𝒅</m:t>
                            </m:r>
                          </m:sub>
                        </m:sSub>
                      </m:oMath>
                    </m:oMathPara>
                  </a14:m>
                  <a:endParaRPr lang="zh-CN" altLang="en-US" dirty="0">
                    <a:latin typeface="Aptos (正文)"/>
                  </a:endParaRPr>
                </a:p>
              </p:txBody>
            </p:sp>
          </mc:Choice>
          <mc:Fallback xmlns="">
            <p:sp>
              <p:nvSpPr>
                <p:cNvPr id="21" name="文本框 20">
                  <a:extLst>
                    <a:ext uri="{FF2B5EF4-FFF2-40B4-BE49-F238E27FC236}">
                      <a16:creationId xmlns:a16="http://schemas.microsoft.com/office/drawing/2014/main" id="{D49E11D9-298C-9224-191B-9F844D8B4823}"/>
                    </a:ext>
                  </a:extLst>
                </p:cNvPr>
                <p:cNvSpPr txBox="1">
                  <a:spLocks noRot="1" noChangeAspect="1" noMove="1" noResize="1" noEditPoints="1" noAdjustHandles="1" noChangeArrowheads="1" noChangeShapeType="1" noTextEdit="1"/>
                </p:cNvSpPr>
                <p:nvPr/>
              </p:nvSpPr>
              <p:spPr>
                <a:xfrm>
                  <a:off x="11389692" y="4284496"/>
                  <a:ext cx="643191" cy="369332"/>
                </a:xfrm>
                <a:prstGeom prst="rect">
                  <a:avLst/>
                </a:prstGeom>
                <a:blipFill>
                  <a:blip r:embed="rId4"/>
                  <a:stretch>
                    <a:fillRect r="-3810"/>
                  </a:stretch>
                </a:blipFill>
              </p:spPr>
              <p:txBody>
                <a:bodyPr/>
                <a:lstStyle/>
                <a:p>
                  <a:r>
                    <a:rPr lang="en-US">
                      <a:noFill/>
                    </a:rPr>
                    <a:t> </a:t>
                  </a:r>
                </a:p>
              </p:txBody>
            </p:sp>
          </mc:Fallback>
        </mc:AlternateContent>
        <p:sp>
          <p:nvSpPr>
            <p:cNvPr id="22" name="椭圆 21">
              <a:extLst>
                <a:ext uri="{FF2B5EF4-FFF2-40B4-BE49-F238E27FC236}">
                  <a16:creationId xmlns:a16="http://schemas.microsoft.com/office/drawing/2014/main" id="{052A6F15-2AEF-D94F-2986-CC1FD0A2EA36}"/>
                </a:ext>
              </a:extLst>
            </p:cNvPr>
            <p:cNvSpPr/>
            <p:nvPr/>
          </p:nvSpPr>
          <p:spPr>
            <a:xfrm>
              <a:off x="4888817" y="4219263"/>
              <a:ext cx="519053" cy="519053"/>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23" name="任意多边形: 形状 22">
              <a:extLst>
                <a:ext uri="{FF2B5EF4-FFF2-40B4-BE49-F238E27FC236}">
                  <a16:creationId xmlns:a16="http://schemas.microsoft.com/office/drawing/2014/main" id="{6EDB2520-D15F-B06B-ED55-170C95049B2F}"/>
                </a:ext>
              </a:extLst>
            </p:cNvPr>
            <p:cNvSpPr/>
            <p:nvPr/>
          </p:nvSpPr>
          <p:spPr>
            <a:xfrm>
              <a:off x="5021010" y="4223215"/>
              <a:ext cx="282137" cy="506185"/>
            </a:xfrm>
            <a:custGeom>
              <a:avLst/>
              <a:gdLst>
                <a:gd name="connsiteX0" fmla="*/ 157993 w 282137"/>
                <a:gd name="connsiteY0" fmla="*/ 0 h 506185"/>
                <a:gd name="connsiteX1" fmla="*/ 2871 w 282137"/>
                <a:gd name="connsiteY1" fmla="*/ 155121 h 506185"/>
                <a:gd name="connsiteX2" fmla="*/ 277735 w 282137"/>
                <a:gd name="connsiteY2" fmla="*/ 364671 h 506185"/>
                <a:gd name="connsiteX3" fmla="*/ 149828 w 282137"/>
                <a:gd name="connsiteY3" fmla="*/ 506185 h 506185"/>
              </a:gdLst>
              <a:ahLst/>
              <a:cxnLst>
                <a:cxn ang="0">
                  <a:pos x="connsiteX0" y="connsiteY0"/>
                </a:cxn>
                <a:cxn ang="0">
                  <a:pos x="connsiteX1" y="connsiteY1"/>
                </a:cxn>
                <a:cxn ang="0">
                  <a:pos x="connsiteX2" y="connsiteY2"/>
                </a:cxn>
                <a:cxn ang="0">
                  <a:pos x="connsiteX3" y="connsiteY3"/>
                </a:cxn>
              </a:cxnLst>
              <a:rect l="l" t="t" r="r" b="b"/>
              <a:pathLst>
                <a:path w="282137" h="506185">
                  <a:moveTo>
                    <a:pt x="157993" y="0"/>
                  </a:moveTo>
                  <a:cubicBezTo>
                    <a:pt x="70453" y="47171"/>
                    <a:pt x="-17086" y="94343"/>
                    <a:pt x="2871" y="155121"/>
                  </a:cubicBezTo>
                  <a:cubicBezTo>
                    <a:pt x="22828" y="215899"/>
                    <a:pt x="253242" y="306160"/>
                    <a:pt x="277735" y="364671"/>
                  </a:cubicBezTo>
                  <a:cubicBezTo>
                    <a:pt x="302228" y="423182"/>
                    <a:pt x="219678" y="497567"/>
                    <a:pt x="149828" y="506185"/>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24" name="矩形 23">
              <a:extLst>
                <a:ext uri="{FF2B5EF4-FFF2-40B4-BE49-F238E27FC236}">
                  <a16:creationId xmlns:a16="http://schemas.microsoft.com/office/drawing/2014/main" id="{3D27610D-41D8-BE41-CEA7-CF803873818D}"/>
                </a:ext>
              </a:extLst>
            </p:cNvPr>
            <p:cNvSpPr/>
            <p:nvPr/>
          </p:nvSpPr>
          <p:spPr>
            <a:xfrm>
              <a:off x="5812108" y="3283863"/>
              <a:ext cx="904253" cy="252064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25" name="椭圆 24">
              <a:extLst>
                <a:ext uri="{FF2B5EF4-FFF2-40B4-BE49-F238E27FC236}">
                  <a16:creationId xmlns:a16="http://schemas.microsoft.com/office/drawing/2014/main" id="{37CFD7DB-FA8D-247B-0B91-BDC2C766BE6C}"/>
                </a:ext>
              </a:extLst>
            </p:cNvPr>
            <p:cNvSpPr/>
            <p:nvPr/>
          </p:nvSpPr>
          <p:spPr>
            <a:xfrm>
              <a:off x="5734467" y="3594792"/>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26" name="椭圆 25">
              <a:extLst>
                <a:ext uri="{FF2B5EF4-FFF2-40B4-BE49-F238E27FC236}">
                  <a16:creationId xmlns:a16="http://schemas.microsoft.com/office/drawing/2014/main" id="{6AF10DD7-0828-4280-5D82-ECD3EDF0A98F}"/>
                </a:ext>
              </a:extLst>
            </p:cNvPr>
            <p:cNvSpPr/>
            <p:nvPr/>
          </p:nvSpPr>
          <p:spPr>
            <a:xfrm>
              <a:off x="6633145" y="3608922"/>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27" name="椭圆 26">
              <a:extLst>
                <a:ext uri="{FF2B5EF4-FFF2-40B4-BE49-F238E27FC236}">
                  <a16:creationId xmlns:a16="http://schemas.microsoft.com/office/drawing/2014/main" id="{119FD4CF-FCE9-FA3B-4CC9-5C02D75B998E}"/>
                </a:ext>
              </a:extLst>
            </p:cNvPr>
            <p:cNvSpPr/>
            <p:nvPr/>
          </p:nvSpPr>
          <p:spPr>
            <a:xfrm>
              <a:off x="5734467" y="5260010"/>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28" name="椭圆 27">
              <a:extLst>
                <a:ext uri="{FF2B5EF4-FFF2-40B4-BE49-F238E27FC236}">
                  <a16:creationId xmlns:a16="http://schemas.microsoft.com/office/drawing/2014/main" id="{BA469C72-5291-593E-F758-E5EF72F5AEA9}"/>
                </a:ext>
              </a:extLst>
            </p:cNvPr>
            <p:cNvSpPr/>
            <p:nvPr/>
          </p:nvSpPr>
          <p:spPr>
            <a:xfrm>
              <a:off x="6633145" y="5260010"/>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29" name="文本框 28">
              <a:extLst>
                <a:ext uri="{FF2B5EF4-FFF2-40B4-BE49-F238E27FC236}">
                  <a16:creationId xmlns:a16="http://schemas.microsoft.com/office/drawing/2014/main" id="{18BA3149-7DD7-2F79-07DE-129232B2025C}"/>
                </a:ext>
              </a:extLst>
            </p:cNvPr>
            <p:cNvSpPr txBox="1"/>
            <p:nvPr/>
          </p:nvSpPr>
          <p:spPr>
            <a:xfrm>
              <a:off x="7424431" y="5395418"/>
              <a:ext cx="671979" cy="400110"/>
            </a:xfrm>
            <a:prstGeom prst="rect">
              <a:avLst/>
            </a:prstGeom>
            <a:noFill/>
          </p:spPr>
          <p:txBody>
            <a:bodyPr wrap="none" rtlCol="0">
              <a:spAutoFit/>
            </a:bodyPr>
            <a:lstStyle/>
            <a:p>
              <a:r>
                <a:rPr lang="en-US" altLang="zh-CN" sz="2000" b="1" i="1" dirty="0">
                  <a:latin typeface="Aptos (正文)"/>
                  <a:cs typeface="Times New Roman" panose="02020603050405020304" pitchFamily="18" charset="0"/>
                </a:rPr>
                <a:t>skin</a:t>
              </a:r>
              <a:endParaRPr lang="zh-CN" altLang="en-US" sz="2000" b="1" i="1" dirty="0">
                <a:latin typeface="Aptos (正文)"/>
                <a:cs typeface="Times New Roman" panose="02020603050405020304" pitchFamily="18" charset="0"/>
              </a:endParaRPr>
            </a:p>
          </p:txBody>
        </p:sp>
        <p:sp>
          <p:nvSpPr>
            <p:cNvPr id="30" name="流程图: 直接访问存储器 29">
              <a:extLst>
                <a:ext uri="{FF2B5EF4-FFF2-40B4-BE49-F238E27FC236}">
                  <a16:creationId xmlns:a16="http://schemas.microsoft.com/office/drawing/2014/main" id="{0A153584-A9B7-0D42-37E7-B6616E3AA2FF}"/>
                </a:ext>
              </a:extLst>
            </p:cNvPr>
            <p:cNvSpPr/>
            <p:nvPr/>
          </p:nvSpPr>
          <p:spPr>
            <a:xfrm>
              <a:off x="7491771" y="3544399"/>
              <a:ext cx="464022" cy="276989"/>
            </a:xfrm>
            <a:prstGeom prst="flowChartMagneticDrum">
              <a:avLst/>
            </a:prstGeom>
            <a:solidFill>
              <a:schemeClr val="accent2">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Aptos (正文)"/>
                <a:cs typeface="Times New Roman" panose="02020603050405020304" pitchFamily="18" charset="0"/>
              </a:endParaRPr>
            </a:p>
          </p:txBody>
        </p:sp>
        <p:sp>
          <p:nvSpPr>
            <p:cNvPr id="31" name="流程图: 直接访问存储器 30">
              <a:extLst>
                <a:ext uri="{FF2B5EF4-FFF2-40B4-BE49-F238E27FC236}">
                  <a16:creationId xmlns:a16="http://schemas.microsoft.com/office/drawing/2014/main" id="{6903E255-7917-148B-0FAA-159BBF1A6B65}"/>
                </a:ext>
              </a:extLst>
            </p:cNvPr>
            <p:cNvSpPr/>
            <p:nvPr/>
          </p:nvSpPr>
          <p:spPr>
            <a:xfrm>
              <a:off x="8743136" y="3544399"/>
              <a:ext cx="464022" cy="276989"/>
            </a:xfrm>
            <a:prstGeom prst="flowChartMagneticDrum">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Aptos (正文)"/>
                <a:cs typeface="Times New Roman" panose="02020603050405020304" pitchFamily="18" charset="0"/>
              </a:endParaRPr>
            </a:p>
          </p:txBody>
        </p:sp>
        <p:sp>
          <p:nvSpPr>
            <p:cNvPr id="32" name="流程图: 直接访问存储器 31">
              <a:extLst>
                <a:ext uri="{FF2B5EF4-FFF2-40B4-BE49-F238E27FC236}">
                  <a16:creationId xmlns:a16="http://schemas.microsoft.com/office/drawing/2014/main" id="{F66656CD-5915-CF48-9C95-C9492EAE7BBD}"/>
                </a:ext>
              </a:extLst>
            </p:cNvPr>
            <p:cNvSpPr/>
            <p:nvPr/>
          </p:nvSpPr>
          <p:spPr>
            <a:xfrm>
              <a:off x="10013971" y="3546510"/>
              <a:ext cx="464022" cy="276989"/>
            </a:xfrm>
            <a:prstGeom prst="flowChartMagneticDrum">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Aptos (正文)"/>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4B784637-17B5-E93F-8D16-6F72AF89BB6B}"/>
                    </a:ext>
                  </a:extLst>
                </p:cNvPr>
                <p:cNvSpPr txBox="1"/>
                <p:nvPr/>
              </p:nvSpPr>
              <p:spPr>
                <a:xfrm>
                  <a:off x="7310182" y="3212878"/>
                  <a:ext cx="857768" cy="33855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tx1"/>
                                </a:solidFill>
                                <a:latin typeface="Cambria Math" panose="02040503050406030204" pitchFamily="18" charset="0"/>
                              </a:rPr>
                            </m:ctrlPr>
                          </m:sSubPr>
                          <m:e>
                            <m:r>
                              <a:rPr lang="en-US" altLang="zh-CN" sz="1600" b="1" i="1" smtClean="0">
                                <a:solidFill>
                                  <a:schemeClr val="tx1"/>
                                </a:solidFill>
                                <a:latin typeface="Cambria Math" panose="02040503050406030204" pitchFamily="18" charset="0"/>
                              </a:rPr>
                              <m:t>𝒁</m:t>
                            </m:r>
                          </m:e>
                          <m:sub>
                            <m:r>
                              <a:rPr lang="en-US" altLang="zh-CN" sz="1600" b="1" i="1" smtClean="0">
                                <a:solidFill>
                                  <a:schemeClr val="tx1"/>
                                </a:solidFill>
                                <a:latin typeface="Cambria Math" panose="02040503050406030204" pitchFamily="18" charset="0"/>
                              </a:rPr>
                              <m:t>𝒔</m:t>
                            </m:r>
                          </m:sub>
                        </m:sSub>
                        <m:r>
                          <m:rPr>
                            <m:nor/>
                          </m:rPr>
                          <a:rPr lang="en-US" altLang="zh-CN" sz="1600" b="1" i="0" smtClean="0">
                            <a:solidFill>
                              <a:schemeClr val="tx1"/>
                            </a:solidFill>
                            <a:latin typeface="Aptos (正文)"/>
                          </a:rPr>
                          <m:t>,</m:t>
                        </m:r>
                        <m:sSub>
                          <m:sSubPr>
                            <m:ctrlPr>
                              <a:rPr lang="en-US" altLang="zh-CN" sz="1600" b="1" i="1" smtClean="0">
                                <a:solidFill>
                                  <a:schemeClr val="tx1"/>
                                </a:solidFill>
                                <a:latin typeface="Cambria Math" panose="02040503050406030204" pitchFamily="18" charset="0"/>
                              </a:rPr>
                            </m:ctrlPr>
                          </m:sSubPr>
                          <m:e>
                            <m:r>
                              <m:rPr>
                                <m:nor/>
                              </m:rPr>
                              <a:rPr lang="el-GR" altLang="zh-CN" sz="1600" b="1" dirty="0">
                                <a:latin typeface="Aptos (正文)"/>
                                <a:cs typeface="Times New Roman" panose="02020603050405020304" pitchFamily="18" charset="0"/>
                              </a:rPr>
                              <m:t>γ</m:t>
                            </m:r>
                          </m:e>
                          <m:sub>
                            <m:r>
                              <a:rPr lang="en-US" altLang="zh-CN" sz="1600" b="1" i="1" dirty="0" smtClean="0">
                                <a:latin typeface="Cambria Math" panose="02040503050406030204" pitchFamily="18" charset="0"/>
                                <a:cs typeface="Times New Roman" panose="02020603050405020304" pitchFamily="18" charset="0"/>
                              </a:rPr>
                              <m:t>𝒔</m:t>
                            </m:r>
                          </m:sub>
                        </m:sSub>
                      </m:oMath>
                    </m:oMathPara>
                  </a14:m>
                  <a:endParaRPr lang="zh-CN" altLang="en-US" sz="1600" b="1" dirty="0">
                    <a:solidFill>
                      <a:schemeClr val="tx1"/>
                    </a:solidFill>
                    <a:latin typeface="Aptos (正文)"/>
                    <a:cs typeface="Times New Roman" panose="02020603050405020304" pitchFamily="18" charset="0"/>
                  </a:endParaRPr>
                </a:p>
              </p:txBody>
            </p:sp>
          </mc:Choice>
          <mc:Fallback xmlns="">
            <p:sp>
              <p:nvSpPr>
                <p:cNvPr id="33" name="文本框 32">
                  <a:extLst>
                    <a:ext uri="{FF2B5EF4-FFF2-40B4-BE49-F238E27FC236}">
                      <a16:creationId xmlns:a16="http://schemas.microsoft.com/office/drawing/2014/main" id="{4B784637-17B5-E93F-8D16-6F72AF89BB6B}"/>
                    </a:ext>
                  </a:extLst>
                </p:cNvPr>
                <p:cNvSpPr txBox="1">
                  <a:spLocks noRot="1" noChangeAspect="1" noMove="1" noResize="1" noEditPoints="1" noAdjustHandles="1" noChangeArrowheads="1" noChangeShapeType="1" noTextEdit="1"/>
                </p:cNvSpPr>
                <p:nvPr/>
              </p:nvSpPr>
              <p:spPr>
                <a:xfrm>
                  <a:off x="7310182" y="3212878"/>
                  <a:ext cx="857768"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E56AFDB-31C4-0E2C-3766-56020F108640}"/>
                    </a:ext>
                  </a:extLst>
                </p:cNvPr>
                <p:cNvSpPr txBox="1"/>
                <p:nvPr/>
              </p:nvSpPr>
              <p:spPr>
                <a:xfrm>
                  <a:off x="8602000" y="3212878"/>
                  <a:ext cx="857768" cy="36189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tx1"/>
                                </a:solidFill>
                                <a:latin typeface="Cambria Math" panose="02040503050406030204" pitchFamily="18" charset="0"/>
                              </a:rPr>
                            </m:ctrlPr>
                          </m:sSubPr>
                          <m:e>
                            <m:r>
                              <a:rPr lang="en-US" altLang="zh-CN" sz="1600" b="1" i="1" smtClean="0">
                                <a:solidFill>
                                  <a:schemeClr val="tx1"/>
                                </a:solidFill>
                                <a:latin typeface="Cambria Math" panose="02040503050406030204" pitchFamily="18" charset="0"/>
                              </a:rPr>
                              <m:t>𝒁</m:t>
                            </m:r>
                          </m:e>
                          <m:sub>
                            <m:r>
                              <a:rPr lang="en-US" altLang="zh-CN" sz="1600" b="1" i="1" smtClean="0">
                                <a:solidFill>
                                  <a:schemeClr val="tx1"/>
                                </a:solidFill>
                                <a:latin typeface="Cambria Math" panose="02040503050406030204" pitchFamily="18" charset="0"/>
                              </a:rPr>
                              <m:t>𝒇</m:t>
                            </m:r>
                          </m:sub>
                        </m:sSub>
                        <m:r>
                          <m:rPr>
                            <m:nor/>
                          </m:rPr>
                          <a:rPr lang="en-US" altLang="zh-CN" sz="1600" b="1" i="0" smtClean="0">
                            <a:solidFill>
                              <a:schemeClr val="tx1"/>
                            </a:solidFill>
                            <a:latin typeface="Aptos (正文)"/>
                          </a:rPr>
                          <m:t>,</m:t>
                        </m:r>
                        <m:sSub>
                          <m:sSubPr>
                            <m:ctrlPr>
                              <a:rPr lang="en-US" altLang="zh-CN" sz="1600" b="1" i="1" smtClean="0">
                                <a:solidFill>
                                  <a:schemeClr val="tx1"/>
                                </a:solidFill>
                                <a:latin typeface="Cambria Math" panose="02040503050406030204" pitchFamily="18" charset="0"/>
                              </a:rPr>
                            </m:ctrlPr>
                          </m:sSubPr>
                          <m:e>
                            <m:r>
                              <m:rPr>
                                <m:nor/>
                              </m:rPr>
                              <a:rPr lang="el-GR" altLang="zh-CN" sz="1600" b="1" dirty="0">
                                <a:latin typeface="Aptos (正文)"/>
                                <a:cs typeface="Times New Roman" panose="02020603050405020304" pitchFamily="18" charset="0"/>
                              </a:rPr>
                              <m:t>γ</m:t>
                            </m:r>
                          </m:e>
                          <m:sub>
                            <m:r>
                              <a:rPr lang="en-US" altLang="zh-CN" sz="1600" b="1" i="1" dirty="0" smtClean="0">
                                <a:latin typeface="Cambria Math" panose="02040503050406030204" pitchFamily="18" charset="0"/>
                                <a:cs typeface="Times New Roman" panose="02020603050405020304" pitchFamily="18" charset="0"/>
                              </a:rPr>
                              <m:t>𝒇</m:t>
                            </m:r>
                          </m:sub>
                        </m:sSub>
                      </m:oMath>
                    </m:oMathPara>
                  </a14:m>
                  <a:endParaRPr lang="zh-CN" altLang="en-US" sz="1600" b="1">
                    <a:solidFill>
                      <a:schemeClr val="tx1"/>
                    </a:solidFill>
                    <a:latin typeface="Aptos (正文)"/>
                    <a:cs typeface="Times New Roman" panose="02020603050405020304" pitchFamily="18" charset="0"/>
                  </a:endParaRPr>
                </a:p>
              </p:txBody>
            </p:sp>
          </mc:Choice>
          <mc:Fallback xmlns="">
            <p:sp>
              <p:nvSpPr>
                <p:cNvPr id="34" name="文本框 33">
                  <a:extLst>
                    <a:ext uri="{FF2B5EF4-FFF2-40B4-BE49-F238E27FC236}">
                      <a16:creationId xmlns:a16="http://schemas.microsoft.com/office/drawing/2014/main" id="{EE56AFDB-31C4-0E2C-3766-56020F108640}"/>
                    </a:ext>
                  </a:extLst>
                </p:cNvPr>
                <p:cNvSpPr txBox="1">
                  <a:spLocks noRot="1" noChangeAspect="1" noMove="1" noResize="1" noEditPoints="1" noAdjustHandles="1" noChangeArrowheads="1" noChangeShapeType="1" noTextEdit="1"/>
                </p:cNvSpPr>
                <p:nvPr/>
              </p:nvSpPr>
              <p:spPr>
                <a:xfrm>
                  <a:off x="8602000" y="3212878"/>
                  <a:ext cx="857768" cy="361894"/>
                </a:xfrm>
                <a:prstGeom prst="rect">
                  <a:avLst/>
                </a:prstGeom>
                <a:blipFill>
                  <a:blip r:embed="rId6"/>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2C3B23C2-30E4-9B1B-22AD-F51FBF27FE12}"/>
                    </a:ext>
                  </a:extLst>
                </p:cNvPr>
                <p:cNvSpPr txBox="1"/>
                <p:nvPr/>
              </p:nvSpPr>
              <p:spPr>
                <a:xfrm>
                  <a:off x="9874447" y="3212878"/>
                  <a:ext cx="857768" cy="33855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tx1"/>
                                </a:solidFill>
                                <a:latin typeface="Cambria Math" panose="02040503050406030204" pitchFamily="18" charset="0"/>
                              </a:rPr>
                            </m:ctrlPr>
                          </m:sSubPr>
                          <m:e>
                            <m:r>
                              <a:rPr lang="en-US" altLang="zh-CN" sz="1600" b="1" i="1" smtClean="0">
                                <a:solidFill>
                                  <a:schemeClr val="tx1"/>
                                </a:solidFill>
                                <a:latin typeface="Cambria Math" panose="02040503050406030204" pitchFamily="18" charset="0"/>
                              </a:rPr>
                              <m:t>𝒁</m:t>
                            </m:r>
                          </m:e>
                          <m:sub>
                            <m:r>
                              <a:rPr lang="en-US" altLang="zh-CN" sz="1600" b="1" i="1" smtClean="0">
                                <a:solidFill>
                                  <a:schemeClr val="tx1"/>
                                </a:solidFill>
                                <a:latin typeface="Cambria Math" panose="02040503050406030204" pitchFamily="18" charset="0"/>
                              </a:rPr>
                              <m:t>𝒎</m:t>
                            </m:r>
                          </m:sub>
                        </m:sSub>
                        <m:r>
                          <m:rPr>
                            <m:nor/>
                          </m:rPr>
                          <a:rPr lang="en-US" altLang="zh-CN" sz="1600" b="1" i="0" smtClean="0">
                            <a:solidFill>
                              <a:schemeClr val="tx1"/>
                            </a:solidFill>
                            <a:latin typeface="Aptos (正文)"/>
                          </a:rPr>
                          <m:t>,</m:t>
                        </m:r>
                        <m:sSub>
                          <m:sSubPr>
                            <m:ctrlPr>
                              <a:rPr lang="en-US" altLang="zh-CN" sz="1600" b="1" i="1" smtClean="0">
                                <a:solidFill>
                                  <a:schemeClr val="tx1"/>
                                </a:solidFill>
                                <a:latin typeface="Cambria Math" panose="02040503050406030204" pitchFamily="18" charset="0"/>
                              </a:rPr>
                            </m:ctrlPr>
                          </m:sSubPr>
                          <m:e>
                            <m:r>
                              <m:rPr>
                                <m:nor/>
                              </m:rPr>
                              <a:rPr lang="el-GR" altLang="zh-CN" sz="1600" b="1" dirty="0">
                                <a:latin typeface="Aptos (正文)"/>
                                <a:cs typeface="Times New Roman" panose="02020603050405020304" pitchFamily="18" charset="0"/>
                              </a:rPr>
                              <m:t>γ</m:t>
                            </m:r>
                          </m:e>
                          <m:sub>
                            <m:r>
                              <a:rPr lang="en-US" altLang="zh-CN" sz="1600" b="1" i="1" dirty="0" smtClean="0">
                                <a:latin typeface="Cambria Math" panose="02040503050406030204" pitchFamily="18" charset="0"/>
                                <a:cs typeface="Times New Roman" panose="02020603050405020304" pitchFamily="18" charset="0"/>
                              </a:rPr>
                              <m:t>𝒎</m:t>
                            </m:r>
                          </m:sub>
                        </m:sSub>
                      </m:oMath>
                    </m:oMathPara>
                  </a14:m>
                  <a:endParaRPr lang="zh-CN" altLang="en-US" sz="1600" b="1" dirty="0">
                    <a:solidFill>
                      <a:schemeClr val="tx1"/>
                    </a:solidFill>
                    <a:latin typeface="Aptos (正文)"/>
                    <a:cs typeface="Times New Roman" panose="02020603050405020304" pitchFamily="18" charset="0"/>
                  </a:endParaRPr>
                </a:p>
              </p:txBody>
            </p:sp>
          </mc:Choice>
          <mc:Fallback xmlns="">
            <p:sp>
              <p:nvSpPr>
                <p:cNvPr id="35" name="文本框 34">
                  <a:extLst>
                    <a:ext uri="{FF2B5EF4-FFF2-40B4-BE49-F238E27FC236}">
                      <a16:creationId xmlns:a16="http://schemas.microsoft.com/office/drawing/2014/main" id="{2C3B23C2-30E4-9B1B-22AD-F51FBF27FE12}"/>
                    </a:ext>
                  </a:extLst>
                </p:cNvPr>
                <p:cNvSpPr txBox="1">
                  <a:spLocks noRot="1" noChangeAspect="1" noMove="1" noResize="1" noEditPoints="1" noAdjustHandles="1" noChangeArrowheads="1" noChangeShapeType="1" noTextEdit="1"/>
                </p:cNvSpPr>
                <p:nvPr/>
              </p:nvSpPr>
              <p:spPr>
                <a:xfrm>
                  <a:off x="9874447" y="3212878"/>
                  <a:ext cx="857768" cy="338554"/>
                </a:xfrm>
                <a:prstGeom prst="rect">
                  <a:avLst/>
                </a:prstGeom>
                <a:blipFill>
                  <a:blip r:embed="rId7"/>
                  <a:stretch>
                    <a:fillRect/>
                  </a:stretch>
                </a:blipFill>
              </p:spPr>
              <p:txBody>
                <a:bodyPr/>
                <a:lstStyle/>
                <a:p>
                  <a:r>
                    <a:rPr lang="en-US">
                      <a:noFill/>
                    </a:rPr>
                    <a:t> </a:t>
                  </a:r>
                </a:p>
              </p:txBody>
            </p:sp>
          </mc:Fallback>
        </mc:AlternateContent>
        <p:sp>
          <p:nvSpPr>
            <p:cNvPr id="36" name="椭圆 35">
              <a:extLst>
                <a:ext uri="{FF2B5EF4-FFF2-40B4-BE49-F238E27FC236}">
                  <a16:creationId xmlns:a16="http://schemas.microsoft.com/office/drawing/2014/main" id="{DD896985-39F3-CEAE-C972-884ADB5D2259}"/>
                </a:ext>
              </a:extLst>
            </p:cNvPr>
            <p:cNvSpPr/>
            <p:nvPr/>
          </p:nvSpPr>
          <p:spPr>
            <a:xfrm>
              <a:off x="8269727" y="3593917"/>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37" name="椭圆 36">
              <a:extLst>
                <a:ext uri="{FF2B5EF4-FFF2-40B4-BE49-F238E27FC236}">
                  <a16:creationId xmlns:a16="http://schemas.microsoft.com/office/drawing/2014/main" id="{DF40FFEE-E9B7-FDA4-D9D7-71AF5B76F600}"/>
                </a:ext>
              </a:extLst>
            </p:cNvPr>
            <p:cNvSpPr/>
            <p:nvPr/>
          </p:nvSpPr>
          <p:spPr>
            <a:xfrm>
              <a:off x="9553304" y="3580850"/>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38" name="椭圆 37">
              <a:extLst>
                <a:ext uri="{FF2B5EF4-FFF2-40B4-BE49-F238E27FC236}">
                  <a16:creationId xmlns:a16="http://schemas.microsoft.com/office/drawing/2014/main" id="{A2255D8D-08DB-DDBA-7EAC-98E0FFD5DB77}"/>
                </a:ext>
              </a:extLst>
            </p:cNvPr>
            <p:cNvSpPr/>
            <p:nvPr/>
          </p:nvSpPr>
          <p:spPr>
            <a:xfrm>
              <a:off x="8288825" y="5261602"/>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39" name="椭圆 38">
              <a:extLst>
                <a:ext uri="{FF2B5EF4-FFF2-40B4-BE49-F238E27FC236}">
                  <a16:creationId xmlns:a16="http://schemas.microsoft.com/office/drawing/2014/main" id="{94668B36-3502-2F88-9907-9F886A8CCFCA}"/>
                </a:ext>
              </a:extLst>
            </p:cNvPr>
            <p:cNvSpPr/>
            <p:nvPr/>
          </p:nvSpPr>
          <p:spPr>
            <a:xfrm>
              <a:off x="9566609" y="5265968"/>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0CEF0DB3-6DD9-2686-C0B4-49CFB548C784}"/>
                    </a:ext>
                  </a:extLst>
                </p:cNvPr>
                <p:cNvSpPr txBox="1"/>
                <p:nvPr/>
              </p:nvSpPr>
              <p:spPr>
                <a:xfrm>
                  <a:off x="7456019" y="3918188"/>
                  <a:ext cx="56357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𝒍</m:t>
                            </m:r>
                          </m:e>
                          <m:sub>
                            <m:r>
                              <a:rPr lang="en-US" altLang="zh-CN" sz="1600" b="1" i="1" smtClean="0">
                                <a:latin typeface="Cambria Math" panose="02040503050406030204" pitchFamily="18" charset="0"/>
                              </a:rPr>
                              <m:t>𝒔</m:t>
                            </m:r>
                          </m:sub>
                        </m:sSub>
                      </m:oMath>
                    </m:oMathPara>
                  </a14:m>
                  <a:endParaRPr lang="zh-CN" altLang="en-US" sz="1600" b="1" dirty="0">
                    <a:latin typeface="Aptos (正文)"/>
                  </a:endParaRPr>
                </a:p>
              </p:txBody>
            </p:sp>
          </mc:Choice>
          <mc:Fallback xmlns="">
            <p:sp>
              <p:nvSpPr>
                <p:cNvPr id="40" name="文本框 39">
                  <a:extLst>
                    <a:ext uri="{FF2B5EF4-FFF2-40B4-BE49-F238E27FC236}">
                      <a16:creationId xmlns:a16="http://schemas.microsoft.com/office/drawing/2014/main" id="{0CEF0DB3-6DD9-2686-C0B4-49CFB548C784}"/>
                    </a:ext>
                  </a:extLst>
                </p:cNvPr>
                <p:cNvSpPr txBox="1">
                  <a:spLocks noRot="1" noChangeAspect="1" noMove="1" noResize="1" noEditPoints="1" noAdjustHandles="1" noChangeArrowheads="1" noChangeShapeType="1" noTextEdit="1"/>
                </p:cNvSpPr>
                <p:nvPr/>
              </p:nvSpPr>
              <p:spPr>
                <a:xfrm>
                  <a:off x="7456019" y="3918188"/>
                  <a:ext cx="563575" cy="338554"/>
                </a:xfrm>
                <a:prstGeom prst="rect">
                  <a:avLst/>
                </a:prstGeom>
                <a:blipFill>
                  <a:blip r:embed="rId8"/>
                  <a:stretch>
                    <a:fillRect/>
                  </a:stretch>
                </a:blipFill>
              </p:spPr>
              <p:txBody>
                <a:bodyPr/>
                <a:lstStyle/>
                <a:p>
                  <a:r>
                    <a:rPr lang="en-US">
                      <a:noFill/>
                    </a:rPr>
                    <a:t> </a:t>
                  </a:r>
                </a:p>
              </p:txBody>
            </p:sp>
          </mc:Fallback>
        </mc:AlternateContent>
        <p:cxnSp>
          <p:nvCxnSpPr>
            <p:cNvPr id="41" name="直接箭头连接符 40">
              <a:extLst>
                <a:ext uri="{FF2B5EF4-FFF2-40B4-BE49-F238E27FC236}">
                  <a16:creationId xmlns:a16="http://schemas.microsoft.com/office/drawing/2014/main" id="{3EDB7350-B6BA-2BAB-F716-1A2861E615E0}"/>
                </a:ext>
              </a:extLst>
            </p:cNvPr>
            <p:cNvCxnSpPr>
              <a:cxnSpLocks/>
            </p:cNvCxnSpPr>
            <p:nvPr/>
          </p:nvCxnSpPr>
          <p:spPr>
            <a:xfrm>
              <a:off x="7478453" y="3928315"/>
              <a:ext cx="46402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B6D82ADD-F506-F770-3F6B-C3A9F7388D83}"/>
                    </a:ext>
                  </a:extLst>
                </p:cNvPr>
                <p:cNvSpPr txBox="1"/>
                <p:nvPr/>
              </p:nvSpPr>
              <p:spPr>
                <a:xfrm>
                  <a:off x="8719130" y="3883179"/>
                  <a:ext cx="563575" cy="3618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𝒍</m:t>
                            </m:r>
                          </m:e>
                          <m:sub>
                            <m:r>
                              <a:rPr lang="en-US" altLang="zh-CN" sz="1600" b="1" i="1" smtClean="0">
                                <a:latin typeface="Cambria Math" panose="02040503050406030204" pitchFamily="18" charset="0"/>
                              </a:rPr>
                              <m:t>𝒇</m:t>
                            </m:r>
                          </m:sub>
                        </m:sSub>
                      </m:oMath>
                    </m:oMathPara>
                  </a14:m>
                  <a:endParaRPr lang="zh-CN" altLang="en-US" sz="1600" b="1" dirty="0">
                    <a:latin typeface="Aptos (正文)"/>
                  </a:endParaRPr>
                </a:p>
              </p:txBody>
            </p:sp>
          </mc:Choice>
          <mc:Fallback xmlns="">
            <p:sp>
              <p:nvSpPr>
                <p:cNvPr id="42" name="文本框 41">
                  <a:extLst>
                    <a:ext uri="{FF2B5EF4-FFF2-40B4-BE49-F238E27FC236}">
                      <a16:creationId xmlns:a16="http://schemas.microsoft.com/office/drawing/2014/main" id="{B6D82ADD-F506-F770-3F6B-C3A9F7388D83}"/>
                    </a:ext>
                  </a:extLst>
                </p:cNvPr>
                <p:cNvSpPr txBox="1">
                  <a:spLocks noRot="1" noChangeAspect="1" noMove="1" noResize="1" noEditPoints="1" noAdjustHandles="1" noChangeArrowheads="1" noChangeShapeType="1" noTextEdit="1"/>
                </p:cNvSpPr>
                <p:nvPr/>
              </p:nvSpPr>
              <p:spPr>
                <a:xfrm>
                  <a:off x="8719130" y="3883179"/>
                  <a:ext cx="563575" cy="361894"/>
                </a:xfrm>
                <a:prstGeom prst="rect">
                  <a:avLst/>
                </a:prstGeom>
                <a:blipFill>
                  <a:blip r:embed="rId9"/>
                  <a:stretch>
                    <a:fillRect b="-5000"/>
                  </a:stretch>
                </a:blipFill>
              </p:spPr>
              <p:txBody>
                <a:bodyPr/>
                <a:lstStyle/>
                <a:p>
                  <a:r>
                    <a:rPr lang="en-US">
                      <a:noFill/>
                    </a:rPr>
                    <a:t> </a:t>
                  </a:r>
                </a:p>
              </p:txBody>
            </p:sp>
          </mc:Fallback>
        </mc:AlternateContent>
        <p:cxnSp>
          <p:nvCxnSpPr>
            <p:cNvPr id="43" name="直接箭头连接符 42">
              <a:extLst>
                <a:ext uri="{FF2B5EF4-FFF2-40B4-BE49-F238E27FC236}">
                  <a16:creationId xmlns:a16="http://schemas.microsoft.com/office/drawing/2014/main" id="{8A5CD491-151A-A6C5-3618-0D70367609E5}"/>
                </a:ext>
              </a:extLst>
            </p:cNvPr>
            <p:cNvCxnSpPr>
              <a:cxnSpLocks/>
            </p:cNvCxnSpPr>
            <p:nvPr/>
          </p:nvCxnSpPr>
          <p:spPr>
            <a:xfrm>
              <a:off x="8741564" y="3928315"/>
              <a:ext cx="46402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AAF4E950-3BE6-F6F8-3230-5D3F4C9714F5}"/>
                    </a:ext>
                  </a:extLst>
                </p:cNvPr>
                <p:cNvSpPr txBox="1"/>
                <p:nvPr/>
              </p:nvSpPr>
              <p:spPr>
                <a:xfrm>
                  <a:off x="9970173" y="3918188"/>
                  <a:ext cx="56357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𝒍</m:t>
                            </m:r>
                          </m:e>
                          <m:sub>
                            <m:r>
                              <a:rPr lang="en-US" altLang="zh-CN" sz="1600" b="1" i="1" smtClean="0">
                                <a:latin typeface="Cambria Math" panose="02040503050406030204" pitchFamily="18" charset="0"/>
                              </a:rPr>
                              <m:t>𝒎</m:t>
                            </m:r>
                          </m:sub>
                        </m:sSub>
                      </m:oMath>
                    </m:oMathPara>
                  </a14:m>
                  <a:endParaRPr lang="zh-CN" altLang="en-US" sz="1600" b="1" dirty="0">
                    <a:latin typeface="Aptos (正文)"/>
                  </a:endParaRPr>
                </a:p>
              </p:txBody>
            </p:sp>
          </mc:Choice>
          <mc:Fallback xmlns="">
            <p:sp>
              <p:nvSpPr>
                <p:cNvPr id="44" name="文本框 43">
                  <a:extLst>
                    <a:ext uri="{FF2B5EF4-FFF2-40B4-BE49-F238E27FC236}">
                      <a16:creationId xmlns:a16="http://schemas.microsoft.com/office/drawing/2014/main" id="{AAF4E950-3BE6-F6F8-3230-5D3F4C9714F5}"/>
                    </a:ext>
                  </a:extLst>
                </p:cNvPr>
                <p:cNvSpPr txBox="1">
                  <a:spLocks noRot="1" noChangeAspect="1" noMove="1" noResize="1" noEditPoints="1" noAdjustHandles="1" noChangeArrowheads="1" noChangeShapeType="1" noTextEdit="1"/>
                </p:cNvSpPr>
                <p:nvPr/>
              </p:nvSpPr>
              <p:spPr>
                <a:xfrm>
                  <a:off x="9970173" y="3918188"/>
                  <a:ext cx="563575" cy="338554"/>
                </a:xfrm>
                <a:prstGeom prst="rect">
                  <a:avLst/>
                </a:prstGeom>
                <a:blipFill>
                  <a:blip r:embed="rId10"/>
                  <a:stretch>
                    <a:fillRect/>
                  </a:stretch>
                </a:blipFill>
              </p:spPr>
              <p:txBody>
                <a:bodyPr/>
                <a:lstStyle/>
                <a:p>
                  <a:r>
                    <a:rPr lang="en-US">
                      <a:noFill/>
                    </a:rPr>
                    <a:t> </a:t>
                  </a:r>
                </a:p>
              </p:txBody>
            </p:sp>
          </mc:Fallback>
        </mc:AlternateContent>
        <p:cxnSp>
          <p:nvCxnSpPr>
            <p:cNvPr id="45" name="直接箭头连接符 44">
              <a:extLst>
                <a:ext uri="{FF2B5EF4-FFF2-40B4-BE49-F238E27FC236}">
                  <a16:creationId xmlns:a16="http://schemas.microsoft.com/office/drawing/2014/main" id="{E979B2BA-15DF-7C27-2BA4-F375BDAABC89}"/>
                </a:ext>
              </a:extLst>
            </p:cNvPr>
            <p:cNvCxnSpPr>
              <a:cxnSpLocks/>
            </p:cNvCxnSpPr>
            <p:nvPr/>
          </p:nvCxnSpPr>
          <p:spPr>
            <a:xfrm>
              <a:off x="9992607" y="3928315"/>
              <a:ext cx="46402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4B71070B-C5F7-E336-53C9-902D633E5F47}"/>
                </a:ext>
              </a:extLst>
            </p:cNvPr>
            <p:cNvSpPr txBox="1"/>
            <p:nvPr/>
          </p:nvSpPr>
          <p:spPr>
            <a:xfrm>
              <a:off x="8721759" y="5395418"/>
              <a:ext cx="493981" cy="400110"/>
            </a:xfrm>
            <a:prstGeom prst="rect">
              <a:avLst/>
            </a:prstGeom>
            <a:noFill/>
          </p:spPr>
          <p:txBody>
            <a:bodyPr wrap="none" rtlCol="0">
              <a:spAutoFit/>
            </a:bodyPr>
            <a:lstStyle/>
            <a:p>
              <a:r>
                <a:rPr lang="en-US" altLang="zh-CN" sz="2000" b="1" i="1" dirty="0">
                  <a:latin typeface="Aptos (正文)"/>
                  <a:cs typeface="Times New Roman" panose="02020603050405020304" pitchFamily="18" charset="0"/>
                </a:rPr>
                <a:t>fat</a:t>
              </a:r>
              <a:endParaRPr lang="zh-CN" altLang="en-US" sz="2000" b="1" i="1" dirty="0">
                <a:latin typeface="Aptos (正文)"/>
                <a:cs typeface="Times New Roman" panose="02020603050405020304" pitchFamily="18" charset="0"/>
              </a:endParaRPr>
            </a:p>
          </p:txBody>
        </p:sp>
        <p:sp>
          <p:nvSpPr>
            <p:cNvPr id="47" name="文本框 46">
              <a:extLst>
                <a:ext uri="{FF2B5EF4-FFF2-40B4-BE49-F238E27FC236}">
                  <a16:creationId xmlns:a16="http://schemas.microsoft.com/office/drawing/2014/main" id="{F6461C74-43B3-26A3-9DF7-8C9DC0372032}"/>
                </a:ext>
              </a:extLst>
            </p:cNvPr>
            <p:cNvSpPr txBox="1"/>
            <p:nvPr/>
          </p:nvSpPr>
          <p:spPr>
            <a:xfrm>
              <a:off x="9793635" y="5395418"/>
              <a:ext cx="1056700" cy="400110"/>
            </a:xfrm>
            <a:prstGeom prst="rect">
              <a:avLst/>
            </a:prstGeom>
            <a:noFill/>
          </p:spPr>
          <p:txBody>
            <a:bodyPr wrap="none" rtlCol="0">
              <a:spAutoFit/>
            </a:bodyPr>
            <a:lstStyle/>
            <a:p>
              <a:r>
                <a:rPr lang="en-US" altLang="zh-CN" sz="2000" b="1" i="1">
                  <a:latin typeface="Aptos (正文)"/>
                  <a:cs typeface="Times New Roman" panose="02020603050405020304" pitchFamily="18" charset="0"/>
                </a:rPr>
                <a:t>muscle</a:t>
              </a:r>
              <a:endParaRPr lang="zh-CN" altLang="en-US" sz="2000" b="1" i="1">
                <a:latin typeface="Aptos (正文)"/>
                <a:cs typeface="Times New Roman" panose="02020603050405020304" pitchFamily="18" charset="0"/>
              </a:endParaRPr>
            </a:p>
          </p:txBody>
        </p:sp>
        <p:sp>
          <p:nvSpPr>
            <p:cNvPr id="48" name="文本框 47">
              <a:extLst>
                <a:ext uri="{FF2B5EF4-FFF2-40B4-BE49-F238E27FC236}">
                  <a16:creationId xmlns:a16="http://schemas.microsoft.com/office/drawing/2014/main" id="{A3D6040A-4058-1BC7-4CD9-C48BB7BA275E}"/>
                </a:ext>
              </a:extLst>
            </p:cNvPr>
            <p:cNvSpPr txBox="1"/>
            <p:nvPr/>
          </p:nvSpPr>
          <p:spPr>
            <a:xfrm>
              <a:off x="5739232" y="5383460"/>
              <a:ext cx="1146789" cy="400110"/>
            </a:xfrm>
            <a:prstGeom prst="rect">
              <a:avLst/>
            </a:prstGeom>
            <a:noFill/>
          </p:spPr>
          <p:txBody>
            <a:bodyPr wrap="none" rtlCol="0">
              <a:spAutoFit/>
            </a:bodyPr>
            <a:lstStyle/>
            <a:p>
              <a:r>
                <a:rPr lang="en-US" altLang="zh-CN" sz="2000" b="1" dirty="0">
                  <a:latin typeface="Aptos (正文)"/>
                  <a:cs typeface="Times New Roman" panose="02020603050405020304" pitchFamily="18" charset="0"/>
                </a:rPr>
                <a:t>antenna</a:t>
              </a:r>
              <a:endParaRPr lang="zh-CN" altLang="en-US" sz="2000" b="1" dirty="0">
                <a:latin typeface="Aptos (正文)"/>
                <a:cs typeface="Times New Roman" panose="02020603050405020304" pitchFamily="18" charset="0"/>
              </a:endParaRPr>
            </a:p>
          </p:txBody>
        </p:sp>
        <p:sp>
          <p:nvSpPr>
            <p:cNvPr id="49" name="矩形 48">
              <a:extLst>
                <a:ext uri="{FF2B5EF4-FFF2-40B4-BE49-F238E27FC236}">
                  <a16:creationId xmlns:a16="http://schemas.microsoft.com/office/drawing/2014/main" id="{CD5A2D0A-4862-26EF-100E-490A023F97E0}"/>
                </a:ext>
              </a:extLst>
            </p:cNvPr>
            <p:cNvSpPr/>
            <p:nvPr/>
          </p:nvSpPr>
          <p:spPr>
            <a:xfrm>
              <a:off x="6154780" y="4190130"/>
              <a:ext cx="263866" cy="65255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Aptos (正文)"/>
              </a:endParaRPr>
            </a:p>
          </p:txBody>
        </p:sp>
        <p:cxnSp>
          <p:nvCxnSpPr>
            <p:cNvPr id="50" name="直接连接符 49">
              <a:extLst>
                <a:ext uri="{FF2B5EF4-FFF2-40B4-BE49-F238E27FC236}">
                  <a16:creationId xmlns:a16="http://schemas.microsoft.com/office/drawing/2014/main" id="{D331A46D-233C-C7F4-48DA-F5C3524E7DE6}"/>
                </a:ext>
              </a:extLst>
            </p:cNvPr>
            <p:cNvCxnSpPr>
              <a:cxnSpLocks/>
              <a:stCxn id="49" idx="0"/>
            </p:cNvCxnSpPr>
            <p:nvPr/>
          </p:nvCxnSpPr>
          <p:spPr>
            <a:xfrm flipV="1">
              <a:off x="6286713" y="3683826"/>
              <a:ext cx="0" cy="506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F8355900-399B-92A7-9A89-4908A7CE447F}"/>
                </a:ext>
              </a:extLst>
            </p:cNvPr>
            <p:cNvCxnSpPr>
              <a:cxnSpLocks/>
            </p:cNvCxnSpPr>
            <p:nvPr/>
          </p:nvCxnSpPr>
          <p:spPr>
            <a:xfrm flipV="1">
              <a:off x="6286713" y="4842681"/>
              <a:ext cx="0" cy="5126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BDB4D545-2286-A5B6-0DE1-F363F49BC568}"/>
                    </a:ext>
                  </a:extLst>
                </p:cNvPr>
                <p:cNvSpPr txBox="1"/>
                <p:nvPr/>
              </p:nvSpPr>
              <p:spPr>
                <a:xfrm>
                  <a:off x="6323069" y="4295163"/>
                  <a:ext cx="108763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rPr>
                            </m:ctrlPr>
                          </m:sSubPr>
                          <m:e>
                            <m:r>
                              <a:rPr lang="en-US" altLang="zh-CN" b="1" i="1" smtClean="0">
                                <a:solidFill>
                                  <a:schemeClr val="tx1"/>
                                </a:solidFill>
                                <a:latin typeface="Cambria Math" panose="02040503050406030204" pitchFamily="18" charset="0"/>
                              </a:rPr>
                              <m:t>𝒁</m:t>
                            </m:r>
                          </m:e>
                          <m:sub>
                            <m:r>
                              <a:rPr lang="en-US" altLang="zh-CN" b="1" i="1" smtClean="0">
                                <a:solidFill>
                                  <a:schemeClr val="tx1"/>
                                </a:solidFill>
                                <a:latin typeface="Cambria Math" panose="02040503050406030204" pitchFamily="18" charset="0"/>
                              </a:rPr>
                              <m:t>𝒂𝒏𝒕𝒆𝒏𝒏𝒂</m:t>
                            </m:r>
                          </m:sub>
                        </m:sSub>
                      </m:oMath>
                    </m:oMathPara>
                  </a14:m>
                  <a:endParaRPr lang="zh-CN" altLang="en-US" dirty="0">
                    <a:latin typeface="Aptos (正文)"/>
                  </a:endParaRPr>
                </a:p>
              </p:txBody>
            </p:sp>
          </mc:Choice>
          <mc:Fallback xmlns="">
            <p:sp>
              <p:nvSpPr>
                <p:cNvPr id="52" name="文本框 51">
                  <a:extLst>
                    <a:ext uri="{FF2B5EF4-FFF2-40B4-BE49-F238E27FC236}">
                      <a16:creationId xmlns:a16="http://schemas.microsoft.com/office/drawing/2014/main" id="{BDB4D545-2286-A5B6-0DE1-F363F49BC568}"/>
                    </a:ext>
                  </a:extLst>
                </p:cNvPr>
                <p:cNvSpPr txBox="1">
                  <a:spLocks noRot="1" noChangeAspect="1" noMove="1" noResize="1" noEditPoints="1" noAdjustHandles="1" noChangeArrowheads="1" noChangeShapeType="1" noTextEdit="1"/>
                </p:cNvSpPr>
                <p:nvPr/>
              </p:nvSpPr>
              <p:spPr>
                <a:xfrm>
                  <a:off x="6323069" y="4295163"/>
                  <a:ext cx="1087635" cy="369332"/>
                </a:xfrm>
                <a:prstGeom prst="rect">
                  <a:avLst/>
                </a:prstGeom>
                <a:blipFill>
                  <a:blip r:embed="rId11"/>
                  <a:stretch>
                    <a:fillRect/>
                  </a:stretch>
                </a:blipFill>
              </p:spPr>
              <p:txBody>
                <a:bodyPr/>
                <a:lstStyle/>
                <a:p>
                  <a:r>
                    <a:rPr lang="en-US">
                      <a:noFill/>
                    </a:rPr>
                    <a:t> </a:t>
                  </a:r>
                </a:p>
              </p:txBody>
            </p:sp>
          </mc:Fallback>
        </mc:AlternateContent>
        <p:sp>
          <p:nvSpPr>
            <p:cNvPr id="53" name="椭圆 52">
              <a:extLst>
                <a:ext uri="{FF2B5EF4-FFF2-40B4-BE49-F238E27FC236}">
                  <a16:creationId xmlns:a16="http://schemas.microsoft.com/office/drawing/2014/main" id="{51D2F750-7C85-399D-F1E6-ACB9F56466B2}"/>
                </a:ext>
              </a:extLst>
            </p:cNvPr>
            <p:cNvSpPr/>
            <p:nvPr/>
          </p:nvSpPr>
          <p:spPr>
            <a:xfrm>
              <a:off x="10806375" y="3578390"/>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54" name="椭圆 53">
              <a:extLst>
                <a:ext uri="{FF2B5EF4-FFF2-40B4-BE49-F238E27FC236}">
                  <a16:creationId xmlns:a16="http://schemas.microsoft.com/office/drawing/2014/main" id="{12A621FD-96EF-CA57-9B95-81D29A6A21EC}"/>
                </a:ext>
              </a:extLst>
            </p:cNvPr>
            <p:cNvSpPr/>
            <p:nvPr/>
          </p:nvSpPr>
          <p:spPr>
            <a:xfrm>
              <a:off x="10806375" y="5256831"/>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55" name="椭圆 54">
              <a:extLst>
                <a:ext uri="{FF2B5EF4-FFF2-40B4-BE49-F238E27FC236}">
                  <a16:creationId xmlns:a16="http://schemas.microsoft.com/office/drawing/2014/main" id="{B77A58A9-55F4-05B1-E57F-DF1A2A68BDD8}"/>
                </a:ext>
              </a:extLst>
            </p:cNvPr>
            <p:cNvSpPr/>
            <p:nvPr/>
          </p:nvSpPr>
          <p:spPr>
            <a:xfrm>
              <a:off x="7051600" y="3605743"/>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56" name="椭圆 55">
              <a:extLst>
                <a:ext uri="{FF2B5EF4-FFF2-40B4-BE49-F238E27FC236}">
                  <a16:creationId xmlns:a16="http://schemas.microsoft.com/office/drawing/2014/main" id="{07E5798E-E027-22D2-4177-B82309838801}"/>
                </a:ext>
              </a:extLst>
            </p:cNvPr>
            <p:cNvSpPr/>
            <p:nvPr/>
          </p:nvSpPr>
          <p:spPr>
            <a:xfrm>
              <a:off x="7051600" y="5256831"/>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grpSp>
          <p:nvGrpSpPr>
            <p:cNvPr id="57" name="组合 56">
              <a:extLst>
                <a:ext uri="{FF2B5EF4-FFF2-40B4-BE49-F238E27FC236}">
                  <a16:creationId xmlns:a16="http://schemas.microsoft.com/office/drawing/2014/main" id="{74E069BB-CF9D-7135-6DE7-B5FE9CBED645}"/>
                </a:ext>
              </a:extLst>
            </p:cNvPr>
            <p:cNvGrpSpPr/>
            <p:nvPr/>
          </p:nvGrpSpPr>
          <p:grpSpPr>
            <a:xfrm>
              <a:off x="1096149" y="3530143"/>
              <a:ext cx="3331766" cy="2197448"/>
              <a:chOff x="1077076" y="3525123"/>
              <a:chExt cx="3116161" cy="2055247"/>
            </a:xfrm>
          </p:grpSpPr>
          <p:sp>
            <p:nvSpPr>
              <p:cNvPr id="61" name="等腰三角形 60">
                <a:extLst>
                  <a:ext uri="{FF2B5EF4-FFF2-40B4-BE49-F238E27FC236}">
                    <a16:creationId xmlns:a16="http://schemas.microsoft.com/office/drawing/2014/main" id="{9BAD7AE2-AA16-CB9E-D626-3FDE35E47002}"/>
                  </a:ext>
                </a:extLst>
              </p:cNvPr>
              <p:cNvSpPr/>
              <p:nvPr/>
            </p:nvSpPr>
            <p:spPr>
              <a:xfrm rot="16200000">
                <a:off x="2395461" y="3973417"/>
                <a:ext cx="437655" cy="377289"/>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ptos (正文)"/>
                  <a:cs typeface="Times New Roman" panose="02020603050405020304" pitchFamily="18" charset="0"/>
                </a:endParaRPr>
              </a:p>
            </p:txBody>
          </p:sp>
          <p:cxnSp>
            <p:nvCxnSpPr>
              <p:cNvPr id="62" name="直接连接符 61">
                <a:extLst>
                  <a:ext uri="{FF2B5EF4-FFF2-40B4-BE49-F238E27FC236}">
                    <a16:creationId xmlns:a16="http://schemas.microsoft.com/office/drawing/2014/main" id="{4BB065AF-5EF7-F302-AB05-C95FB70F77B0}"/>
                  </a:ext>
                </a:extLst>
              </p:cNvPr>
              <p:cNvCxnSpPr>
                <a:cxnSpLocks/>
              </p:cNvCxnSpPr>
              <p:nvPr/>
            </p:nvCxnSpPr>
            <p:spPr>
              <a:xfrm flipH="1">
                <a:off x="1862068" y="4162061"/>
                <a:ext cx="5635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03CBD845-AC60-45EF-F014-0D9BAEF4C8C2}"/>
                  </a:ext>
                </a:extLst>
              </p:cNvPr>
              <p:cNvCxnSpPr>
                <a:cxnSpLocks/>
              </p:cNvCxnSpPr>
              <p:nvPr/>
            </p:nvCxnSpPr>
            <p:spPr>
              <a:xfrm>
                <a:off x="1371277" y="4162061"/>
                <a:ext cx="0" cy="989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矩形: 圆角 63">
                <a:extLst>
                  <a:ext uri="{FF2B5EF4-FFF2-40B4-BE49-F238E27FC236}">
                    <a16:creationId xmlns:a16="http://schemas.microsoft.com/office/drawing/2014/main" id="{2ACAE3C8-B6E9-E828-D2EA-9DFD8A8F1FFA}"/>
                  </a:ext>
                </a:extLst>
              </p:cNvPr>
              <p:cNvSpPr/>
              <p:nvPr/>
            </p:nvSpPr>
            <p:spPr>
              <a:xfrm>
                <a:off x="1077076" y="5158910"/>
                <a:ext cx="1192695" cy="42146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ptos (正文)"/>
                    <a:cs typeface="Times New Roman" panose="02020603050405020304" pitchFamily="18" charset="0"/>
                  </a:rPr>
                  <a:t>TX / RX</a:t>
                </a:r>
                <a:endParaRPr lang="zh-CN" altLang="en-US" sz="2000" b="1" dirty="0">
                  <a:solidFill>
                    <a:schemeClr val="tx1"/>
                  </a:solidFill>
                  <a:latin typeface="Aptos (正文)"/>
                  <a:cs typeface="Times New Roman" panose="02020603050405020304" pitchFamily="18" charset="0"/>
                </a:endParaRPr>
              </a:p>
            </p:txBody>
          </p:sp>
          <p:cxnSp>
            <p:nvCxnSpPr>
              <p:cNvPr id="65" name="直接连接符 64">
                <a:extLst>
                  <a:ext uri="{FF2B5EF4-FFF2-40B4-BE49-F238E27FC236}">
                    <a16:creationId xmlns:a16="http://schemas.microsoft.com/office/drawing/2014/main" id="{04F32F39-B0B6-F55D-1F95-0A918B38E76D}"/>
                  </a:ext>
                </a:extLst>
              </p:cNvPr>
              <p:cNvCxnSpPr>
                <a:cxnSpLocks/>
                <a:stCxn id="67" idx="4"/>
                <a:endCxn id="64" idx="0"/>
              </p:cNvCxnSpPr>
              <p:nvPr/>
            </p:nvCxnSpPr>
            <p:spPr>
              <a:xfrm>
                <a:off x="1673423" y="4350706"/>
                <a:ext cx="1" cy="8082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D905778F-AB06-A21A-B89D-10A3EB497030}"/>
                  </a:ext>
                </a:extLst>
              </p:cNvPr>
              <p:cNvCxnSpPr>
                <a:cxnSpLocks/>
                <a:stCxn id="67" idx="2"/>
              </p:cNvCxnSpPr>
              <p:nvPr/>
            </p:nvCxnSpPr>
            <p:spPr>
              <a:xfrm flipH="1">
                <a:off x="1356425" y="4162061"/>
                <a:ext cx="1283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圆: 空心 66">
                <a:extLst>
                  <a:ext uri="{FF2B5EF4-FFF2-40B4-BE49-F238E27FC236}">
                    <a16:creationId xmlns:a16="http://schemas.microsoft.com/office/drawing/2014/main" id="{AC0720BF-D627-4A45-A3BA-59C793E41E6A}"/>
                  </a:ext>
                </a:extLst>
              </p:cNvPr>
              <p:cNvSpPr/>
              <p:nvPr/>
            </p:nvSpPr>
            <p:spPr>
              <a:xfrm>
                <a:off x="1484778" y="3973416"/>
                <a:ext cx="377290" cy="377290"/>
              </a:xfrm>
              <a:prstGeom prst="donu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ptos (正文)"/>
                  <a:cs typeface="Times New Roman" panose="02020603050405020304" pitchFamily="18" charset="0"/>
                </a:endParaRPr>
              </a:p>
            </p:txBody>
          </p:sp>
          <p:sp>
            <p:nvSpPr>
              <p:cNvPr id="68" name="椭圆 67">
                <a:extLst>
                  <a:ext uri="{FF2B5EF4-FFF2-40B4-BE49-F238E27FC236}">
                    <a16:creationId xmlns:a16="http://schemas.microsoft.com/office/drawing/2014/main" id="{C1922D7A-FFFE-471E-0071-DB5DC4AC732A}"/>
                  </a:ext>
                </a:extLst>
              </p:cNvPr>
              <p:cNvSpPr/>
              <p:nvPr/>
            </p:nvSpPr>
            <p:spPr>
              <a:xfrm>
                <a:off x="1438478" y="4121578"/>
                <a:ext cx="80963" cy="809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cs typeface="Times New Roman" panose="02020603050405020304" pitchFamily="18" charset="0"/>
                </a:endParaRPr>
              </a:p>
            </p:txBody>
          </p:sp>
          <p:sp>
            <p:nvSpPr>
              <p:cNvPr id="69" name="椭圆 68">
                <a:extLst>
                  <a:ext uri="{FF2B5EF4-FFF2-40B4-BE49-F238E27FC236}">
                    <a16:creationId xmlns:a16="http://schemas.microsoft.com/office/drawing/2014/main" id="{5C2DEB9C-EEFF-54C2-4B72-1B3C6AF9A549}"/>
                  </a:ext>
                </a:extLst>
              </p:cNvPr>
              <p:cNvSpPr/>
              <p:nvPr/>
            </p:nvSpPr>
            <p:spPr>
              <a:xfrm>
                <a:off x="1631540" y="4310224"/>
                <a:ext cx="80963" cy="809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cs typeface="Times New Roman" panose="02020603050405020304" pitchFamily="18" charset="0"/>
                </a:endParaRPr>
              </a:p>
            </p:txBody>
          </p:sp>
          <p:sp>
            <p:nvSpPr>
              <p:cNvPr id="70" name="椭圆 69">
                <a:extLst>
                  <a:ext uri="{FF2B5EF4-FFF2-40B4-BE49-F238E27FC236}">
                    <a16:creationId xmlns:a16="http://schemas.microsoft.com/office/drawing/2014/main" id="{C8A61404-CB0A-C3D8-E702-A167488A4532}"/>
                  </a:ext>
                </a:extLst>
              </p:cNvPr>
              <p:cNvSpPr/>
              <p:nvPr/>
            </p:nvSpPr>
            <p:spPr>
              <a:xfrm>
                <a:off x="1814443" y="4121578"/>
                <a:ext cx="80963" cy="809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cs typeface="Times New Roman" panose="02020603050405020304" pitchFamily="18" charset="0"/>
                </a:endParaRPr>
              </a:p>
            </p:txBody>
          </p:sp>
          <p:sp>
            <p:nvSpPr>
              <p:cNvPr id="71" name="文本框 70">
                <a:extLst>
                  <a:ext uri="{FF2B5EF4-FFF2-40B4-BE49-F238E27FC236}">
                    <a16:creationId xmlns:a16="http://schemas.microsoft.com/office/drawing/2014/main" id="{50FD7323-004C-294C-883D-0DBF84282A87}"/>
                  </a:ext>
                </a:extLst>
              </p:cNvPr>
              <p:cNvSpPr txBox="1"/>
              <p:nvPr/>
            </p:nvSpPr>
            <p:spPr>
              <a:xfrm>
                <a:off x="1774889" y="4228725"/>
                <a:ext cx="1072578" cy="374218"/>
              </a:xfrm>
              <a:prstGeom prst="rect">
                <a:avLst/>
              </a:prstGeom>
              <a:noFill/>
            </p:spPr>
            <p:txBody>
              <a:bodyPr wrap="none" rtlCol="0">
                <a:spAutoFit/>
              </a:bodyPr>
              <a:lstStyle/>
              <a:p>
                <a:r>
                  <a:rPr lang="en-US" altLang="zh-CN" sz="2000" b="1" dirty="0">
                    <a:latin typeface="Aptos (正文)"/>
                    <a:cs typeface="Times New Roman" panose="02020603050405020304" pitchFamily="18" charset="0"/>
                  </a:rPr>
                  <a:t>antenna</a:t>
                </a:r>
                <a:endParaRPr lang="zh-CN" altLang="en-US" sz="2000" b="1" dirty="0">
                  <a:latin typeface="Aptos (正文)"/>
                  <a:cs typeface="Times New Roman" panose="02020603050405020304" pitchFamily="18" charset="0"/>
                </a:endParaRPr>
              </a:p>
            </p:txBody>
          </p:sp>
          <p:sp>
            <p:nvSpPr>
              <p:cNvPr id="72" name="矩形 71">
                <a:extLst>
                  <a:ext uri="{FF2B5EF4-FFF2-40B4-BE49-F238E27FC236}">
                    <a16:creationId xmlns:a16="http://schemas.microsoft.com/office/drawing/2014/main" id="{3F3D20A4-A125-963D-CDE0-50AE861C9920}"/>
                  </a:ext>
                </a:extLst>
              </p:cNvPr>
              <p:cNvSpPr/>
              <p:nvPr/>
            </p:nvSpPr>
            <p:spPr>
              <a:xfrm>
                <a:off x="3072727" y="3525123"/>
                <a:ext cx="468727" cy="1354836"/>
              </a:xfrm>
              <a:prstGeom prst="rect">
                <a:avLst/>
              </a:prstGeom>
              <a:solidFill>
                <a:srgbClr val="C55A1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ptos (正文)"/>
                  <a:cs typeface="Times New Roman" panose="02020603050405020304" pitchFamily="18" charset="0"/>
                </a:endParaRPr>
              </a:p>
            </p:txBody>
          </p:sp>
          <p:sp>
            <p:nvSpPr>
              <p:cNvPr id="73" name="矩形 72">
                <a:extLst>
                  <a:ext uri="{FF2B5EF4-FFF2-40B4-BE49-F238E27FC236}">
                    <a16:creationId xmlns:a16="http://schemas.microsoft.com/office/drawing/2014/main" id="{E8664B0E-D233-3CDA-E619-E02B6C98F1F9}"/>
                  </a:ext>
                </a:extLst>
              </p:cNvPr>
              <p:cNvSpPr/>
              <p:nvPr/>
            </p:nvSpPr>
            <p:spPr>
              <a:xfrm>
                <a:off x="2906862" y="3525123"/>
                <a:ext cx="161973" cy="1354836"/>
              </a:xfrm>
              <a:prstGeom prst="rect">
                <a:avLst/>
              </a:prstGeom>
              <a:solidFill>
                <a:srgbClr val="F8CB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ptos (正文)"/>
                  <a:cs typeface="Times New Roman" panose="02020603050405020304" pitchFamily="18" charset="0"/>
                </a:endParaRPr>
              </a:p>
            </p:txBody>
          </p:sp>
          <p:sp>
            <p:nvSpPr>
              <p:cNvPr id="74" name="矩形 73">
                <a:extLst>
                  <a:ext uri="{FF2B5EF4-FFF2-40B4-BE49-F238E27FC236}">
                    <a16:creationId xmlns:a16="http://schemas.microsoft.com/office/drawing/2014/main" id="{BCA0321C-332B-F47B-506F-3615C505784F}"/>
                  </a:ext>
                </a:extLst>
              </p:cNvPr>
              <p:cNvSpPr/>
              <p:nvPr/>
            </p:nvSpPr>
            <p:spPr>
              <a:xfrm>
                <a:off x="2818786" y="3525123"/>
                <a:ext cx="86195" cy="1354836"/>
              </a:xfrm>
              <a:prstGeom prst="rect">
                <a:avLst/>
              </a:prstGeom>
              <a:solidFill>
                <a:srgbClr val="FBE5D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ptos (正文)"/>
                  <a:cs typeface="Times New Roman" panose="02020603050405020304" pitchFamily="18" charset="0"/>
                </a:endParaRPr>
              </a:p>
            </p:txBody>
          </p:sp>
          <p:sp>
            <p:nvSpPr>
              <p:cNvPr id="75" name="矩形 74">
                <a:extLst>
                  <a:ext uri="{FF2B5EF4-FFF2-40B4-BE49-F238E27FC236}">
                    <a16:creationId xmlns:a16="http://schemas.microsoft.com/office/drawing/2014/main" id="{0AA009C6-832C-57AC-BAAF-5FB180BC6057}"/>
                  </a:ext>
                </a:extLst>
              </p:cNvPr>
              <p:cNvSpPr/>
              <p:nvPr/>
            </p:nvSpPr>
            <p:spPr>
              <a:xfrm>
                <a:off x="3541455" y="3525123"/>
                <a:ext cx="281937" cy="1354836"/>
              </a:xfrm>
              <a:prstGeom prst="rect">
                <a:avLst/>
              </a:prstGeom>
              <a:solidFill>
                <a:srgbClr val="F77C7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ptos (正文)"/>
                  <a:cs typeface="Times New Roman" panose="02020603050405020304" pitchFamily="18" charset="0"/>
                </a:endParaRPr>
              </a:p>
            </p:txBody>
          </p:sp>
          <p:sp>
            <p:nvSpPr>
              <p:cNvPr id="76" name="文本框 75">
                <a:extLst>
                  <a:ext uri="{FF2B5EF4-FFF2-40B4-BE49-F238E27FC236}">
                    <a16:creationId xmlns:a16="http://schemas.microsoft.com/office/drawing/2014/main" id="{9696514D-64CC-CF89-EE91-E02A7E417F5C}"/>
                  </a:ext>
                </a:extLst>
              </p:cNvPr>
              <p:cNvSpPr txBox="1"/>
              <p:nvPr/>
            </p:nvSpPr>
            <p:spPr>
              <a:xfrm>
                <a:off x="3837611" y="3879460"/>
                <a:ext cx="355626" cy="345432"/>
              </a:xfrm>
              <a:prstGeom prst="rect">
                <a:avLst/>
              </a:prstGeom>
              <a:noFill/>
            </p:spPr>
            <p:txBody>
              <a:bodyPr wrap="none" rtlCol="0">
                <a:spAutoFit/>
              </a:bodyPr>
              <a:lstStyle/>
              <a:p>
                <a:r>
                  <a:rPr lang="en-US" altLang="zh-CN" b="1" dirty="0">
                    <a:latin typeface="Aptos (正文)"/>
                    <a:cs typeface="Times New Roman" panose="02020603050405020304" pitchFamily="18" charset="0"/>
                  </a:rPr>
                  <a:t>…</a:t>
                </a:r>
                <a:endParaRPr lang="zh-CN" altLang="en-US" b="1" dirty="0">
                  <a:latin typeface="Aptos (正文)"/>
                  <a:cs typeface="Times New Roman" panose="02020603050405020304" pitchFamily="18" charset="0"/>
                </a:endParaRPr>
              </a:p>
            </p:txBody>
          </p:sp>
          <p:sp>
            <p:nvSpPr>
              <p:cNvPr id="77" name="文本框 76">
                <a:extLst>
                  <a:ext uri="{FF2B5EF4-FFF2-40B4-BE49-F238E27FC236}">
                    <a16:creationId xmlns:a16="http://schemas.microsoft.com/office/drawing/2014/main" id="{5B3DEB18-5C3B-436A-27F2-646ED9C6ECFD}"/>
                  </a:ext>
                </a:extLst>
              </p:cNvPr>
              <p:cNvSpPr txBox="1"/>
              <p:nvPr/>
            </p:nvSpPr>
            <p:spPr>
              <a:xfrm>
                <a:off x="2547472" y="4863479"/>
                <a:ext cx="1615013" cy="345432"/>
              </a:xfrm>
              <a:prstGeom prst="rect">
                <a:avLst/>
              </a:prstGeom>
              <a:noFill/>
            </p:spPr>
            <p:txBody>
              <a:bodyPr wrap="none" rtlCol="0">
                <a:spAutoFit/>
              </a:bodyPr>
              <a:lstStyle/>
              <a:p>
                <a:r>
                  <a:rPr lang="en-US" altLang="zh-CN" b="1" dirty="0">
                    <a:latin typeface="Aptos (正文)"/>
                    <a:cs typeface="Times New Roman" panose="02020603050405020304" pitchFamily="18" charset="0"/>
                  </a:rPr>
                  <a:t>human tissues</a:t>
                </a:r>
                <a:endParaRPr lang="zh-CN" altLang="en-US" b="1" dirty="0">
                  <a:latin typeface="Aptos (正文)"/>
                  <a:cs typeface="Times New Roman" panose="02020603050405020304" pitchFamily="18" charset="0"/>
                </a:endParaRPr>
              </a:p>
            </p:txBody>
          </p:sp>
        </p:grpSp>
        <p:sp>
          <p:nvSpPr>
            <p:cNvPr id="58" name="文本框 57">
              <a:extLst>
                <a:ext uri="{FF2B5EF4-FFF2-40B4-BE49-F238E27FC236}">
                  <a16:creationId xmlns:a16="http://schemas.microsoft.com/office/drawing/2014/main" id="{258D821B-7F3A-0ECF-6BE8-474114DAB748}"/>
                </a:ext>
              </a:extLst>
            </p:cNvPr>
            <p:cNvSpPr txBox="1"/>
            <p:nvPr/>
          </p:nvSpPr>
          <p:spPr>
            <a:xfrm>
              <a:off x="2538023" y="3139169"/>
              <a:ext cx="2450992" cy="369332"/>
            </a:xfrm>
            <a:prstGeom prst="rect">
              <a:avLst/>
            </a:prstGeom>
            <a:noFill/>
          </p:spPr>
          <p:txBody>
            <a:bodyPr wrap="none" rtlCol="0">
              <a:spAutoFit/>
            </a:bodyPr>
            <a:lstStyle/>
            <a:p>
              <a:r>
                <a:rPr lang="en-US" altLang="zh-CN" b="1" i="1" dirty="0">
                  <a:latin typeface="Aptos (正文)"/>
                  <a:cs typeface="Times New Roman" panose="02020603050405020304" pitchFamily="18" charset="0"/>
                </a:rPr>
                <a:t>skin-fat-muscle-bone</a:t>
              </a:r>
              <a:endParaRPr lang="zh-CN" altLang="en-US" b="1" i="1" dirty="0">
                <a:latin typeface="Aptos (正文)"/>
                <a:cs typeface="Times New Roman" panose="02020603050405020304" pitchFamily="18" charset="0"/>
              </a:endParaRPr>
            </a:p>
          </p:txBody>
        </p:sp>
        <p:cxnSp>
          <p:nvCxnSpPr>
            <p:cNvPr id="59" name="连接符: 肘形 58">
              <a:extLst>
                <a:ext uri="{FF2B5EF4-FFF2-40B4-BE49-F238E27FC236}">
                  <a16:creationId xmlns:a16="http://schemas.microsoft.com/office/drawing/2014/main" id="{0B2C964C-A706-BAF9-C39C-036B1CFCD952}"/>
                </a:ext>
              </a:extLst>
            </p:cNvPr>
            <p:cNvCxnSpPr>
              <a:cxnSpLocks/>
            </p:cNvCxnSpPr>
            <p:nvPr/>
          </p:nvCxnSpPr>
          <p:spPr>
            <a:xfrm rot="5400000" flipH="1" flipV="1">
              <a:off x="5334473" y="4982964"/>
              <a:ext cx="762155" cy="537430"/>
            </a:xfrm>
            <a:prstGeom prst="bentConnector3">
              <a:avLst>
                <a:gd name="adj1" fmla="val 100847"/>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01B537FC-3A36-8209-8719-8170A52FCE99}"/>
                    </a:ext>
                  </a:extLst>
                </p:cNvPr>
                <p:cNvSpPr txBox="1"/>
                <p:nvPr/>
              </p:nvSpPr>
              <p:spPr>
                <a:xfrm>
                  <a:off x="4862006" y="5388415"/>
                  <a:ext cx="63997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chemeClr val="tx1"/>
                                </a:solidFill>
                                <a:latin typeface="Cambria Math" panose="02040503050406030204" pitchFamily="18" charset="0"/>
                              </a:rPr>
                            </m:ctrlPr>
                          </m:sSubPr>
                          <m:e>
                            <m:r>
                              <a:rPr lang="en-US" altLang="zh-CN" sz="2000" b="1" i="1" smtClean="0">
                                <a:solidFill>
                                  <a:schemeClr val="tx1"/>
                                </a:solidFill>
                                <a:latin typeface="Cambria Math" panose="02040503050406030204" pitchFamily="18" charset="0"/>
                              </a:rPr>
                              <m:t>𝑺</m:t>
                            </m:r>
                          </m:e>
                          <m:sub>
                            <m:r>
                              <a:rPr lang="en-US" altLang="zh-CN" sz="2000" b="1" i="1" smtClean="0">
                                <a:solidFill>
                                  <a:schemeClr val="tx1"/>
                                </a:solidFill>
                                <a:latin typeface="Cambria Math" panose="02040503050406030204" pitchFamily="18" charset="0"/>
                              </a:rPr>
                              <m:t>𝟏𝟏</m:t>
                            </m:r>
                          </m:sub>
                        </m:sSub>
                      </m:oMath>
                    </m:oMathPara>
                  </a14:m>
                  <a:endParaRPr lang="zh-CN" altLang="en-US" sz="2000" dirty="0">
                    <a:latin typeface="Aptos (正文)"/>
                  </a:endParaRPr>
                </a:p>
              </p:txBody>
            </p:sp>
          </mc:Choice>
          <mc:Fallback xmlns="">
            <p:sp>
              <p:nvSpPr>
                <p:cNvPr id="60" name="文本框 59">
                  <a:extLst>
                    <a:ext uri="{FF2B5EF4-FFF2-40B4-BE49-F238E27FC236}">
                      <a16:creationId xmlns:a16="http://schemas.microsoft.com/office/drawing/2014/main" id="{01B537FC-3A36-8209-8719-8170A52FCE99}"/>
                    </a:ext>
                  </a:extLst>
                </p:cNvPr>
                <p:cNvSpPr txBox="1">
                  <a:spLocks noRot="1" noChangeAspect="1" noMove="1" noResize="1" noEditPoints="1" noAdjustHandles="1" noChangeArrowheads="1" noChangeShapeType="1" noTextEdit="1"/>
                </p:cNvSpPr>
                <p:nvPr/>
              </p:nvSpPr>
              <p:spPr>
                <a:xfrm>
                  <a:off x="4862006" y="5388415"/>
                  <a:ext cx="639978" cy="400110"/>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1ED56E54-0173-B76D-344B-4042EE9E22EC}"/>
                  </a:ext>
                </a:extLst>
              </p:cNvPr>
              <p:cNvSpPr txBox="1"/>
              <p:nvPr/>
            </p:nvSpPr>
            <p:spPr>
              <a:xfrm>
                <a:off x="82635" y="1862588"/>
                <a:ext cx="11859629" cy="954107"/>
              </a:xfrm>
              <a:prstGeom prst="rect">
                <a:avLst/>
              </a:prstGeom>
              <a:solidFill>
                <a:srgbClr val="FFC000"/>
              </a:solidFill>
            </p:spPr>
            <p:txBody>
              <a:bodyPr wrap="square" rtlCol="0">
                <a:spAutoFit/>
              </a:bodyPr>
              <a:lstStyle/>
              <a:p>
                <a:pPr marL="457200" indent="-457200">
                  <a:buFont typeface="Wingdings" panose="05000000000000000000" pitchFamily="2" charset="2"/>
                  <a:buChar char="Ø"/>
                </a:pPr>
                <a:r>
                  <a:rPr lang="en-US" altLang="zh-CN" sz="2800" b="1" dirty="0"/>
                  <a:t>Changes in </a:t>
                </a:r>
                <a14:m>
                  <m:oMath xmlns:m="http://schemas.openxmlformats.org/officeDocument/2006/math">
                    <m:sSub>
                      <m:sSubPr>
                        <m:ctrlPr>
                          <a:rPr lang="en-US" altLang="zh-CN" sz="2800" b="1" i="1" dirty="0" smtClean="0">
                            <a:latin typeface="Cambria Math" panose="02040503050406030204" pitchFamily="18" charset="0"/>
                          </a:rPr>
                        </m:ctrlPr>
                      </m:sSubPr>
                      <m:e>
                        <m:r>
                          <a:rPr lang="en-US" altLang="zh-CN" sz="2800" b="1" i="1" dirty="0" smtClean="0">
                            <a:latin typeface="Cambria Math" panose="02040503050406030204" pitchFamily="18" charset="0"/>
                          </a:rPr>
                          <m:t>𝑺</m:t>
                        </m:r>
                      </m:e>
                      <m:sub>
                        <m:r>
                          <a:rPr lang="en-US" altLang="zh-CN" sz="2800" b="1" i="1" dirty="0" smtClean="0">
                            <a:latin typeface="Cambria Math" panose="02040503050406030204" pitchFamily="18" charset="0"/>
                          </a:rPr>
                          <m:t>𝟏𝟏</m:t>
                        </m:r>
                      </m:sub>
                    </m:sSub>
                  </m:oMath>
                </a14:m>
                <a:r>
                  <a:rPr lang="en-US" altLang="zh-CN" sz="2800" b="1" dirty="0"/>
                  <a:t> (antenna/resonator frequency response) is very small</a:t>
                </a:r>
              </a:p>
              <a:p>
                <a:pPr marL="457200" indent="-457200">
                  <a:buFont typeface="Wingdings" panose="05000000000000000000" pitchFamily="2" charset="2"/>
                  <a:buChar char="Ø"/>
                </a:pPr>
                <a:r>
                  <a:rPr lang="en-US" altLang="zh-CN" sz="2800" b="1" dirty="0"/>
                  <a:t>Highly sensitive equipment is required for measurement.</a:t>
                </a:r>
                <a:endParaRPr lang="zh-CN" altLang="en-US" sz="2800" b="1" dirty="0"/>
              </a:p>
            </p:txBody>
          </p:sp>
        </mc:Choice>
        <mc:Fallback xmlns="">
          <p:sp>
            <p:nvSpPr>
              <p:cNvPr id="11" name="文本框 10">
                <a:extLst>
                  <a:ext uri="{FF2B5EF4-FFF2-40B4-BE49-F238E27FC236}">
                    <a16:creationId xmlns:a16="http://schemas.microsoft.com/office/drawing/2014/main" id="{1ED56E54-0173-B76D-344B-4042EE9E22EC}"/>
                  </a:ext>
                </a:extLst>
              </p:cNvPr>
              <p:cNvSpPr txBox="1">
                <a:spLocks noRot="1" noChangeAspect="1" noMove="1" noResize="1" noEditPoints="1" noAdjustHandles="1" noChangeArrowheads="1" noChangeShapeType="1" noTextEdit="1"/>
              </p:cNvSpPr>
              <p:nvPr/>
            </p:nvSpPr>
            <p:spPr>
              <a:xfrm>
                <a:off x="82635" y="1862588"/>
                <a:ext cx="11859629" cy="954107"/>
              </a:xfrm>
              <a:prstGeom prst="rect">
                <a:avLst/>
              </a:prstGeom>
              <a:blipFill>
                <a:blip r:embed="rId13"/>
                <a:stretch>
                  <a:fillRect l="-925" t="-6410" b="-17949"/>
                </a:stretch>
              </a:blipFill>
            </p:spPr>
            <p:txBody>
              <a:bodyPr/>
              <a:lstStyle/>
              <a:p>
                <a:r>
                  <a:rPr lang="en-US">
                    <a:noFill/>
                  </a:rPr>
                  <a:t> </a:t>
                </a:r>
              </a:p>
            </p:txBody>
          </p:sp>
        </mc:Fallback>
      </mc:AlternateContent>
      <p:grpSp>
        <p:nvGrpSpPr>
          <p:cNvPr id="80" name="组合 79">
            <a:extLst>
              <a:ext uri="{FF2B5EF4-FFF2-40B4-BE49-F238E27FC236}">
                <a16:creationId xmlns:a16="http://schemas.microsoft.com/office/drawing/2014/main" id="{42FA1AFF-042D-2A47-422D-EA6669C4D826}"/>
              </a:ext>
            </a:extLst>
          </p:cNvPr>
          <p:cNvGrpSpPr/>
          <p:nvPr/>
        </p:nvGrpSpPr>
        <p:grpSpPr>
          <a:xfrm>
            <a:off x="1507483" y="3163167"/>
            <a:ext cx="8937072" cy="3497454"/>
            <a:chOff x="1507483" y="3163167"/>
            <a:chExt cx="8937072" cy="3497454"/>
          </a:xfrm>
        </p:grpSpPr>
        <p:grpSp>
          <p:nvGrpSpPr>
            <p:cNvPr id="5" name="组合 4">
              <a:extLst>
                <a:ext uri="{FF2B5EF4-FFF2-40B4-BE49-F238E27FC236}">
                  <a16:creationId xmlns:a16="http://schemas.microsoft.com/office/drawing/2014/main" id="{CD8F504F-43F0-7785-F5B3-2C38E46AF672}"/>
                </a:ext>
              </a:extLst>
            </p:cNvPr>
            <p:cNvGrpSpPr/>
            <p:nvPr/>
          </p:nvGrpSpPr>
          <p:grpSpPr>
            <a:xfrm>
              <a:off x="1507483" y="3163167"/>
              <a:ext cx="8937072" cy="3497454"/>
              <a:chOff x="1580054" y="3360546"/>
              <a:chExt cx="8937072" cy="3497454"/>
            </a:xfrm>
          </p:grpSpPr>
          <p:sp>
            <p:nvSpPr>
              <p:cNvPr id="7" name="矩形: 圆角 6">
                <a:extLst>
                  <a:ext uri="{FF2B5EF4-FFF2-40B4-BE49-F238E27FC236}">
                    <a16:creationId xmlns:a16="http://schemas.microsoft.com/office/drawing/2014/main" id="{DA5C2A4F-D593-EC4E-DDC9-69D3C400E712}"/>
                  </a:ext>
                </a:extLst>
              </p:cNvPr>
              <p:cNvSpPr/>
              <p:nvPr/>
            </p:nvSpPr>
            <p:spPr>
              <a:xfrm>
                <a:off x="4496498" y="3360546"/>
                <a:ext cx="755009" cy="310393"/>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E67E1137-21C0-23FA-DEFF-91414DEC392F}"/>
                  </a:ext>
                </a:extLst>
              </p:cNvPr>
              <p:cNvSpPr/>
              <p:nvPr/>
            </p:nvSpPr>
            <p:spPr>
              <a:xfrm>
                <a:off x="1580054" y="4251697"/>
                <a:ext cx="8937072" cy="2606303"/>
              </a:xfrm>
              <a:prstGeom prst="roundRect">
                <a:avLst>
                  <a:gd name="adj" fmla="val 8942"/>
                </a:avLst>
              </a:prstGeom>
              <a:noFill/>
              <a:ln w="381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B8D83C8E-874C-0600-ECDC-B470456AF9D9}"/>
                  </a:ext>
                </a:extLst>
              </p:cNvPr>
              <p:cNvCxnSpPr>
                <a:cxnSpLocks/>
              </p:cNvCxnSpPr>
              <p:nvPr/>
            </p:nvCxnSpPr>
            <p:spPr>
              <a:xfrm flipH="1">
                <a:off x="1761688" y="3670939"/>
                <a:ext cx="2734810" cy="580758"/>
              </a:xfrm>
              <a:prstGeom prst="line">
                <a:avLst/>
              </a:prstGeom>
              <a:ln w="381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10" name="直接连接符 9">
                <a:extLst>
                  <a:ext uri="{FF2B5EF4-FFF2-40B4-BE49-F238E27FC236}">
                    <a16:creationId xmlns:a16="http://schemas.microsoft.com/office/drawing/2014/main" id="{37A469C2-B05D-F44D-DCAB-E048C2B413DC}"/>
                  </a:ext>
                </a:extLst>
              </p:cNvPr>
              <p:cNvCxnSpPr>
                <a:cxnSpLocks/>
              </p:cNvCxnSpPr>
              <p:nvPr/>
            </p:nvCxnSpPr>
            <p:spPr>
              <a:xfrm>
                <a:off x="5251507" y="3670939"/>
                <a:ext cx="5083730" cy="580758"/>
              </a:xfrm>
              <a:prstGeom prst="line">
                <a:avLst/>
              </a:prstGeom>
              <a:ln w="38100">
                <a:solidFill>
                  <a:srgbClr val="C00000"/>
                </a:solidFill>
                <a:prstDash val="dash"/>
              </a:ln>
            </p:spPr>
            <p:style>
              <a:lnRef idx="2">
                <a:schemeClr val="accent1"/>
              </a:lnRef>
              <a:fillRef idx="0">
                <a:schemeClr val="accent1"/>
              </a:fillRef>
              <a:effectRef idx="1">
                <a:schemeClr val="accent1"/>
              </a:effectRef>
              <a:fontRef idx="minor">
                <a:schemeClr val="tx1"/>
              </a:fontRef>
            </p:style>
          </p:cxnSp>
        </p:grpSp>
        <p:pic>
          <p:nvPicPr>
            <p:cNvPr id="79" name="图片 78">
              <a:extLst>
                <a:ext uri="{FF2B5EF4-FFF2-40B4-BE49-F238E27FC236}">
                  <a16:creationId xmlns:a16="http://schemas.microsoft.com/office/drawing/2014/main" id="{541E96FB-C64B-B636-7C4C-32F363521C7C}"/>
                </a:ext>
              </a:extLst>
            </p:cNvPr>
            <p:cNvPicPr>
              <a:picLocks noChangeAspect="1"/>
            </p:cNvPicPr>
            <p:nvPr/>
          </p:nvPicPr>
          <p:blipFill>
            <a:blip r:embed="rId14"/>
            <a:stretch>
              <a:fillRect/>
            </a:stretch>
          </p:blipFill>
          <p:spPr>
            <a:xfrm>
              <a:off x="1830542" y="4084679"/>
              <a:ext cx="8331887" cy="2539634"/>
            </a:xfrm>
            <a:prstGeom prst="rect">
              <a:avLst/>
            </a:prstGeom>
          </p:spPr>
        </p:pic>
      </p:grpSp>
    </p:spTree>
    <p:extLst>
      <p:ext uri="{BB962C8B-B14F-4D97-AF65-F5344CB8AC3E}">
        <p14:creationId xmlns:p14="http://schemas.microsoft.com/office/powerpoint/2010/main" val="92196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6C9AAABA-ECE7-EDF6-6DDB-0C712A14C3BC}"/>
              </a:ext>
            </a:extLst>
          </p:cNvPr>
          <p:cNvGrpSpPr/>
          <p:nvPr/>
        </p:nvGrpSpPr>
        <p:grpSpPr>
          <a:xfrm>
            <a:off x="501267" y="3855631"/>
            <a:ext cx="10936734" cy="2665340"/>
            <a:chOff x="1096149" y="3139169"/>
            <a:chExt cx="10936734" cy="2665340"/>
          </a:xfrm>
        </p:grpSpPr>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C3A8A528-689B-F447-4F5F-97FFCA4B7830}"/>
                    </a:ext>
                  </a:extLst>
                </p:cNvPr>
                <p:cNvSpPr txBox="1"/>
                <p:nvPr/>
              </p:nvSpPr>
              <p:spPr>
                <a:xfrm>
                  <a:off x="4541120" y="4590734"/>
                  <a:ext cx="87615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rPr>
                            </m:ctrlPr>
                          </m:sSubPr>
                          <m:e>
                            <m:r>
                              <a:rPr lang="en-US" altLang="zh-CN" b="1" i="1" smtClean="0">
                                <a:solidFill>
                                  <a:schemeClr val="tx1"/>
                                </a:solidFill>
                                <a:latin typeface="Cambria Math" panose="02040503050406030204" pitchFamily="18" charset="0"/>
                              </a:rPr>
                              <m:t>𝒁</m:t>
                            </m:r>
                          </m:e>
                          <m:sub>
                            <m:r>
                              <a:rPr lang="en-US" altLang="zh-CN" b="1" i="1" smtClean="0">
                                <a:solidFill>
                                  <a:schemeClr val="tx1"/>
                                </a:solidFill>
                                <a:latin typeface="Cambria Math" panose="02040503050406030204" pitchFamily="18" charset="0"/>
                              </a:rPr>
                              <m:t>𝒔𝒐𝒖𝒓𝒄𝒆</m:t>
                            </m:r>
                          </m:sub>
                        </m:sSub>
                      </m:oMath>
                    </m:oMathPara>
                  </a14:m>
                  <a:endParaRPr lang="zh-CN" altLang="en-US" dirty="0">
                    <a:latin typeface="Aptos (正文)"/>
                  </a:endParaRPr>
                </a:p>
              </p:txBody>
            </p:sp>
          </mc:Choice>
          <mc:Fallback xmlns="">
            <p:sp>
              <p:nvSpPr>
                <p:cNvPr id="17" name="文本框 16">
                  <a:extLst>
                    <a:ext uri="{FF2B5EF4-FFF2-40B4-BE49-F238E27FC236}">
                      <a16:creationId xmlns:a16="http://schemas.microsoft.com/office/drawing/2014/main" id="{C3A8A528-689B-F447-4F5F-97FFCA4B7830}"/>
                    </a:ext>
                  </a:extLst>
                </p:cNvPr>
                <p:cNvSpPr txBox="1">
                  <a:spLocks noRot="1" noChangeAspect="1" noMove="1" noResize="1" noEditPoints="1" noAdjustHandles="1" noChangeArrowheads="1" noChangeShapeType="1" noTextEdit="1"/>
                </p:cNvSpPr>
                <p:nvPr/>
              </p:nvSpPr>
              <p:spPr>
                <a:xfrm>
                  <a:off x="4541120" y="4590734"/>
                  <a:ext cx="876151" cy="369332"/>
                </a:xfrm>
                <a:prstGeom prst="rect">
                  <a:avLst/>
                </a:prstGeom>
                <a:blipFill>
                  <a:blip r:embed="rId3"/>
                  <a:stretch>
                    <a:fillRect/>
                  </a:stretch>
                </a:blipFill>
              </p:spPr>
              <p:txBody>
                <a:bodyPr/>
                <a:lstStyle/>
                <a:p>
                  <a:r>
                    <a:rPr lang="en-US">
                      <a:noFill/>
                    </a:rPr>
                    <a:t> </a:t>
                  </a:r>
                </a:p>
              </p:txBody>
            </p:sp>
          </mc:Fallback>
        </mc:AlternateContent>
        <p:sp>
          <p:nvSpPr>
            <p:cNvPr id="18" name="矩形 17">
              <a:extLst>
                <a:ext uri="{FF2B5EF4-FFF2-40B4-BE49-F238E27FC236}">
                  <a16:creationId xmlns:a16="http://schemas.microsoft.com/office/drawing/2014/main" id="{B2D24159-754B-5BE2-4EDA-014506AA9010}"/>
                </a:ext>
              </a:extLst>
            </p:cNvPr>
            <p:cNvSpPr/>
            <p:nvPr/>
          </p:nvSpPr>
          <p:spPr>
            <a:xfrm>
              <a:off x="7131201" y="3283862"/>
              <a:ext cx="3773029" cy="2520646"/>
            </a:xfrm>
            <a:prstGeom prst="rect">
              <a:avLst/>
            </a:prstGeom>
            <a:solidFill>
              <a:schemeClr val="bg1">
                <a:lumMod val="85000"/>
              </a:schemeClr>
            </a:solidFill>
            <a:ln w="1905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ptos (正文)"/>
              </a:endParaRPr>
            </a:p>
          </p:txBody>
        </p:sp>
        <p:cxnSp>
          <p:nvCxnSpPr>
            <p:cNvPr id="19" name="直接连接符 18">
              <a:extLst>
                <a:ext uri="{FF2B5EF4-FFF2-40B4-BE49-F238E27FC236}">
                  <a16:creationId xmlns:a16="http://schemas.microsoft.com/office/drawing/2014/main" id="{001BAC46-D807-4BEC-3C54-3B3168094D67}"/>
                </a:ext>
              </a:extLst>
            </p:cNvPr>
            <p:cNvCxnSpPr>
              <a:cxnSpLocks/>
              <a:stCxn id="27" idx="0"/>
            </p:cNvCxnSpPr>
            <p:nvPr/>
          </p:nvCxnSpPr>
          <p:spPr>
            <a:xfrm flipV="1">
              <a:off x="5148344" y="3675411"/>
              <a:ext cx="0" cy="5438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C1DFE548-82AA-8D78-D181-41CE0DD157AB}"/>
                </a:ext>
              </a:extLst>
            </p:cNvPr>
            <p:cNvCxnSpPr>
              <a:cxnSpLocks/>
            </p:cNvCxnSpPr>
            <p:nvPr/>
          </p:nvCxnSpPr>
          <p:spPr>
            <a:xfrm>
              <a:off x="5141933" y="3670866"/>
              <a:ext cx="61158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934FB576-E547-70E2-BBED-3D8FC327342F}"/>
                </a:ext>
              </a:extLst>
            </p:cNvPr>
            <p:cNvCxnSpPr>
              <a:cxnSpLocks/>
            </p:cNvCxnSpPr>
            <p:nvPr/>
          </p:nvCxnSpPr>
          <p:spPr>
            <a:xfrm>
              <a:off x="5140401" y="5342414"/>
              <a:ext cx="61173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EA28E7E9-ACCB-8201-FCD6-2BF2AF57B2A1}"/>
                </a:ext>
              </a:extLst>
            </p:cNvPr>
            <p:cNvCxnSpPr>
              <a:cxnSpLocks/>
              <a:endCxn id="27" idx="4"/>
            </p:cNvCxnSpPr>
            <p:nvPr/>
          </p:nvCxnSpPr>
          <p:spPr>
            <a:xfrm flipV="1">
              <a:off x="5148344" y="4738316"/>
              <a:ext cx="0" cy="6033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533CBD35-A109-F703-D61E-46D84E7BE76B}"/>
                </a:ext>
              </a:extLst>
            </p:cNvPr>
            <p:cNvSpPr/>
            <p:nvPr/>
          </p:nvSpPr>
          <p:spPr>
            <a:xfrm>
              <a:off x="11125826" y="4177170"/>
              <a:ext cx="263866" cy="65255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Aptos (正文)"/>
              </a:endParaRPr>
            </a:p>
          </p:txBody>
        </p:sp>
        <p:cxnSp>
          <p:nvCxnSpPr>
            <p:cNvPr id="24" name="直接连接符 23">
              <a:extLst>
                <a:ext uri="{FF2B5EF4-FFF2-40B4-BE49-F238E27FC236}">
                  <a16:creationId xmlns:a16="http://schemas.microsoft.com/office/drawing/2014/main" id="{E2D93FBD-2D41-D907-0B03-BC7BDCE1B429}"/>
                </a:ext>
              </a:extLst>
            </p:cNvPr>
            <p:cNvCxnSpPr>
              <a:cxnSpLocks/>
              <a:stCxn id="23" idx="0"/>
            </p:cNvCxnSpPr>
            <p:nvPr/>
          </p:nvCxnSpPr>
          <p:spPr>
            <a:xfrm flipV="1">
              <a:off x="11257759" y="3670866"/>
              <a:ext cx="0" cy="506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D10BFF1D-B420-0005-D129-0558CF4A806D}"/>
                </a:ext>
              </a:extLst>
            </p:cNvPr>
            <p:cNvCxnSpPr>
              <a:cxnSpLocks/>
            </p:cNvCxnSpPr>
            <p:nvPr/>
          </p:nvCxnSpPr>
          <p:spPr>
            <a:xfrm flipV="1">
              <a:off x="11257759" y="4829721"/>
              <a:ext cx="0" cy="5126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5903691C-8B69-DB8F-3F07-A02FCEB2626D}"/>
                    </a:ext>
                  </a:extLst>
                </p:cNvPr>
                <p:cNvSpPr txBox="1"/>
                <p:nvPr/>
              </p:nvSpPr>
              <p:spPr>
                <a:xfrm>
                  <a:off x="11389692" y="4284496"/>
                  <a:ext cx="64319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rPr>
                            </m:ctrlPr>
                          </m:sSubPr>
                          <m:e>
                            <m:r>
                              <a:rPr lang="en-US" altLang="zh-CN" b="1" i="1" smtClean="0">
                                <a:solidFill>
                                  <a:schemeClr val="tx1"/>
                                </a:solidFill>
                                <a:latin typeface="Cambria Math" panose="02040503050406030204" pitchFamily="18" charset="0"/>
                              </a:rPr>
                              <m:t>𝒁</m:t>
                            </m:r>
                          </m:e>
                          <m:sub>
                            <m:r>
                              <a:rPr lang="en-US" altLang="zh-CN" b="1" i="1" smtClean="0">
                                <a:solidFill>
                                  <a:schemeClr val="tx1"/>
                                </a:solidFill>
                                <a:latin typeface="Cambria Math" panose="02040503050406030204" pitchFamily="18" charset="0"/>
                              </a:rPr>
                              <m:t>𝒍𝒐𝒂𝒅</m:t>
                            </m:r>
                          </m:sub>
                        </m:sSub>
                      </m:oMath>
                    </m:oMathPara>
                  </a14:m>
                  <a:endParaRPr lang="zh-CN" altLang="en-US" dirty="0">
                    <a:latin typeface="Aptos (正文)"/>
                  </a:endParaRPr>
                </a:p>
              </p:txBody>
            </p:sp>
          </mc:Choice>
          <mc:Fallback xmlns="">
            <p:sp>
              <p:nvSpPr>
                <p:cNvPr id="26" name="文本框 25">
                  <a:extLst>
                    <a:ext uri="{FF2B5EF4-FFF2-40B4-BE49-F238E27FC236}">
                      <a16:creationId xmlns:a16="http://schemas.microsoft.com/office/drawing/2014/main" id="{5903691C-8B69-DB8F-3F07-A02FCEB2626D}"/>
                    </a:ext>
                  </a:extLst>
                </p:cNvPr>
                <p:cNvSpPr txBox="1">
                  <a:spLocks noRot="1" noChangeAspect="1" noMove="1" noResize="1" noEditPoints="1" noAdjustHandles="1" noChangeArrowheads="1" noChangeShapeType="1" noTextEdit="1"/>
                </p:cNvSpPr>
                <p:nvPr/>
              </p:nvSpPr>
              <p:spPr>
                <a:xfrm>
                  <a:off x="11389692" y="4284496"/>
                  <a:ext cx="643191" cy="369332"/>
                </a:xfrm>
                <a:prstGeom prst="rect">
                  <a:avLst/>
                </a:prstGeom>
                <a:blipFill>
                  <a:blip r:embed="rId4"/>
                  <a:stretch>
                    <a:fillRect r="-3810"/>
                  </a:stretch>
                </a:blipFill>
              </p:spPr>
              <p:txBody>
                <a:bodyPr/>
                <a:lstStyle/>
                <a:p>
                  <a:r>
                    <a:rPr lang="en-US">
                      <a:noFill/>
                    </a:rPr>
                    <a:t> </a:t>
                  </a:r>
                </a:p>
              </p:txBody>
            </p:sp>
          </mc:Fallback>
        </mc:AlternateContent>
        <p:sp>
          <p:nvSpPr>
            <p:cNvPr id="27" name="椭圆 26">
              <a:extLst>
                <a:ext uri="{FF2B5EF4-FFF2-40B4-BE49-F238E27FC236}">
                  <a16:creationId xmlns:a16="http://schemas.microsoft.com/office/drawing/2014/main" id="{ECEBD11B-DE42-014D-1D4B-0D5EC74ABC56}"/>
                </a:ext>
              </a:extLst>
            </p:cNvPr>
            <p:cNvSpPr/>
            <p:nvPr/>
          </p:nvSpPr>
          <p:spPr>
            <a:xfrm>
              <a:off x="4888817" y="4219263"/>
              <a:ext cx="519053" cy="519053"/>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28" name="任意多边形: 形状 27">
              <a:extLst>
                <a:ext uri="{FF2B5EF4-FFF2-40B4-BE49-F238E27FC236}">
                  <a16:creationId xmlns:a16="http://schemas.microsoft.com/office/drawing/2014/main" id="{0E9E8A73-3494-4F91-925A-23E8373FF875}"/>
                </a:ext>
              </a:extLst>
            </p:cNvPr>
            <p:cNvSpPr/>
            <p:nvPr/>
          </p:nvSpPr>
          <p:spPr>
            <a:xfrm>
              <a:off x="5021010" y="4223215"/>
              <a:ext cx="282137" cy="506185"/>
            </a:xfrm>
            <a:custGeom>
              <a:avLst/>
              <a:gdLst>
                <a:gd name="connsiteX0" fmla="*/ 157993 w 282137"/>
                <a:gd name="connsiteY0" fmla="*/ 0 h 506185"/>
                <a:gd name="connsiteX1" fmla="*/ 2871 w 282137"/>
                <a:gd name="connsiteY1" fmla="*/ 155121 h 506185"/>
                <a:gd name="connsiteX2" fmla="*/ 277735 w 282137"/>
                <a:gd name="connsiteY2" fmla="*/ 364671 h 506185"/>
                <a:gd name="connsiteX3" fmla="*/ 149828 w 282137"/>
                <a:gd name="connsiteY3" fmla="*/ 506185 h 506185"/>
              </a:gdLst>
              <a:ahLst/>
              <a:cxnLst>
                <a:cxn ang="0">
                  <a:pos x="connsiteX0" y="connsiteY0"/>
                </a:cxn>
                <a:cxn ang="0">
                  <a:pos x="connsiteX1" y="connsiteY1"/>
                </a:cxn>
                <a:cxn ang="0">
                  <a:pos x="connsiteX2" y="connsiteY2"/>
                </a:cxn>
                <a:cxn ang="0">
                  <a:pos x="connsiteX3" y="connsiteY3"/>
                </a:cxn>
              </a:cxnLst>
              <a:rect l="l" t="t" r="r" b="b"/>
              <a:pathLst>
                <a:path w="282137" h="506185">
                  <a:moveTo>
                    <a:pt x="157993" y="0"/>
                  </a:moveTo>
                  <a:cubicBezTo>
                    <a:pt x="70453" y="47171"/>
                    <a:pt x="-17086" y="94343"/>
                    <a:pt x="2871" y="155121"/>
                  </a:cubicBezTo>
                  <a:cubicBezTo>
                    <a:pt x="22828" y="215899"/>
                    <a:pt x="253242" y="306160"/>
                    <a:pt x="277735" y="364671"/>
                  </a:cubicBezTo>
                  <a:cubicBezTo>
                    <a:pt x="302228" y="423182"/>
                    <a:pt x="219678" y="497567"/>
                    <a:pt x="149828" y="506185"/>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29" name="矩形 28">
              <a:extLst>
                <a:ext uri="{FF2B5EF4-FFF2-40B4-BE49-F238E27FC236}">
                  <a16:creationId xmlns:a16="http://schemas.microsoft.com/office/drawing/2014/main" id="{D8AC82BA-1324-5534-E224-30A3647945B8}"/>
                </a:ext>
              </a:extLst>
            </p:cNvPr>
            <p:cNvSpPr/>
            <p:nvPr/>
          </p:nvSpPr>
          <p:spPr>
            <a:xfrm>
              <a:off x="5812108" y="3283863"/>
              <a:ext cx="904253" cy="252064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30" name="椭圆 29">
              <a:extLst>
                <a:ext uri="{FF2B5EF4-FFF2-40B4-BE49-F238E27FC236}">
                  <a16:creationId xmlns:a16="http://schemas.microsoft.com/office/drawing/2014/main" id="{1B5A6275-7BCC-5D58-DB2A-572E04980E32}"/>
                </a:ext>
              </a:extLst>
            </p:cNvPr>
            <p:cNvSpPr/>
            <p:nvPr/>
          </p:nvSpPr>
          <p:spPr>
            <a:xfrm>
              <a:off x="5734467" y="3594792"/>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31" name="椭圆 30">
              <a:extLst>
                <a:ext uri="{FF2B5EF4-FFF2-40B4-BE49-F238E27FC236}">
                  <a16:creationId xmlns:a16="http://schemas.microsoft.com/office/drawing/2014/main" id="{3C90DA0F-767C-80B0-C797-F22A2F74B641}"/>
                </a:ext>
              </a:extLst>
            </p:cNvPr>
            <p:cNvSpPr/>
            <p:nvPr/>
          </p:nvSpPr>
          <p:spPr>
            <a:xfrm>
              <a:off x="6633145" y="3608922"/>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32" name="椭圆 31">
              <a:extLst>
                <a:ext uri="{FF2B5EF4-FFF2-40B4-BE49-F238E27FC236}">
                  <a16:creationId xmlns:a16="http://schemas.microsoft.com/office/drawing/2014/main" id="{B7881B64-E5AB-BB51-9075-7CACC3A9964C}"/>
                </a:ext>
              </a:extLst>
            </p:cNvPr>
            <p:cNvSpPr/>
            <p:nvPr/>
          </p:nvSpPr>
          <p:spPr>
            <a:xfrm>
              <a:off x="5734467" y="5260010"/>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33" name="椭圆 32">
              <a:extLst>
                <a:ext uri="{FF2B5EF4-FFF2-40B4-BE49-F238E27FC236}">
                  <a16:creationId xmlns:a16="http://schemas.microsoft.com/office/drawing/2014/main" id="{FCC096FD-8E90-E6D0-53D6-6B67870B6491}"/>
                </a:ext>
              </a:extLst>
            </p:cNvPr>
            <p:cNvSpPr/>
            <p:nvPr/>
          </p:nvSpPr>
          <p:spPr>
            <a:xfrm>
              <a:off x="6633145" y="5260010"/>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34" name="文本框 33">
              <a:extLst>
                <a:ext uri="{FF2B5EF4-FFF2-40B4-BE49-F238E27FC236}">
                  <a16:creationId xmlns:a16="http://schemas.microsoft.com/office/drawing/2014/main" id="{546A077F-DB74-89A9-FF85-B83ECC4A79EA}"/>
                </a:ext>
              </a:extLst>
            </p:cNvPr>
            <p:cNvSpPr txBox="1"/>
            <p:nvPr/>
          </p:nvSpPr>
          <p:spPr>
            <a:xfrm>
              <a:off x="7424431" y="5395418"/>
              <a:ext cx="671979" cy="400110"/>
            </a:xfrm>
            <a:prstGeom prst="rect">
              <a:avLst/>
            </a:prstGeom>
            <a:noFill/>
          </p:spPr>
          <p:txBody>
            <a:bodyPr wrap="none" rtlCol="0">
              <a:spAutoFit/>
            </a:bodyPr>
            <a:lstStyle/>
            <a:p>
              <a:r>
                <a:rPr lang="en-US" altLang="zh-CN" sz="2000" b="1" i="1" dirty="0">
                  <a:latin typeface="Aptos (正文)"/>
                  <a:cs typeface="Times New Roman" panose="02020603050405020304" pitchFamily="18" charset="0"/>
                </a:rPr>
                <a:t>skin</a:t>
              </a:r>
              <a:endParaRPr lang="zh-CN" altLang="en-US" sz="2000" b="1" i="1" dirty="0">
                <a:latin typeface="Aptos (正文)"/>
                <a:cs typeface="Times New Roman" panose="02020603050405020304" pitchFamily="18" charset="0"/>
              </a:endParaRPr>
            </a:p>
          </p:txBody>
        </p:sp>
        <p:sp>
          <p:nvSpPr>
            <p:cNvPr id="35" name="流程图: 直接访问存储器 34">
              <a:extLst>
                <a:ext uri="{FF2B5EF4-FFF2-40B4-BE49-F238E27FC236}">
                  <a16:creationId xmlns:a16="http://schemas.microsoft.com/office/drawing/2014/main" id="{61183272-0FB6-E3F8-C515-2DF7980AA155}"/>
                </a:ext>
              </a:extLst>
            </p:cNvPr>
            <p:cNvSpPr/>
            <p:nvPr/>
          </p:nvSpPr>
          <p:spPr>
            <a:xfrm>
              <a:off x="7491771" y="3544399"/>
              <a:ext cx="464022" cy="276989"/>
            </a:xfrm>
            <a:prstGeom prst="flowChartMagneticDrum">
              <a:avLst/>
            </a:prstGeom>
            <a:solidFill>
              <a:schemeClr val="accent2">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Aptos (正文)"/>
                <a:cs typeface="Times New Roman" panose="02020603050405020304" pitchFamily="18" charset="0"/>
              </a:endParaRPr>
            </a:p>
          </p:txBody>
        </p:sp>
        <p:sp>
          <p:nvSpPr>
            <p:cNvPr id="36" name="流程图: 直接访问存储器 35">
              <a:extLst>
                <a:ext uri="{FF2B5EF4-FFF2-40B4-BE49-F238E27FC236}">
                  <a16:creationId xmlns:a16="http://schemas.microsoft.com/office/drawing/2014/main" id="{76948A6D-9967-6CD4-EEE5-AAFE4849C933}"/>
                </a:ext>
              </a:extLst>
            </p:cNvPr>
            <p:cNvSpPr/>
            <p:nvPr/>
          </p:nvSpPr>
          <p:spPr>
            <a:xfrm>
              <a:off x="8743136" y="3544399"/>
              <a:ext cx="464022" cy="276989"/>
            </a:xfrm>
            <a:prstGeom prst="flowChartMagneticDrum">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Aptos (正文)"/>
                <a:cs typeface="Times New Roman" panose="02020603050405020304" pitchFamily="18" charset="0"/>
              </a:endParaRPr>
            </a:p>
          </p:txBody>
        </p:sp>
        <p:sp>
          <p:nvSpPr>
            <p:cNvPr id="37" name="流程图: 直接访问存储器 36">
              <a:extLst>
                <a:ext uri="{FF2B5EF4-FFF2-40B4-BE49-F238E27FC236}">
                  <a16:creationId xmlns:a16="http://schemas.microsoft.com/office/drawing/2014/main" id="{F26CD51F-D609-7B74-B5B1-4E5D994FD123}"/>
                </a:ext>
              </a:extLst>
            </p:cNvPr>
            <p:cNvSpPr/>
            <p:nvPr/>
          </p:nvSpPr>
          <p:spPr>
            <a:xfrm>
              <a:off x="10013971" y="3546510"/>
              <a:ext cx="464022" cy="276989"/>
            </a:xfrm>
            <a:prstGeom prst="flowChartMagneticDrum">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Aptos (正文)"/>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092DD2CA-3480-04A4-607A-5458C1040FB6}"/>
                    </a:ext>
                  </a:extLst>
                </p:cNvPr>
                <p:cNvSpPr txBox="1"/>
                <p:nvPr/>
              </p:nvSpPr>
              <p:spPr>
                <a:xfrm>
                  <a:off x="7310182" y="3212878"/>
                  <a:ext cx="857768" cy="33855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tx1"/>
                                </a:solidFill>
                                <a:latin typeface="Cambria Math" panose="02040503050406030204" pitchFamily="18" charset="0"/>
                              </a:rPr>
                            </m:ctrlPr>
                          </m:sSubPr>
                          <m:e>
                            <m:r>
                              <a:rPr lang="en-US" altLang="zh-CN" sz="1600" b="1" i="1" smtClean="0">
                                <a:solidFill>
                                  <a:schemeClr val="tx1"/>
                                </a:solidFill>
                                <a:latin typeface="Cambria Math" panose="02040503050406030204" pitchFamily="18" charset="0"/>
                              </a:rPr>
                              <m:t>𝒁</m:t>
                            </m:r>
                          </m:e>
                          <m:sub>
                            <m:r>
                              <a:rPr lang="en-US" altLang="zh-CN" sz="1600" b="1" i="1" smtClean="0">
                                <a:solidFill>
                                  <a:schemeClr val="tx1"/>
                                </a:solidFill>
                                <a:latin typeface="Cambria Math" panose="02040503050406030204" pitchFamily="18" charset="0"/>
                              </a:rPr>
                              <m:t>𝒔</m:t>
                            </m:r>
                          </m:sub>
                        </m:sSub>
                        <m:r>
                          <m:rPr>
                            <m:nor/>
                          </m:rPr>
                          <a:rPr lang="en-US" altLang="zh-CN" sz="1600" b="1" i="0" smtClean="0">
                            <a:solidFill>
                              <a:schemeClr val="tx1"/>
                            </a:solidFill>
                            <a:latin typeface="Aptos (正文)"/>
                          </a:rPr>
                          <m:t>,</m:t>
                        </m:r>
                        <m:sSub>
                          <m:sSubPr>
                            <m:ctrlPr>
                              <a:rPr lang="en-US" altLang="zh-CN" sz="1600" b="1" i="1" smtClean="0">
                                <a:solidFill>
                                  <a:schemeClr val="tx1"/>
                                </a:solidFill>
                                <a:latin typeface="Cambria Math" panose="02040503050406030204" pitchFamily="18" charset="0"/>
                              </a:rPr>
                            </m:ctrlPr>
                          </m:sSubPr>
                          <m:e>
                            <m:r>
                              <m:rPr>
                                <m:nor/>
                              </m:rPr>
                              <a:rPr lang="el-GR" altLang="zh-CN" sz="1600" b="1" dirty="0">
                                <a:latin typeface="Aptos (正文)"/>
                                <a:cs typeface="Times New Roman" panose="02020603050405020304" pitchFamily="18" charset="0"/>
                              </a:rPr>
                              <m:t>γ</m:t>
                            </m:r>
                          </m:e>
                          <m:sub>
                            <m:r>
                              <a:rPr lang="en-US" altLang="zh-CN" sz="1600" b="1" i="1" dirty="0" smtClean="0">
                                <a:latin typeface="Cambria Math" panose="02040503050406030204" pitchFamily="18" charset="0"/>
                                <a:cs typeface="Times New Roman" panose="02020603050405020304" pitchFamily="18" charset="0"/>
                              </a:rPr>
                              <m:t>𝒔</m:t>
                            </m:r>
                          </m:sub>
                        </m:sSub>
                      </m:oMath>
                    </m:oMathPara>
                  </a14:m>
                  <a:endParaRPr lang="zh-CN" altLang="en-US" sz="1600" b="1" dirty="0">
                    <a:solidFill>
                      <a:schemeClr val="tx1"/>
                    </a:solidFill>
                    <a:latin typeface="Aptos (正文)"/>
                    <a:cs typeface="Times New Roman" panose="02020603050405020304" pitchFamily="18" charset="0"/>
                  </a:endParaRPr>
                </a:p>
              </p:txBody>
            </p:sp>
          </mc:Choice>
          <mc:Fallback xmlns="">
            <p:sp>
              <p:nvSpPr>
                <p:cNvPr id="38" name="文本框 37">
                  <a:extLst>
                    <a:ext uri="{FF2B5EF4-FFF2-40B4-BE49-F238E27FC236}">
                      <a16:creationId xmlns:a16="http://schemas.microsoft.com/office/drawing/2014/main" id="{092DD2CA-3480-04A4-607A-5458C1040FB6}"/>
                    </a:ext>
                  </a:extLst>
                </p:cNvPr>
                <p:cNvSpPr txBox="1">
                  <a:spLocks noRot="1" noChangeAspect="1" noMove="1" noResize="1" noEditPoints="1" noAdjustHandles="1" noChangeArrowheads="1" noChangeShapeType="1" noTextEdit="1"/>
                </p:cNvSpPr>
                <p:nvPr/>
              </p:nvSpPr>
              <p:spPr>
                <a:xfrm>
                  <a:off x="7310182" y="3212878"/>
                  <a:ext cx="857768" cy="338554"/>
                </a:xfrm>
                <a:prstGeom prst="rect">
                  <a:avLst/>
                </a:prstGeom>
                <a:blipFill>
                  <a:blip r:embed="rId5"/>
                  <a:stretch>
                    <a:fillRect b="-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9B385C7A-1588-8C27-0065-F520F2F8022E}"/>
                    </a:ext>
                  </a:extLst>
                </p:cNvPr>
                <p:cNvSpPr txBox="1"/>
                <p:nvPr/>
              </p:nvSpPr>
              <p:spPr>
                <a:xfrm>
                  <a:off x="8602000" y="3212878"/>
                  <a:ext cx="857768" cy="36189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tx1"/>
                                </a:solidFill>
                                <a:latin typeface="Cambria Math" panose="02040503050406030204" pitchFamily="18" charset="0"/>
                              </a:rPr>
                            </m:ctrlPr>
                          </m:sSubPr>
                          <m:e>
                            <m:r>
                              <a:rPr lang="en-US" altLang="zh-CN" sz="1600" b="1" i="1" smtClean="0">
                                <a:solidFill>
                                  <a:schemeClr val="tx1"/>
                                </a:solidFill>
                                <a:latin typeface="Cambria Math" panose="02040503050406030204" pitchFamily="18" charset="0"/>
                              </a:rPr>
                              <m:t>𝒁</m:t>
                            </m:r>
                          </m:e>
                          <m:sub>
                            <m:r>
                              <a:rPr lang="en-US" altLang="zh-CN" sz="1600" b="1" i="1" smtClean="0">
                                <a:solidFill>
                                  <a:schemeClr val="tx1"/>
                                </a:solidFill>
                                <a:latin typeface="Cambria Math" panose="02040503050406030204" pitchFamily="18" charset="0"/>
                              </a:rPr>
                              <m:t>𝒇</m:t>
                            </m:r>
                          </m:sub>
                        </m:sSub>
                        <m:r>
                          <m:rPr>
                            <m:nor/>
                          </m:rPr>
                          <a:rPr lang="en-US" altLang="zh-CN" sz="1600" b="1" i="0" smtClean="0">
                            <a:solidFill>
                              <a:schemeClr val="tx1"/>
                            </a:solidFill>
                            <a:latin typeface="Aptos (正文)"/>
                          </a:rPr>
                          <m:t>,</m:t>
                        </m:r>
                        <m:sSub>
                          <m:sSubPr>
                            <m:ctrlPr>
                              <a:rPr lang="en-US" altLang="zh-CN" sz="1600" b="1" i="1" smtClean="0">
                                <a:solidFill>
                                  <a:schemeClr val="tx1"/>
                                </a:solidFill>
                                <a:latin typeface="Cambria Math" panose="02040503050406030204" pitchFamily="18" charset="0"/>
                              </a:rPr>
                            </m:ctrlPr>
                          </m:sSubPr>
                          <m:e>
                            <m:r>
                              <m:rPr>
                                <m:nor/>
                              </m:rPr>
                              <a:rPr lang="el-GR" altLang="zh-CN" sz="1600" b="1" dirty="0">
                                <a:latin typeface="Aptos (正文)"/>
                                <a:cs typeface="Times New Roman" panose="02020603050405020304" pitchFamily="18" charset="0"/>
                              </a:rPr>
                              <m:t>γ</m:t>
                            </m:r>
                          </m:e>
                          <m:sub>
                            <m:r>
                              <a:rPr lang="en-US" altLang="zh-CN" sz="1600" b="1" i="1" dirty="0" smtClean="0">
                                <a:latin typeface="Cambria Math" panose="02040503050406030204" pitchFamily="18" charset="0"/>
                                <a:cs typeface="Times New Roman" panose="02020603050405020304" pitchFamily="18" charset="0"/>
                              </a:rPr>
                              <m:t>𝒇</m:t>
                            </m:r>
                          </m:sub>
                        </m:sSub>
                      </m:oMath>
                    </m:oMathPara>
                  </a14:m>
                  <a:endParaRPr lang="zh-CN" altLang="en-US" sz="1600" b="1">
                    <a:solidFill>
                      <a:schemeClr val="tx1"/>
                    </a:solidFill>
                    <a:latin typeface="Aptos (正文)"/>
                    <a:cs typeface="Times New Roman" panose="02020603050405020304" pitchFamily="18" charset="0"/>
                  </a:endParaRPr>
                </a:p>
              </p:txBody>
            </p:sp>
          </mc:Choice>
          <mc:Fallback xmlns="">
            <p:sp>
              <p:nvSpPr>
                <p:cNvPr id="39" name="文本框 38">
                  <a:extLst>
                    <a:ext uri="{FF2B5EF4-FFF2-40B4-BE49-F238E27FC236}">
                      <a16:creationId xmlns:a16="http://schemas.microsoft.com/office/drawing/2014/main" id="{9B385C7A-1588-8C27-0065-F520F2F8022E}"/>
                    </a:ext>
                  </a:extLst>
                </p:cNvPr>
                <p:cNvSpPr txBox="1">
                  <a:spLocks noRot="1" noChangeAspect="1" noMove="1" noResize="1" noEditPoints="1" noAdjustHandles="1" noChangeArrowheads="1" noChangeShapeType="1" noTextEdit="1"/>
                </p:cNvSpPr>
                <p:nvPr/>
              </p:nvSpPr>
              <p:spPr>
                <a:xfrm>
                  <a:off x="8602000" y="3212878"/>
                  <a:ext cx="857768" cy="361894"/>
                </a:xfrm>
                <a:prstGeom prst="rect">
                  <a:avLst/>
                </a:prstGeom>
                <a:blipFill>
                  <a:blip r:embed="rId6"/>
                  <a:stretch>
                    <a:fillRect b="-6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B69C0CE2-8014-1788-9376-FD5E96385388}"/>
                    </a:ext>
                  </a:extLst>
                </p:cNvPr>
                <p:cNvSpPr txBox="1"/>
                <p:nvPr/>
              </p:nvSpPr>
              <p:spPr>
                <a:xfrm>
                  <a:off x="9874447" y="3212878"/>
                  <a:ext cx="857768" cy="33855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tx1"/>
                                </a:solidFill>
                                <a:latin typeface="Cambria Math" panose="02040503050406030204" pitchFamily="18" charset="0"/>
                              </a:rPr>
                            </m:ctrlPr>
                          </m:sSubPr>
                          <m:e>
                            <m:r>
                              <a:rPr lang="en-US" altLang="zh-CN" sz="1600" b="1" i="1" smtClean="0">
                                <a:solidFill>
                                  <a:schemeClr val="tx1"/>
                                </a:solidFill>
                                <a:latin typeface="Cambria Math" panose="02040503050406030204" pitchFamily="18" charset="0"/>
                              </a:rPr>
                              <m:t>𝒁</m:t>
                            </m:r>
                          </m:e>
                          <m:sub>
                            <m:r>
                              <a:rPr lang="en-US" altLang="zh-CN" sz="1600" b="1" i="1" smtClean="0">
                                <a:solidFill>
                                  <a:schemeClr val="tx1"/>
                                </a:solidFill>
                                <a:latin typeface="Cambria Math" panose="02040503050406030204" pitchFamily="18" charset="0"/>
                              </a:rPr>
                              <m:t>𝒎</m:t>
                            </m:r>
                          </m:sub>
                        </m:sSub>
                        <m:r>
                          <m:rPr>
                            <m:nor/>
                          </m:rPr>
                          <a:rPr lang="en-US" altLang="zh-CN" sz="1600" b="1" i="0" smtClean="0">
                            <a:solidFill>
                              <a:schemeClr val="tx1"/>
                            </a:solidFill>
                            <a:latin typeface="Aptos (正文)"/>
                          </a:rPr>
                          <m:t>,</m:t>
                        </m:r>
                        <m:sSub>
                          <m:sSubPr>
                            <m:ctrlPr>
                              <a:rPr lang="en-US" altLang="zh-CN" sz="1600" b="1" i="1" smtClean="0">
                                <a:solidFill>
                                  <a:schemeClr val="tx1"/>
                                </a:solidFill>
                                <a:latin typeface="Cambria Math" panose="02040503050406030204" pitchFamily="18" charset="0"/>
                              </a:rPr>
                            </m:ctrlPr>
                          </m:sSubPr>
                          <m:e>
                            <m:r>
                              <m:rPr>
                                <m:nor/>
                              </m:rPr>
                              <a:rPr lang="el-GR" altLang="zh-CN" sz="1600" b="1" dirty="0">
                                <a:latin typeface="Aptos (正文)"/>
                                <a:cs typeface="Times New Roman" panose="02020603050405020304" pitchFamily="18" charset="0"/>
                              </a:rPr>
                              <m:t>γ</m:t>
                            </m:r>
                          </m:e>
                          <m:sub>
                            <m:r>
                              <a:rPr lang="en-US" altLang="zh-CN" sz="1600" b="1" i="1" dirty="0" smtClean="0">
                                <a:latin typeface="Cambria Math" panose="02040503050406030204" pitchFamily="18" charset="0"/>
                                <a:cs typeface="Times New Roman" panose="02020603050405020304" pitchFamily="18" charset="0"/>
                              </a:rPr>
                              <m:t>𝒎</m:t>
                            </m:r>
                          </m:sub>
                        </m:sSub>
                      </m:oMath>
                    </m:oMathPara>
                  </a14:m>
                  <a:endParaRPr lang="zh-CN" altLang="en-US" sz="1600" b="1" dirty="0">
                    <a:solidFill>
                      <a:schemeClr val="tx1"/>
                    </a:solidFill>
                    <a:latin typeface="Aptos (正文)"/>
                    <a:cs typeface="Times New Roman" panose="02020603050405020304" pitchFamily="18" charset="0"/>
                  </a:endParaRPr>
                </a:p>
              </p:txBody>
            </p:sp>
          </mc:Choice>
          <mc:Fallback xmlns="">
            <p:sp>
              <p:nvSpPr>
                <p:cNvPr id="40" name="文本框 39">
                  <a:extLst>
                    <a:ext uri="{FF2B5EF4-FFF2-40B4-BE49-F238E27FC236}">
                      <a16:creationId xmlns:a16="http://schemas.microsoft.com/office/drawing/2014/main" id="{B69C0CE2-8014-1788-9376-FD5E96385388}"/>
                    </a:ext>
                  </a:extLst>
                </p:cNvPr>
                <p:cNvSpPr txBox="1">
                  <a:spLocks noRot="1" noChangeAspect="1" noMove="1" noResize="1" noEditPoints="1" noAdjustHandles="1" noChangeArrowheads="1" noChangeShapeType="1" noTextEdit="1"/>
                </p:cNvSpPr>
                <p:nvPr/>
              </p:nvSpPr>
              <p:spPr>
                <a:xfrm>
                  <a:off x="9874447" y="3212878"/>
                  <a:ext cx="857768" cy="338554"/>
                </a:xfrm>
                <a:prstGeom prst="rect">
                  <a:avLst/>
                </a:prstGeom>
                <a:blipFill>
                  <a:blip r:embed="rId7"/>
                  <a:stretch>
                    <a:fillRect b="-1818"/>
                  </a:stretch>
                </a:blipFill>
              </p:spPr>
              <p:txBody>
                <a:bodyPr/>
                <a:lstStyle/>
                <a:p>
                  <a:r>
                    <a:rPr lang="en-US">
                      <a:noFill/>
                    </a:rPr>
                    <a:t> </a:t>
                  </a:r>
                </a:p>
              </p:txBody>
            </p:sp>
          </mc:Fallback>
        </mc:AlternateContent>
        <p:sp>
          <p:nvSpPr>
            <p:cNvPr id="41" name="椭圆 40">
              <a:extLst>
                <a:ext uri="{FF2B5EF4-FFF2-40B4-BE49-F238E27FC236}">
                  <a16:creationId xmlns:a16="http://schemas.microsoft.com/office/drawing/2014/main" id="{25E9D099-DCC7-E14B-AF4B-74DDDC18FBFD}"/>
                </a:ext>
              </a:extLst>
            </p:cNvPr>
            <p:cNvSpPr/>
            <p:nvPr/>
          </p:nvSpPr>
          <p:spPr>
            <a:xfrm>
              <a:off x="8269727" y="3593917"/>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42" name="椭圆 41">
              <a:extLst>
                <a:ext uri="{FF2B5EF4-FFF2-40B4-BE49-F238E27FC236}">
                  <a16:creationId xmlns:a16="http://schemas.microsoft.com/office/drawing/2014/main" id="{5E1EAD36-B252-83D3-4813-9BC7D9182FB0}"/>
                </a:ext>
              </a:extLst>
            </p:cNvPr>
            <p:cNvSpPr/>
            <p:nvPr/>
          </p:nvSpPr>
          <p:spPr>
            <a:xfrm>
              <a:off x="9553304" y="3580850"/>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43" name="椭圆 42">
              <a:extLst>
                <a:ext uri="{FF2B5EF4-FFF2-40B4-BE49-F238E27FC236}">
                  <a16:creationId xmlns:a16="http://schemas.microsoft.com/office/drawing/2014/main" id="{81C6D673-224D-35A1-B0A4-C5656A3B55DA}"/>
                </a:ext>
              </a:extLst>
            </p:cNvPr>
            <p:cNvSpPr/>
            <p:nvPr/>
          </p:nvSpPr>
          <p:spPr>
            <a:xfrm>
              <a:off x="8288825" y="5261602"/>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44" name="椭圆 43">
              <a:extLst>
                <a:ext uri="{FF2B5EF4-FFF2-40B4-BE49-F238E27FC236}">
                  <a16:creationId xmlns:a16="http://schemas.microsoft.com/office/drawing/2014/main" id="{B0A52BBC-DC40-BB4C-6F06-E771AB0D567C}"/>
                </a:ext>
              </a:extLst>
            </p:cNvPr>
            <p:cNvSpPr/>
            <p:nvPr/>
          </p:nvSpPr>
          <p:spPr>
            <a:xfrm>
              <a:off x="9566609" y="5265968"/>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3AEE125C-AF04-D0CA-B9C3-CE8A408089EE}"/>
                    </a:ext>
                  </a:extLst>
                </p:cNvPr>
                <p:cNvSpPr txBox="1"/>
                <p:nvPr/>
              </p:nvSpPr>
              <p:spPr>
                <a:xfrm>
                  <a:off x="7456019" y="3918188"/>
                  <a:ext cx="56357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𝒍</m:t>
                            </m:r>
                          </m:e>
                          <m:sub>
                            <m:r>
                              <a:rPr lang="en-US" altLang="zh-CN" sz="1600" b="1" i="1" smtClean="0">
                                <a:latin typeface="Cambria Math" panose="02040503050406030204" pitchFamily="18" charset="0"/>
                              </a:rPr>
                              <m:t>𝒔</m:t>
                            </m:r>
                          </m:sub>
                        </m:sSub>
                      </m:oMath>
                    </m:oMathPara>
                  </a14:m>
                  <a:endParaRPr lang="zh-CN" altLang="en-US" sz="1600" b="1" dirty="0">
                    <a:latin typeface="Aptos (正文)"/>
                  </a:endParaRPr>
                </a:p>
              </p:txBody>
            </p:sp>
          </mc:Choice>
          <mc:Fallback xmlns="">
            <p:sp>
              <p:nvSpPr>
                <p:cNvPr id="45" name="文本框 44">
                  <a:extLst>
                    <a:ext uri="{FF2B5EF4-FFF2-40B4-BE49-F238E27FC236}">
                      <a16:creationId xmlns:a16="http://schemas.microsoft.com/office/drawing/2014/main" id="{3AEE125C-AF04-D0CA-B9C3-CE8A408089EE}"/>
                    </a:ext>
                  </a:extLst>
                </p:cNvPr>
                <p:cNvSpPr txBox="1">
                  <a:spLocks noRot="1" noChangeAspect="1" noMove="1" noResize="1" noEditPoints="1" noAdjustHandles="1" noChangeArrowheads="1" noChangeShapeType="1" noTextEdit="1"/>
                </p:cNvSpPr>
                <p:nvPr/>
              </p:nvSpPr>
              <p:spPr>
                <a:xfrm>
                  <a:off x="7456019" y="3918188"/>
                  <a:ext cx="563575" cy="338554"/>
                </a:xfrm>
                <a:prstGeom prst="rect">
                  <a:avLst/>
                </a:prstGeom>
                <a:blipFill>
                  <a:blip r:embed="rId8"/>
                  <a:stretch>
                    <a:fillRect/>
                  </a:stretch>
                </a:blipFill>
              </p:spPr>
              <p:txBody>
                <a:bodyPr/>
                <a:lstStyle/>
                <a:p>
                  <a:r>
                    <a:rPr lang="en-US">
                      <a:noFill/>
                    </a:rPr>
                    <a:t> </a:t>
                  </a:r>
                </a:p>
              </p:txBody>
            </p:sp>
          </mc:Fallback>
        </mc:AlternateContent>
        <p:cxnSp>
          <p:nvCxnSpPr>
            <p:cNvPr id="46" name="直接箭头连接符 45">
              <a:extLst>
                <a:ext uri="{FF2B5EF4-FFF2-40B4-BE49-F238E27FC236}">
                  <a16:creationId xmlns:a16="http://schemas.microsoft.com/office/drawing/2014/main" id="{67DC3ADA-27AE-EC53-4EB7-4EA482C475FB}"/>
                </a:ext>
              </a:extLst>
            </p:cNvPr>
            <p:cNvCxnSpPr>
              <a:cxnSpLocks/>
            </p:cNvCxnSpPr>
            <p:nvPr/>
          </p:nvCxnSpPr>
          <p:spPr>
            <a:xfrm>
              <a:off x="7478453" y="3928315"/>
              <a:ext cx="46402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D102409C-237A-4E7F-52A2-6C41327BFD71}"/>
                    </a:ext>
                  </a:extLst>
                </p:cNvPr>
                <p:cNvSpPr txBox="1"/>
                <p:nvPr/>
              </p:nvSpPr>
              <p:spPr>
                <a:xfrm>
                  <a:off x="8719130" y="3883179"/>
                  <a:ext cx="563575" cy="3618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𝒍</m:t>
                            </m:r>
                          </m:e>
                          <m:sub>
                            <m:r>
                              <a:rPr lang="en-US" altLang="zh-CN" sz="1600" b="1" i="1" smtClean="0">
                                <a:latin typeface="Cambria Math" panose="02040503050406030204" pitchFamily="18" charset="0"/>
                              </a:rPr>
                              <m:t>𝒇</m:t>
                            </m:r>
                          </m:sub>
                        </m:sSub>
                      </m:oMath>
                    </m:oMathPara>
                  </a14:m>
                  <a:endParaRPr lang="zh-CN" altLang="en-US" sz="1600" b="1" dirty="0">
                    <a:latin typeface="Aptos (正文)"/>
                  </a:endParaRPr>
                </a:p>
              </p:txBody>
            </p:sp>
          </mc:Choice>
          <mc:Fallback xmlns="">
            <p:sp>
              <p:nvSpPr>
                <p:cNvPr id="47" name="文本框 46">
                  <a:extLst>
                    <a:ext uri="{FF2B5EF4-FFF2-40B4-BE49-F238E27FC236}">
                      <a16:creationId xmlns:a16="http://schemas.microsoft.com/office/drawing/2014/main" id="{D102409C-237A-4E7F-52A2-6C41327BFD71}"/>
                    </a:ext>
                  </a:extLst>
                </p:cNvPr>
                <p:cNvSpPr txBox="1">
                  <a:spLocks noRot="1" noChangeAspect="1" noMove="1" noResize="1" noEditPoints="1" noAdjustHandles="1" noChangeArrowheads="1" noChangeShapeType="1" noTextEdit="1"/>
                </p:cNvSpPr>
                <p:nvPr/>
              </p:nvSpPr>
              <p:spPr>
                <a:xfrm>
                  <a:off x="8719130" y="3883179"/>
                  <a:ext cx="563575" cy="361894"/>
                </a:xfrm>
                <a:prstGeom prst="rect">
                  <a:avLst/>
                </a:prstGeom>
                <a:blipFill>
                  <a:blip r:embed="rId9"/>
                  <a:stretch>
                    <a:fillRect b="-6780"/>
                  </a:stretch>
                </a:blipFill>
              </p:spPr>
              <p:txBody>
                <a:bodyPr/>
                <a:lstStyle/>
                <a:p>
                  <a:r>
                    <a:rPr lang="en-US">
                      <a:noFill/>
                    </a:rPr>
                    <a:t> </a:t>
                  </a:r>
                </a:p>
              </p:txBody>
            </p:sp>
          </mc:Fallback>
        </mc:AlternateContent>
        <p:cxnSp>
          <p:nvCxnSpPr>
            <p:cNvPr id="48" name="直接箭头连接符 47">
              <a:extLst>
                <a:ext uri="{FF2B5EF4-FFF2-40B4-BE49-F238E27FC236}">
                  <a16:creationId xmlns:a16="http://schemas.microsoft.com/office/drawing/2014/main" id="{C7A69145-AAFE-9586-D4B9-3FD22A8A458F}"/>
                </a:ext>
              </a:extLst>
            </p:cNvPr>
            <p:cNvCxnSpPr>
              <a:cxnSpLocks/>
            </p:cNvCxnSpPr>
            <p:nvPr/>
          </p:nvCxnSpPr>
          <p:spPr>
            <a:xfrm>
              <a:off x="8741564" y="3928315"/>
              <a:ext cx="46402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564C16BF-B6DE-CD3D-520C-B36F43C9DF9A}"/>
                    </a:ext>
                  </a:extLst>
                </p:cNvPr>
                <p:cNvSpPr txBox="1"/>
                <p:nvPr/>
              </p:nvSpPr>
              <p:spPr>
                <a:xfrm>
                  <a:off x="9970173" y="3918188"/>
                  <a:ext cx="56357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𝒍</m:t>
                            </m:r>
                          </m:e>
                          <m:sub>
                            <m:r>
                              <a:rPr lang="en-US" altLang="zh-CN" sz="1600" b="1" i="1" smtClean="0">
                                <a:latin typeface="Cambria Math" panose="02040503050406030204" pitchFamily="18" charset="0"/>
                              </a:rPr>
                              <m:t>𝒎</m:t>
                            </m:r>
                          </m:sub>
                        </m:sSub>
                      </m:oMath>
                    </m:oMathPara>
                  </a14:m>
                  <a:endParaRPr lang="zh-CN" altLang="en-US" sz="1600" b="1" dirty="0">
                    <a:latin typeface="Aptos (正文)"/>
                  </a:endParaRPr>
                </a:p>
              </p:txBody>
            </p:sp>
          </mc:Choice>
          <mc:Fallback xmlns="">
            <p:sp>
              <p:nvSpPr>
                <p:cNvPr id="49" name="文本框 48">
                  <a:extLst>
                    <a:ext uri="{FF2B5EF4-FFF2-40B4-BE49-F238E27FC236}">
                      <a16:creationId xmlns:a16="http://schemas.microsoft.com/office/drawing/2014/main" id="{564C16BF-B6DE-CD3D-520C-B36F43C9DF9A}"/>
                    </a:ext>
                  </a:extLst>
                </p:cNvPr>
                <p:cNvSpPr txBox="1">
                  <a:spLocks noRot="1" noChangeAspect="1" noMove="1" noResize="1" noEditPoints="1" noAdjustHandles="1" noChangeArrowheads="1" noChangeShapeType="1" noTextEdit="1"/>
                </p:cNvSpPr>
                <p:nvPr/>
              </p:nvSpPr>
              <p:spPr>
                <a:xfrm>
                  <a:off x="9970173" y="3918188"/>
                  <a:ext cx="563575" cy="338554"/>
                </a:xfrm>
                <a:prstGeom prst="rect">
                  <a:avLst/>
                </a:prstGeom>
                <a:blipFill>
                  <a:blip r:embed="rId10"/>
                  <a:stretch>
                    <a:fillRect/>
                  </a:stretch>
                </a:blipFill>
              </p:spPr>
              <p:txBody>
                <a:bodyPr/>
                <a:lstStyle/>
                <a:p>
                  <a:r>
                    <a:rPr lang="en-US">
                      <a:noFill/>
                    </a:rPr>
                    <a:t> </a:t>
                  </a:r>
                </a:p>
              </p:txBody>
            </p:sp>
          </mc:Fallback>
        </mc:AlternateContent>
        <p:cxnSp>
          <p:nvCxnSpPr>
            <p:cNvPr id="50" name="直接箭头连接符 49">
              <a:extLst>
                <a:ext uri="{FF2B5EF4-FFF2-40B4-BE49-F238E27FC236}">
                  <a16:creationId xmlns:a16="http://schemas.microsoft.com/office/drawing/2014/main" id="{5A19109D-6756-6BD7-F017-B585FD84A5FE}"/>
                </a:ext>
              </a:extLst>
            </p:cNvPr>
            <p:cNvCxnSpPr>
              <a:cxnSpLocks/>
            </p:cNvCxnSpPr>
            <p:nvPr/>
          </p:nvCxnSpPr>
          <p:spPr>
            <a:xfrm>
              <a:off x="9992607" y="3928315"/>
              <a:ext cx="46402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571ACEA7-8C9E-BA2B-B3E0-E668D91BDA0F}"/>
                </a:ext>
              </a:extLst>
            </p:cNvPr>
            <p:cNvSpPr txBox="1"/>
            <p:nvPr/>
          </p:nvSpPr>
          <p:spPr>
            <a:xfrm>
              <a:off x="8721759" y="5395418"/>
              <a:ext cx="493981" cy="400110"/>
            </a:xfrm>
            <a:prstGeom prst="rect">
              <a:avLst/>
            </a:prstGeom>
            <a:noFill/>
          </p:spPr>
          <p:txBody>
            <a:bodyPr wrap="none" rtlCol="0">
              <a:spAutoFit/>
            </a:bodyPr>
            <a:lstStyle/>
            <a:p>
              <a:r>
                <a:rPr lang="en-US" altLang="zh-CN" sz="2000" b="1" i="1" dirty="0">
                  <a:latin typeface="Aptos (正文)"/>
                  <a:cs typeface="Times New Roman" panose="02020603050405020304" pitchFamily="18" charset="0"/>
                </a:rPr>
                <a:t>fat</a:t>
              </a:r>
              <a:endParaRPr lang="zh-CN" altLang="en-US" sz="2000" b="1" i="1" dirty="0">
                <a:latin typeface="Aptos (正文)"/>
                <a:cs typeface="Times New Roman" panose="02020603050405020304" pitchFamily="18" charset="0"/>
              </a:endParaRPr>
            </a:p>
          </p:txBody>
        </p:sp>
        <p:sp>
          <p:nvSpPr>
            <p:cNvPr id="52" name="文本框 51">
              <a:extLst>
                <a:ext uri="{FF2B5EF4-FFF2-40B4-BE49-F238E27FC236}">
                  <a16:creationId xmlns:a16="http://schemas.microsoft.com/office/drawing/2014/main" id="{CB8113E3-F61A-6EF6-7238-E6F5D325050E}"/>
                </a:ext>
              </a:extLst>
            </p:cNvPr>
            <p:cNvSpPr txBox="1"/>
            <p:nvPr/>
          </p:nvSpPr>
          <p:spPr>
            <a:xfrm>
              <a:off x="9793635" y="5395418"/>
              <a:ext cx="1056700" cy="400110"/>
            </a:xfrm>
            <a:prstGeom prst="rect">
              <a:avLst/>
            </a:prstGeom>
            <a:noFill/>
          </p:spPr>
          <p:txBody>
            <a:bodyPr wrap="none" rtlCol="0">
              <a:spAutoFit/>
            </a:bodyPr>
            <a:lstStyle/>
            <a:p>
              <a:r>
                <a:rPr lang="en-US" altLang="zh-CN" sz="2000" b="1" i="1">
                  <a:latin typeface="Aptos (正文)"/>
                  <a:cs typeface="Times New Roman" panose="02020603050405020304" pitchFamily="18" charset="0"/>
                </a:rPr>
                <a:t>muscle</a:t>
              </a:r>
              <a:endParaRPr lang="zh-CN" altLang="en-US" sz="2000" b="1" i="1">
                <a:latin typeface="Aptos (正文)"/>
                <a:cs typeface="Times New Roman" panose="02020603050405020304" pitchFamily="18" charset="0"/>
              </a:endParaRPr>
            </a:p>
          </p:txBody>
        </p:sp>
        <p:sp>
          <p:nvSpPr>
            <p:cNvPr id="53" name="文本框 52">
              <a:extLst>
                <a:ext uri="{FF2B5EF4-FFF2-40B4-BE49-F238E27FC236}">
                  <a16:creationId xmlns:a16="http://schemas.microsoft.com/office/drawing/2014/main" id="{81ABF6C5-B4B1-658B-C867-2DEDCE007984}"/>
                </a:ext>
              </a:extLst>
            </p:cNvPr>
            <p:cNvSpPr txBox="1"/>
            <p:nvPr/>
          </p:nvSpPr>
          <p:spPr>
            <a:xfrm>
              <a:off x="5739232" y="5383460"/>
              <a:ext cx="1146789" cy="400110"/>
            </a:xfrm>
            <a:prstGeom prst="rect">
              <a:avLst/>
            </a:prstGeom>
            <a:noFill/>
          </p:spPr>
          <p:txBody>
            <a:bodyPr wrap="none" rtlCol="0">
              <a:spAutoFit/>
            </a:bodyPr>
            <a:lstStyle/>
            <a:p>
              <a:r>
                <a:rPr lang="en-US" altLang="zh-CN" sz="2000" b="1" dirty="0">
                  <a:latin typeface="Aptos (正文)"/>
                  <a:cs typeface="Times New Roman" panose="02020603050405020304" pitchFamily="18" charset="0"/>
                </a:rPr>
                <a:t>antenna</a:t>
              </a:r>
              <a:endParaRPr lang="zh-CN" altLang="en-US" sz="2000" b="1" dirty="0">
                <a:latin typeface="Aptos (正文)"/>
                <a:cs typeface="Times New Roman" panose="02020603050405020304" pitchFamily="18" charset="0"/>
              </a:endParaRPr>
            </a:p>
          </p:txBody>
        </p:sp>
        <p:sp>
          <p:nvSpPr>
            <p:cNvPr id="54" name="矩形 53">
              <a:extLst>
                <a:ext uri="{FF2B5EF4-FFF2-40B4-BE49-F238E27FC236}">
                  <a16:creationId xmlns:a16="http://schemas.microsoft.com/office/drawing/2014/main" id="{FD72183D-2AD0-E55F-D0A4-47F8FD4E54E2}"/>
                </a:ext>
              </a:extLst>
            </p:cNvPr>
            <p:cNvSpPr/>
            <p:nvPr/>
          </p:nvSpPr>
          <p:spPr>
            <a:xfrm>
              <a:off x="6154780" y="4190130"/>
              <a:ext cx="263866" cy="65255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Aptos (正文)"/>
              </a:endParaRPr>
            </a:p>
          </p:txBody>
        </p:sp>
        <p:cxnSp>
          <p:nvCxnSpPr>
            <p:cNvPr id="55" name="直接连接符 54">
              <a:extLst>
                <a:ext uri="{FF2B5EF4-FFF2-40B4-BE49-F238E27FC236}">
                  <a16:creationId xmlns:a16="http://schemas.microsoft.com/office/drawing/2014/main" id="{C0867E17-3A27-2B0A-C42E-FD7127562BAA}"/>
                </a:ext>
              </a:extLst>
            </p:cNvPr>
            <p:cNvCxnSpPr>
              <a:cxnSpLocks/>
              <a:stCxn id="54" idx="0"/>
            </p:cNvCxnSpPr>
            <p:nvPr/>
          </p:nvCxnSpPr>
          <p:spPr>
            <a:xfrm flipV="1">
              <a:off x="6286713" y="3683826"/>
              <a:ext cx="0" cy="506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64A38F48-5E6B-EA07-F130-2211C2A9C483}"/>
                </a:ext>
              </a:extLst>
            </p:cNvPr>
            <p:cNvCxnSpPr>
              <a:cxnSpLocks/>
            </p:cNvCxnSpPr>
            <p:nvPr/>
          </p:nvCxnSpPr>
          <p:spPr>
            <a:xfrm flipV="1">
              <a:off x="6286713" y="4842681"/>
              <a:ext cx="0" cy="5126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C122B2E2-616F-74A0-5B51-F136A37BBBC2}"/>
                    </a:ext>
                  </a:extLst>
                </p:cNvPr>
                <p:cNvSpPr txBox="1"/>
                <p:nvPr/>
              </p:nvSpPr>
              <p:spPr>
                <a:xfrm>
                  <a:off x="6323069" y="4295163"/>
                  <a:ext cx="108763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rPr>
                            </m:ctrlPr>
                          </m:sSubPr>
                          <m:e>
                            <m:r>
                              <a:rPr lang="en-US" altLang="zh-CN" b="1" i="1" smtClean="0">
                                <a:solidFill>
                                  <a:schemeClr val="tx1"/>
                                </a:solidFill>
                                <a:latin typeface="Cambria Math" panose="02040503050406030204" pitchFamily="18" charset="0"/>
                              </a:rPr>
                              <m:t>𝒁</m:t>
                            </m:r>
                          </m:e>
                          <m:sub>
                            <m:r>
                              <a:rPr lang="en-US" altLang="zh-CN" b="1" i="1" smtClean="0">
                                <a:solidFill>
                                  <a:schemeClr val="tx1"/>
                                </a:solidFill>
                                <a:latin typeface="Cambria Math" panose="02040503050406030204" pitchFamily="18" charset="0"/>
                              </a:rPr>
                              <m:t>𝒂𝒏𝒕𝒆𝒏𝒏𝒂</m:t>
                            </m:r>
                          </m:sub>
                        </m:sSub>
                      </m:oMath>
                    </m:oMathPara>
                  </a14:m>
                  <a:endParaRPr lang="zh-CN" altLang="en-US" dirty="0">
                    <a:latin typeface="Aptos (正文)"/>
                  </a:endParaRPr>
                </a:p>
              </p:txBody>
            </p:sp>
          </mc:Choice>
          <mc:Fallback xmlns="">
            <p:sp>
              <p:nvSpPr>
                <p:cNvPr id="57" name="文本框 56">
                  <a:extLst>
                    <a:ext uri="{FF2B5EF4-FFF2-40B4-BE49-F238E27FC236}">
                      <a16:creationId xmlns:a16="http://schemas.microsoft.com/office/drawing/2014/main" id="{C122B2E2-616F-74A0-5B51-F136A37BBBC2}"/>
                    </a:ext>
                  </a:extLst>
                </p:cNvPr>
                <p:cNvSpPr txBox="1">
                  <a:spLocks noRot="1" noChangeAspect="1" noMove="1" noResize="1" noEditPoints="1" noAdjustHandles="1" noChangeArrowheads="1" noChangeShapeType="1" noTextEdit="1"/>
                </p:cNvSpPr>
                <p:nvPr/>
              </p:nvSpPr>
              <p:spPr>
                <a:xfrm>
                  <a:off x="6323069" y="4295163"/>
                  <a:ext cx="1087635" cy="369332"/>
                </a:xfrm>
                <a:prstGeom prst="rect">
                  <a:avLst/>
                </a:prstGeom>
                <a:blipFill>
                  <a:blip r:embed="rId11"/>
                  <a:stretch>
                    <a:fillRect/>
                  </a:stretch>
                </a:blipFill>
              </p:spPr>
              <p:txBody>
                <a:bodyPr/>
                <a:lstStyle/>
                <a:p>
                  <a:r>
                    <a:rPr lang="en-US">
                      <a:noFill/>
                    </a:rPr>
                    <a:t> </a:t>
                  </a:r>
                </a:p>
              </p:txBody>
            </p:sp>
          </mc:Fallback>
        </mc:AlternateContent>
        <p:sp>
          <p:nvSpPr>
            <p:cNvPr id="58" name="椭圆 57">
              <a:extLst>
                <a:ext uri="{FF2B5EF4-FFF2-40B4-BE49-F238E27FC236}">
                  <a16:creationId xmlns:a16="http://schemas.microsoft.com/office/drawing/2014/main" id="{D42EF035-9623-FFD7-2A33-FA6ABB339B07}"/>
                </a:ext>
              </a:extLst>
            </p:cNvPr>
            <p:cNvSpPr/>
            <p:nvPr/>
          </p:nvSpPr>
          <p:spPr>
            <a:xfrm>
              <a:off x="10806375" y="3578390"/>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59" name="椭圆 58">
              <a:extLst>
                <a:ext uri="{FF2B5EF4-FFF2-40B4-BE49-F238E27FC236}">
                  <a16:creationId xmlns:a16="http://schemas.microsoft.com/office/drawing/2014/main" id="{856BE2EB-3B19-C45C-43DB-C4A8B5863BFC}"/>
                </a:ext>
              </a:extLst>
            </p:cNvPr>
            <p:cNvSpPr/>
            <p:nvPr/>
          </p:nvSpPr>
          <p:spPr>
            <a:xfrm>
              <a:off x="10806375" y="5256831"/>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ptos (正文)"/>
              </a:endParaRPr>
            </a:p>
          </p:txBody>
        </p:sp>
        <p:sp>
          <p:nvSpPr>
            <p:cNvPr id="60" name="椭圆 59">
              <a:extLst>
                <a:ext uri="{FF2B5EF4-FFF2-40B4-BE49-F238E27FC236}">
                  <a16:creationId xmlns:a16="http://schemas.microsoft.com/office/drawing/2014/main" id="{6C60E1A9-3FEF-862C-6E70-2487BA4A38B7}"/>
                </a:ext>
              </a:extLst>
            </p:cNvPr>
            <p:cNvSpPr/>
            <p:nvPr/>
          </p:nvSpPr>
          <p:spPr>
            <a:xfrm>
              <a:off x="7051600" y="3605743"/>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sp>
          <p:nvSpPr>
            <p:cNvPr id="61" name="椭圆 60">
              <a:extLst>
                <a:ext uri="{FF2B5EF4-FFF2-40B4-BE49-F238E27FC236}">
                  <a16:creationId xmlns:a16="http://schemas.microsoft.com/office/drawing/2014/main" id="{A4F4C0F9-5547-2D7B-F20B-AF03B6EED554}"/>
                </a:ext>
              </a:extLst>
            </p:cNvPr>
            <p:cNvSpPr/>
            <p:nvPr/>
          </p:nvSpPr>
          <p:spPr>
            <a:xfrm>
              <a:off x="7051600" y="5256831"/>
              <a:ext cx="164805" cy="1648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endParaRPr>
            </a:p>
          </p:txBody>
        </p:sp>
        <p:grpSp>
          <p:nvGrpSpPr>
            <p:cNvPr id="62" name="组合 61">
              <a:extLst>
                <a:ext uri="{FF2B5EF4-FFF2-40B4-BE49-F238E27FC236}">
                  <a16:creationId xmlns:a16="http://schemas.microsoft.com/office/drawing/2014/main" id="{004D7F10-7D0D-D242-F9FA-925A8B9DA30E}"/>
                </a:ext>
              </a:extLst>
            </p:cNvPr>
            <p:cNvGrpSpPr/>
            <p:nvPr/>
          </p:nvGrpSpPr>
          <p:grpSpPr>
            <a:xfrm>
              <a:off x="1096149" y="3530143"/>
              <a:ext cx="3331766" cy="2197448"/>
              <a:chOff x="1077076" y="3525123"/>
              <a:chExt cx="3116161" cy="2055247"/>
            </a:xfrm>
          </p:grpSpPr>
          <p:sp>
            <p:nvSpPr>
              <p:cNvPr id="66" name="等腰三角形 65">
                <a:extLst>
                  <a:ext uri="{FF2B5EF4-FFF2-40B4-BE49-F238E27FC236}">
                    <a16:creationId xmlns:a16="http://schemas.microsoft.com/office/drawing/2014/main" id="{54A32990-4556-117C-3547-502CF7F0AE5E}"/>
                  </a:ext>
                </a:extLst>
              </p:cNvPr>
              <p:cNvSpPr/>
              <p:nvPr/>
            </p:nvSpPr>
            <p:spPr>
              <a:xfrm rot="16200000">
                <a:off x="2395461" y="3973417"/>
                <a:ext cx="437655" cy="377289"/>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ptos (正文)"/>
                  <a:cs typeface="Times New Roman" panose="02020603050405020304" pitchFamily="18" charset="0"/>
                </a:endParaRPr>
              </a:p>
            </p:txBody>
          </p:sp>
          <p:cxnSp>
            <p:nvCxnSpPr>
              <p:cNvPr id="67" name="直接连接符 66">
                <a:extLst>
                  <a:ext uri="{FF2B5EF4-FFF2-40B4-BE49-F238E27FC236}">
                    <a16:creationId xmlns:a16="http://schemas.microsoft.com/office/drawing/2014/main" id="{D65CC931-800D-7F5D-2AC2-111032865D2F}"/>
                  </a:ext>
                </a:extLst>
              </p:cNvPr>
              <p:cNvCxnSpPr>
                <a:cxnSpLocks/>
              </p:cNvCxnSpPr>
              <p:nvPr/>
            </p:nvCxnSpPr>
            <p:spPr>
              <a:xfrm flipH="1">
                <a:off x="1862068" y="4162061"/>
                <a:ext cx="5635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A7D66C93-3675-50D8-DA30-0CA7DC15DF3C}"/>
                  </a:ext>
                </a:extLst>
              </p:cNvPr>
              <p:cNvCxnSpPr>
                <a:cxnSpLocks/>
              </p:cNvCxnSpPr>
              <p:nvPr/>
            </p:nvCxnSpPr>
            <p:spPr>
              <a:xfrm>
                <a:off x="1371277" y="4162061"/>
                <a:ext cx="0" cy="989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矩形: 圆角 68">
                <a:extLst>
                  <a:ext uri="{FF2B5EF4-FFF2-40B4-BE49-F238E27FC236}">
                    <a16:creationId xmlns:a16="http://schemas.microsoft.com/office/drawing/2014/main" id="{51CA9EDA-D9E2-66DC-3A16-D426C0D0AFF9}"/>
                  </a:ext>
                </a:extLst>
              </p:cNvPr>
              <p:cNvSpPr/>
              <p:nvPr/>
            </p:nvSpPr>
            <p:spPr>
              <a:xfrm>
                <a:off x="1077076" y="5158910"/>
                <a:ext cx="1192695" cy="42146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ptos (正文)"/>
                    <a:cs typeface="Times New Roman" panose="02020603050405020304" pitchFamily="18" charset="0"/>
                  </a:rPr>
                  <a:t>TX / RX</a:t>
                </a:r>
                <a:endParaRPr lang="zh-CN" altLang="en-US" sz="2000" b="1" dirty="0">
                  <a:solidFill>
                    <a:schemeClr val="tx1"/>
                  </a:solidFill>
                  <a:latin typeface="Aptos (正文)"/>
                  <a:cs typeface="Times New Roman" panose="02020603050405020304" pitchFamily="18" charset="0"/>
                </a:endParaRPr>
              </a:p>
            </p:txBody>
          </p:sp>
          <p:cxnSp>
            <p:nvCxnSpPr>
              <p:cNvPr id="70" name="直接连接符 69">
                <a:extLst>
                  <a:ext uri="{FF2B5EF4-FFF2-40B4-BE49-F238E27FC236}">
                    <a16:creationId xmlns:a16="http://schemas.microsoft.com/office/drawing/2014/main" id="{839B2BC0-5861-3D00-8F03-320184BBAE49}"/>
                  </a:ext>
                </a:extLst>
              </p:cNvPr>
              <p:cNvCxnSpPr>
                <a:cxnSpLocks/>
                <a:stCxn id="72" idx="4"/>
                <a:endCxn id="69" idx="0"/>
              </p:cNvCxnSpPr>
              <p:nvPr/>
            </p:nvCxnSpPr>
            <p:spPr>
              <a:xfrm>
                <a:off x="1673423" y="4350706"/>
                <a:ext cx="1" cy="8082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134FBB4E-B080-0CC4-F556-6BEE9080FAA3}"/>
                  </a:ext>
                </a:extLst>
              </p:cNvPr>
              <p:cNvCxnSpPr>
                <a:cxnSpLocks/>
                <a:stCxn id="72" idx="2"/>
              </p:cNvCxnSpPr>
              <p:nvPr/>
            </p:nvCxnSpPr>
            <p:spPr>
              <a:xfrm flipH="1">
                <a:off x="1356425" y="4162061"/>
                <a:ext cx="1283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圆: 空心 71">
                <a:extLst>
                  <a:ext uri="{FF2B5EF4-FFF2-40B4-BE49-F238E27FC236}">
                    <a16:creationId xmlns:a16="http://schemas.microsoft.com/office/drawing/2014/main" id="{A06BF738-CB5F-8515-EF43-AE3A998F231D}"/>
                  </a:ext>
                </a:extLst>
              </p:cNvPr>
              <p:cNvSpPr/>
              <p:nvPr/>
            </p:nvSpPr>
            <p:spPr>
              <a:xfrm>
                <a:off x="1484778" y="3973416"/>
                <a:ext cx="377290" cy="377290"/>
              </a:xfrm>
              <a:prstGeom prst="donu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ptos (正文)"/>
                  <a:cs typeface="Times New Roman" panose="02020603050405020304" pitchFamily="18" charset="0"/>
                </a:endParaRPr>
              </a:p>
            </p:txBody>
          </p:sp>
          <p:sp>
            <p:nvSpPr>
              <p:cNvPr id="73" name="椭圆 72">
                <a:extLst>
                  <a:ext uri="{FF2B5EF4-FFF2-40B4-BE49-F238E27FC236}">
                    <a16:creationId xmlns:a16="http://schemas.microsoft.com/office/drawing/2014/main" id="{02E6D961-A28B-3A45-AD73-A6A1149DB899}"/>
                  </a:ext>
                </a:extLst>
              </p:cNvPr>
              <p:cNvSpPr/>
              <p:nvPr/>
            </p:nvSpPr>
            <p:spPr>
              <a:xfrm>
                <a:off x="1438478" y="4121578"/>
                <a:ext cx="80963" cy="809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cs typeface="Times New Roman" panose="02020603050405020304" pitchFamily="18" charset="0"/>
                </a:endParaRPr>
              </a:p>
            </p:txBody>
          </p:sp>
          <p:sp>
            <p:nvSpPr>
              <p:cNvPr id="74" name="椭圆 73">
                <a:extLst>
                  <a:ext uri="{FF2B5EF4-FFF2-40B4-BE49-F238E27FC236}">
                    <a16:creationId xmlns:a16="http://schemas.microsoft.com/office/drawing/2014/main" id="{58E444F1-6C5A-5208-581B-FF4E5F822ED1}"/>
                  </a:ext>
                </a:extLst>
              </p:cNvPr>
              <p:cNvSpPr/>
              <p:nvPr/>
            </p:nvSpPr>
            <p:spPr>
              <a:xfrm>
                <a:off x="1631540" y="4310224"/>
                <a:ext cx="80963" cy="809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cs typeface="Times New Roman" panose="02020603050405020304" pitchFamily="18" charset="0"/>
                </a:endParaRPr>
              </a:p>
            </p:txBody>
          </p:sp>
          <p:sp>
            <p:nvSpPr>
              <p:cNvPr id="75" name="椭圆 74">
                <a:extLst>
                  <a:ext uri="{FF2B5EF4-FFF2-40B4-BE49-F238E27FC236}">
                    <a16:creationId xmlns:a16="http://schemas.microsoft.com/office/drawing/2014/main" id="{8A6241DB-A4D0-3998-EEF9-324915CB674D}"/>
                  </a:ext>
                </a:extLst>
              </p:cNvPr>
              <p:cNvSpPr/>
              <p:nvPr/>
            </p:nvSpPr>
            <p:spPr>
              <a:xfrm>
                <a:off x="1814443" y="4121578"/>
                <a:ext cx="80963" cy="809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ptos (正文)"/>
                  <a:cs typeface="Times New Roman" panose="02020603050405020304" pitchFamily="18" charset="0"/>
                </a:endParaRPr>
              </a:p>
            </p:txBody>
          </p:sp>
          <p:sp>
            <p:nvSpPr>
              <p:cNvPr id="76" name="文本框 75">
                <a:extLst>
                  <a:ext uri="{FF2B5EF4-FFF2-40B4-BE49-F238E27FC236}">
                    <a16:creationId xmlns:a16="http://schemas.microsoft.com/office/drawing/2014/main" id="{16BE8549-357A-BF40-6B77-84C1EFA1A24C}"/>
                  </a:ext>
                </a:extLst>
              </p:cNvPr>
              <p:cNvSpPr txBox="1"/>
              <p:nvPr/>
            </p:nvSpPr>
            <p:spPr>
              <a:xfrm>
                <a:off x="1774889" y="4228725"/>
                <a:ext cx="1072578" cy="374218"/>
              </a:xfrm>
              <a:prstGeom prst="rect">
                <a:avLst/>
              </a:prstGeom>
              <a:noFill/>
            </p:spPr>
            <p:txBody>
              <a:bodyPr wrap="none" rtlCol="0">
                <a:spAutoFit/>
              </a:bodyPr>
              <a:lstStyle/>
              <a:p>
                <a:r>
                  <a:rPr lang="en-US" altLang="zh-CN" sz="2000" b="1" dirty="0">
                    <a:latin typeface="Aptos (正文)"/>
                    <a:cs typeface="Times New Roman" panose="02020603050405020304" pitchFamily="18" charset="0"/>
                  </a:rPr>
                  <a:t>antenna</a:t>
                </a:r>
                <a:endParaRPr lang="zh-CN" altLang="en-US" sz="2000" b="1" dirty="0">
                  <a:latin typeface="Aptos (正文)"/>
                  <a:cs typeface="Times New Roman" panose="02020603050405020304" pitchFamily="18" charset="0"/>
                </a:endParaRPr>
              </a:p>
            </p:txBody>
          </p:sp>
          <p:sp>
            <p:nvSpPr>
              <p:cNvPr id="77" name="矩形 76">
                <a:extLst>
                  <a:ext uri="{FF2B5EF4-FFF2-40B4-BE49-F238E27FC236}">
                    <a16:creationId xmlns:a16="http://schemas.microsoft.com/office/drawing/2014/main" id="{816C6E21-DE39-6001-092C-9E784CB9F758}"/>
                  </a:ext>
                </a:extLst>
              </p:cNvPr>
              <p:cNvSpPr/>
              <p:nvPr/>
            </p:nvSpPr>
            <p:spPr>
              <a:xfrm>
                <a:off x="3072727" y="3525123"/>
                <a:ext cx="468727" cy="1354836"/>
              </a:xfrm>
              <a:prstGeom prst="rect">
                <a:avLst/>
              </a:prstGeom>
              <a:solidFill>
                <a:srgbClr val="C55A1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ptos (正文)"/>
                  <a:cs typeface="Times New Roman" panose="02020603050405020304" pitchFamily="18" charset="0"/>
                </a:endParaRPr>
              </a:p>
            </p:txBody>
          </p:sp>
          <p:sp>
            <p:nvSpPr>
              <p:cNvPr id="78" name="矩形 77">
                <a:extLst>
                  <a:ext uri="{FF2B5EF4-FFF2-40B4-BE49-F238E27FC236}">
                    <a16:creationId xmlns:a16="http://schemas.microsoft.com/office/drawing/2014/main" id="{C787BFA9-D3F0-C101-9FA6-C453DDCC02BB}"/>
                  </a:ext>
                </a:extLst>
              </p:cNvPr>
              <p:cNvSpPr/>
              <p:nvPr/>
            </p:nvSpPr>
            <p:spPr>
              <a:xfrm>
                <a:off x="2906862" y="3525123"/>
                <a:ext cx="161973" cy="1354836"/>
              </a:xfrm>
              <a:prstGeom prst="rect">
                <a:avLst/>
              </a:prstGeom>
              <a:solidFill>
                <a:srgbClr val="F8CB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ptos (正文)"/>
                  <a:cs typeface="Times New Roman" panose="02020603050405020304" pitchFamily="18" charset="0"/>
                </a:endParaRPr>
              </a:p>
            </p:txBody>
          </p:sp>
          <p:sp>
            <p:nvSpPr>
              <p:cNvPr id="79" name="矩形 78">
                <a:extLst>
                  <a:ext uri="{FF2B5EF4-FFF2-40B4-BE49-F238E27FC236}">
                    <a16:creationId xmlns:a16="http://schemas.microsoft.com/office/drawing/2014/main" id="{6A7A6498-E308-A6AD-C603-BEA940314650}"/>
                  </a:ext>
                </a:extLst>
              </p:cNvPr>
              <p:cNvSpPr/>
              <p:nvPr/>
            </p:nvSpPr>
            <p:spPr>
              <a:xfrm>
                <a:off x="2818786" y="3525123"/>
                <a:ext cx="86195" cy="1354836"/>
              </a:xfrm>
              <a:prstGeom prst="rect">
                <a:avLst/>
              </a:prstGeom>
              <a:solidFill>
                <a:srgbClr val="FBE5D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ptos (正文)"/>
                  <a:cs typeface="Times New Roman" panose="02020603050405020304" pitchFamily="18" charset="0"/>
                </a:endParaRPr>
              </a:p>
            </p:txBody>
          </p:sp>
          <p:sp>
            <p:nvSpPr>
              <p:cNvPr id="80" name="矩形 79">
                <a:extLst>
                  <a:ext uri="{FF2B5EF4-FFF2-40B4-BE49-F238E27FC236}">
                    <a16:creationId xmlns:a16="http://schemas.microsoft.com/office/drawing/2014/main" id="{9A139D61-491F-EDCC-A866-1B4BC781C90D}"/>
                  </a:ext>
                </a:extLst>
              </p:cNvPr>
              <p:cNvSpPr/>
              <p:nvPr/>
            </p:nvSpPr>
            <p:spPr>
              <a:xfrm>
                <a:off x="3541455" y="3525123"/>
                <a:ext cx="281937" cy="1354836"/>
              </a:xfrm>
              <a:prstGeom prst="rect">
                <a:avLst/>
              </a:prstGeom>
              <a:solidFill>
                <a:srgbClr val="F77C7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ptos (正文)"/>
                  <a:cs typeface="Times New Roman" panose="02020603050405020304" pitchFamily="18" charset="0"/>
                </a:endParaRPr>
              </a:p>
            </p:txBody>
          </p:sp>
          <p:sp>
            <p:nvSpPr>
              <p:cNvPr id="81" name="文本框 80">
                <a:extLst>
                  <a:ext uri="{FF2B5EF4-FFF2-40B4-BE49-F238E27FC236}">
                    <a16:creationId xmlns:a16="http://schemas.microsoft.com/office/drawing/2014/main" id="{73E48F1F-7F9E-05B3-151B-AD6849386E6C}"/>
                  </a:ext>
                </a:extLst>
              </p:cNvPr>
              <p:cNvSpPr txBox="1"/>
              <p:nvPr/>
            </p:nvSpPr>
            <p:spPr>
              <a:xfrm>
                <a:off x="3837611" y="3879460"/>
                <a:ext cx="355626" cy="345432"/>
              </a:xfrm>
              <a:prstGeom prst="rect">
                <a:avLst/>
              </a:prstGeom>
              <a:noFill/>
            </p:spPr>
            <p:txBody>
              <a:bodyPr wrap="none" rtlCol="0">
                <a:spAutoFit/>
              </a:bodyPr>
              <a:lstStyle/>
              <a:p>
                <a:r>
                  <a:rPr lang="en-US" altLang="zh-CN" b="1" dirty="0">
                    <a:latin typeface="Aptos (正文)"/>
                    <a:cs typeface="Times New Roman" panose="02020603050405020304" pitchFamily="18" charset="0"/>
                  </a:rPr>
                  <a:t>…</a:t>
                </a:r>
                <a:endParaRPr lang="zh-CN" altLang="en-US" b="1" dirty="0">
                  <a:latin typeface="Aptos (正文)"/>
                  <a:cs typeface="Times New Roman" panose="02020603050405020304" pitchFamily="18" charset="0"/>
                </a:endParaRPr>
              </a:p>
            </p:txBody>
          </p:sp>
          <p:sp>
            <p:nvSpPr>
              <p:cNvPr id="82" name="文本框 81">
                <a:extLst>
                  <a:ext uri="{FF2B5EF4-FFF2-40B4-BE49-F238E27FC236}">
                    <a16:creationId xmlns:a16="http://schemas.microsoft.com/office/drawing/2014/main" id="{86329FDA-33F6-A45B-AFCD-5A1C702652EA}"/>
                  </a:ext>
                </a:extLst>
              </p:cNvPr>
              <p:cNvSpPr txBox="1"/>
              <p:nvPr/>
            </p:nvSpPr>
            <p:spPr>
              <a:xfrm>
                <a:off x="2547472" y="4863479"/>
                <a:ext cx="1615013" cy="345432"/>
              </a:xfrm>
              <a:prstGeom prst="rect">
                <a:avLst/>
              </a:prstGeom>
              <a:noFill/>
            </p:spPr>
            <p:txBody>
              <a:bodyPr wrap="none" rtlCol="0">
                <a:spAutoFit/>
              </a:bodyPr>
              <a:lstStyle/>
              <a:p>
                <a:r>
                  <a:rPr lang="en-US" altLang="zh-CN" b="1" dirty="0">
                    <a:latin typeface="Aptos (正文)"/>
                    <a:cs typeface="Times New Roman" panose="02020603050405020304" pitchFamily="18" charset="0"/>
                  </a:rPr>
                  <a:t>human tissues</a:t>
                </a:r>
                <a:endParaRPr lang="zh-CN" altLang="en-US" b="1" dirty="0">
                  <a:latin typeface="Aptos (正文)"/>
                  <a:cs typeface="Times New Roman" panose="02020603050405020304" pitchFamily="18" charset="0"/>
                </a:endParaRPr>
              </a:p>
            </p:txBody>
          </p:sp>
        </p:grpSp>
        <p:sp>
          <p:nvSpPr>
            <p:cNvPr id="63" name="文本框 62">
              <a:extLst>
                <a:ext uri="{FF2B5EF4-FFF2-40B4-BE49-F238E27FC236}">
                  <a16:creationId xmlns:a16="http://schemas.microsoft.com/office/drawing/2014/main" id="{49031D29-5434-84A8-3A00-B0E8580D831F}"/>
                </a:ext>
              </a:extLst>
            </p:cNvPr>
            <p:cNvSpPr txBox="1"/>
            <p:nvPr/>
          </p:nvSpPr>
          <p:spPr>
            <a:xfrm>
              <a:off x="2538023" y="3139169"/>
              <a:ext cx="2450992" cy="369332"/>
            </a:xfrm>
            <a:prstGeom prst="rect">
              <a:avLst/>
            </a:prstGeom>
            <a:noFill/>
          </p:spPr>
          <p:txBody>
            <a:bodyPr wrap="none" rtlCol="0">
              <a:spAutoFit/>
            </a:bodyPr>
            <a:lstStyle/>
            <a:p>
              <a:r>
                <a:rPr lang="en-US" altLang="zh-CN" b="1" i="1" dirty="0">
                  <a:latin typeface="Aptos (正文)"/>
                  <a:cs typeface="Times New Roman" panose="02020603050405020304" pitchFamily="18" charset="0"/>
                </a:rPr>
                <a:t>skin-fat-muscle-bone</a:t>
              </a:r>
              <a:endParaRPr lang="zh-CN" altLang="en-US" b="1" i="1" dirty="0">
                <a:latin typeface="Aptos (正文)"/>
                <a:cs typeface="Times New Roman" panose="02020603050405020304" pitchFamily="18" charset="0"/>
              </a:endParaRPr>
            </a:p>
          </p:txBody>
        </p:sp>
        <p:cxnSp>
          <p:nvCxnSpPr>
            <p:cNvPr id="64" name="连接符: 肘形 63">
              <a:extLst>
                <a:ext uri="{FF2B5EF4-FFF2-40B4-BE49-F238E27FC236}">
                  <a16:creationId xmlns:a16="http://schemas.microsoft.com/office/drawing/2014/main" id="{7FE760B9-3FA5-8F36-2E0D-2A2DFA248F13}"/>
                </a:ext>
              </a:extLst>
            </p:cNvPr>
            <p:cNvCxnSpPr>
              <a:cxnSpLocks/>
            </p:cNvCxnSpPr>
            <p:nvPr/>
          </p:nvCxnSpPr>
          <p:spPr>
            <a:xfrm rot="5400000" flipH="1" flipV="1">
              <a:off x="5334473" y="4982964"/>
              <a:ext cx="762155" cy="537430"/>
            </a:xfrm>
            <a:prstGeom prst="bentConnector3">
              <a:avLst>
                <a:gd name="adj1" fmla="val 100847"/>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48FC3E06-6A13-0F18-782E-72D86795577F}"/>
                    </a:ext>
                  </a:extLst>
                </p:cNvPr>
                <p:cNvSpPr txBox="1"/>
                <p:nvPr/>
              </p:nvSpPr>
              <p:spPr>
                <a:xfrm>
                  <a:off x="4862006" y="5388415"/>
                  <a:ext cx="63997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chemeClr val="tx1"/>
                                </a:solidFill>
                                <a:latin typeface="Cambria Math" panose="02040503050406030204" pitchFamily="18" charset="0"/>
                              </a:rPr>
                            </m:ctrlPr>
                          </m:sSubPr>
                          <m:e>
                            <m:r>
                              <a:rPr lang="en-US" altLang="zh-CN" sz="2000" b="1" i="1" smtClean="0">
                                <a:solidFill>
                                  <a:schemeClr val="tx1"/>
                                </a:solidFill>
                                <a:latin typeface="Cambria Math" panose="02040503050406030204" pitchFamily="18" charset="0"/>
                              </a:rPr>
                              <m:t>𝑺</m:t>
                            </m:r>
                          </m:e>
                          <m:sub>
                            <m:r>
                              <a:rPr lang="en-US" altLang="zh-CN" sz="2000" b="1" i="1" smtClean="0">
                                <a:solidFill>
                                  <a:schemeClr val="tx1"/>
                                </a:solidFill>
                                <a:latin typeface="Cambria Math" panose="02040503050406030204" pitchFamily="18" charset="0"/>
                              </a:rPr>
                              <m:t>𝟏𝟏</m:t>
                            </m:r>
                          </m:sub>
                        </m:sSub>
                      </m:oMath>
                    </m:oMathPara>
                  </a14:m>
                  <a:endParaRPr lang="zh-CN" altLang="en-US" sz="2000" dirty="0">
                    <a:latin typeface="Aptos (正文)"/>
                  </a:endParaRPr>
                </a:p>
              </p:txBody>
            </p:sp>
          </mc:Choice>
          <mc:Fallback xmlns="">
            <p:sp>
              <p:nvSpPr>
                <p:cNvPr id="65" name="文本框 64">
                  <a:extLst>
                    <a:ext uri="{FF2B5EF4-FFF2-40B4-BE49-F238E27FC236}">
                      <a16:creationId xmlns:a16="http://schemas.microsoft.com/office/drawing/2014/main" id="{48FC3E06-6A13-0F18-782E-72D86795577F}"/>
                    </a:ext>
                  </a:extLst>
                </p:cNvPr>
                <p:cNvSpPr txBox="1">
                  <a:spLocks noRot="1" noChangeAspect="1" noMove="1" noResize="1" noEditPoints="1" noAdjustHandles="1" noChangeArrowheads="1" noChangeShapeType="1" noTextEdit="1"/>
                </p:cNvSpPr>
                <p:nvPr/>
              </p:nvSpPr>
              <p:spPr>
                <a:xfrm>
                  <a:off x="4862006" y="5388415"/>
                  <a:ext cx="639978" cy="400110"/>
                </a:xfrm>
                <a:prstGeom prst="rect">
                  <a:avLst/>
                </a:prstGeom>
                <a:blipFill>
                  <a:blip r:embed="rId12"/>
                  <a:stretch>
                    <a:fillRect/>
                  </a:stretch>
                </a:blipFill>
              </p:spPr>
              <p:txBody>
                <a:bodyPr/>
                <a:lstStyle/>
                <a:p>
                  <a:r>
                    <a:rPr lang="en-US">
                      <a:noFill/>
                    </a:rPr>
                    <a:t> </a:t>
                  </a:r>
                </a:p>
              </p:txBody>
            </p:sp>
          </mc:Fallback>
        </mc:AlternateContent>
      </p:grpSp>
      <p:sp>
        <p:nvSpPr>
          <p:cNvPr id="2" name="文本占位符 1">
            <a:extLst>
              <a:ext uri="{FF2B5EF4-FFF2-40B4-BE49-F238E27FC236}">
                <a16:creationId xmlns:a16="http://schemas.microsoft.com/office/drawing/2014/main" id="{7AACB0C0-D1E2-42D8-4960-5FD6D8316220}"/>
              </a:ext>
            </a:extLst>
          </p:cNvPr>
          <p:cNvSpPr>
            <a:spLocks noGrp="1"/>
          </p:cNvSpPr>
          <p:nvPr>
            <p:ph type="body" sz="quarter" idx="10"/>
          </p:nvPr>
        </p:nvSpPr>
        <p:spPr/>
        <p:txBody>
          <a:bodyPr/>
          <a:lstStyle/>
          <a:p>
            <a:r>
              <a:rPr lang="en-US" altLang="zh-CN" dirty="0"/>
              <a:t>Permittivity Changes of ISF and Blood are SMALL!</a:t>
            </a:r>
            <a:endParaRPr lang="zh-CN" altLang="en-US" dirty="0"/>
          </a:p>
        </p:txBody>
      </p:sp>
      <p:grpSp>
        <p:nvGrpSpPr>
          <p:cNvPr id="5" name="组合 4">
            <a:extLst>
              <a:ext uri="{FF2B5EF4-FFF2-40B4-BE49-F238E27FC236}">
                <a16:creationId xmlns:a16="http://schemas.microsoft.com/office/drawing/2014/main" id="{88A11CA9-9613-EA7A-B986-B3F1B4DD9EFB}"/>
              </a:ext>
            </a:extLst>
          </p:cNvPr>
          <p:cNvGrpSpPr/>
          <p:nvPr/>
        </p:nvGrpSpPr>
        <p:grpSpPr>
          <a:xfrm>
            <a:off x="35487" y="1068523"/>
            <a:ext cx="8790136" cy="5452446"/>
            <a:chOff x="516" y="1431485"/>
            <a:chExt cx="8790136" cy="5452446"/>
          </a:xfrm>
        </p:grpSpPr>
        <p:sp>
          <p:nvSpPr>
            <p:cNvPr id="6" name="矩形: 圆角 5">
              <a:extLst>
                <a:ext uri="{FF2B5EF4-FFF2-40B4-BE49-F238E27FC236}">
                  <a16:creationId xmlns:a16="http://schemas.microsoft.com/office/drawing/2014/main" id="{4773C8AB-7383-E5E8-E7DE-520D4663F383}"/>
                </a:ext>
              </a:extLst>
            </p:cNvPr>
            <p:cNvSpPr/>
            <p:nvPr/>
          </p:nvSpPr>
          <p:spPr>
            <a:xfrm>
              <a:off x="7970845" y="4213160"/>
              <a:ext cx="819807" cy="2670771"/>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A8AD8705-92B6-F353-2280-F75D4108F8E0}"/>
                </a:ext>
              </a:extLst>
            </p:cNvPr>
            <p:cNvGrpSpPr/>
            <p:nvPr/>
          </p:nvGrpSpPr>
          <p:grpSpPr>
            <a:xfrm>
              <a:off x="516" y="1431485"/>
              <a:ext cx="6601838" cy="2496484"/>
              <a:chOff x="112916" y="1412275"/>
              <a:chExt cx="6601838" cy="2496484"/>
            </a:xfrm>
          </p:grpSpPr>
          <p:pic>
            <p:nvPicPr>
              <p:cNvPr id="8" name="图片 7">
                <a:extLst>
                  <a:ext uri="{FF2B5EF4-FFF2-40B4-BE49-F238E27FC236}">
                    <a16:creationId xmlns:a16="http://schemas.microsoft.com/office/drawing/2014/main" id="{9470ACD6-1A98-A04C-7205-3111D66A32B0}"/>
                  </a:ext>
                </a:extLst>
              </p:cNvPr>
              <p:cNvPicPr>
                <a:picLocks noChangeAspect="1"/>
              </p:cNvPicPr>
              <p:nvPr/>
            </p:nvPicPr>
            <p:blipFill>
              <a:blip r:embed="rId13"/>
              <a:srcRect l="2271"/>
              <a:stretch/>
            </p:blipFill>
            <p:spPr>
              <a:xfrm>
                <a:off x="112916" y="1417807"/>
                <a:ext cx="4057297" cy="2490952"/>
              </a:xfrm>
              <a:prstGeom prst="rect">
                <a:avLst/>
              </a:prstGeom>
            </p:spPr>
          </p:pic>
          <p:sp>
            <p:nvSpPr>
              <p:cNvPr id="9" name="文本框 8">
                <a:extLst>
                  <a:ext uri="{FF2B5EF4-FFF2-40B4-BE49-F238E27FC236}">
                    <a16:creationId xmlns:a16="http://schemas.microsoft.com/office/drawing/2014/main" id="{188472FE-D018-2E5A-B14F-E66568029CA8}"/>
                  </a:ext>
                </a:extLst>
              </p:cNvPr>
              <p:cNvSpPr txBox="1"/>
              <p:nvPr/>
            </p:nvSpPr>
            <p:spPr>
              <a:xfrm>
                <a:off x="4090385" y="1412275"/>
                <a:ext cx="2624369" cy="2308324"/>
              </a:xfrm>
              <a:prstGeom prst="rect">
                <a:avLst/>
              </a:prstGeom>
              <a:noFill/>
            </p:spPr>
            <p:txBody>
              <a:bodyPr wrap="square">
                <a:spAutoFit/>
              </a:bodyPr>
              <a:lstStyle/>
              <a:p>
                <a:r>
                  <a:rPr lang="en-US" altLang="zh-CN" b="1" dirty="0"/>
                  <a:t>Glucose </a:t>
                </a:r>
              </a:p>
              <a:p>
                <a:r>
                  <a:rPr lang="en-US" altLang="zh-CN" b="1" dirty="0"/>
                  <a:t>concentration:</a:t>
                </a:r>
              </a:p>
              <a:p>
                <a:r>
                  <a:rPr lang="en-US" altLang="zh-CN" dirty="0"/>
                  <a:t>0-&gt;500mg/dL </a:t>
                </a:r>
              </a:p>
              <a:p>
                <a:endParaRPr lang="en-US" altLang="zh-CN" b="1" dirty="0"/>
              </a:p>
              <a:p>
                <a:r>
                  <a:rPr lang="en-US" altLang="zh-CN" dirty="0"/>
                  <a:t>Permittivity of fat:</a:t>
                </a:r>
              </a:p>
              <a:p>
                <a:r>
                  <a:rPr lang="en-US" altLang="zh-CN" b="1" dirty="0">
                    <a:solidFill>
                      <a:srgbClr val="FF0000"/>
                    </a:solidFill>
                  </a:rPr>
                  <a:t>4.29 to 3.96</a:t>
                </a:r>
              </a:p>
              <a:p>
                <a:r>
                  <a:rPr lang="en-US" altLang="zh-CN" dirty="0"/>
                  <a:t>Change rate is only</a:t>
                </a:r>
              </a:p>
              <a:p>
                <a:r>
                  <a:rPr lang="en-US" altLang="zh-CN" b="1" dirty="0"/>
                  <a:t> 7.7%.</a:t>
                </a:r>
                <a:endParaRPr lang="zh-CN" altLang="en-US" b="1" dirty="0"/>
              </a:p>
            </p:txBody>
          </p:sp>
        </p:grpSp>
      </p:grpSp>
      <p:grpSp>
        <p:nvGrpSpPr>
          <p:cNvPr id="10" name="组合 9">
            <a:extLst>
              <a:ext uri="{FF2B5EF4-FFF2-40B4-BE49-F238E27FC236}">
                <a16:creationId xmlns:a16="http://schemas.microsoft.com/office/drawing/2014/main" id="{EE4F9B71-E7F8-6C13-6654-0355B790C4C3}"/>
              </a:ext>
            </a:extLst>
          </p:cNvPr>
          <p:cNvGrpSpPr/>
          <p:nvPr/>
        </p:nvGrpSpPr>
        <p:grpSpPr>
          <a:xfrm>
            <a:off x="6241438" y="1060359"/>
            <a:ext cx="6214365" cy="5439672"/>
            <a:chOff x="6342611" y="1426238"/>
            <a:chExt cx="6214365" cy="5439672"/>
          </a:xfrm>
        </p:grpSpPr>
        <p:sp>
          <p:nvSpPr>
            <p:cNvPr id="11" name="矩形: 圆角 10">
              <a:extLst>
                <a:ext uri="{FF2B5EF4-FFF2-40B4-BE49-F238E27FC236}">
                  <a16:creationId xmlns:a16="http://schemas.microsoft.com/office/drawing/2014/main" id="{D096CB8C-F919-1336-8D87-BD53B85463EE}"/>
                </a:ext>
              </a:extLst>
            </p:cNvPr>
            <p:cNvSpPr/>
            <p:nvPr/>
          </p:nvSpPr>
          <p:spPr>
            <a:xfrm>
              <a:off x="9360060" y="4207913"/>
              <a:ext cx="819807" cy="2657997"/>
            </a:xfrm>
            <a:prstGeom prst="round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a:extLst>
                <a:ext uri="{FF2B5EF4-FFF2-40B4-BE49-F238E27FC236}">
                  <a16:creationId xmlns:a16="http://schemas.microsoft.com/office/drawing/2014/main" id="{899C1290-0A34-38D8-DE40-F0F0E0FE9454}"/>
                </a:ext>
              </a:extLst>
            </p:cNvPr>
            <p:cNvGrpSpPr/>
            <p:nvPr/>
          </p:nvGrpSpPr>
          <p:grpSpPr>
            <a:xfrm>
              <a:off x="6342611" y="1426238"/>
              <a:ext cx="6214365" cy="2646250"/>
              <a:chOff x="6342611" y="1426238"/>
              <a:chExt cx="6214365" cy="2646250"/>
            </a:xfrm>
          </p:grpSpPr>
          <p:sp>
            <p:nvSpPr>
              <p:cNvPr id="13" name="文本框 12">
                <a:extLst>
                  <a:ext uri="{FF2B5EF4-FFF2-40B4-BE49-F238E27FC236}">
                    <a16:creationId xmlns:a16="http://schemas.microsoft.com/office/drawing/2014/main" id="{D4116FA4-D928-DE19-BE45-6CE7C1B2FA8C}"/>
                  </a:ext>
                </a:extLst>
              </p:cNvPr>
              <p:cNvSpPr txBox="1"/>
              <p:nvPr/>
            </p:nvSpPr>
            <p:spPr>
              <a:xfrm>
                <a:off x="10519172" y="1487165"/>
                <a:ext cx="2037804" cy="2585323"/>
              </a:xfrm>
              <a:prstGeom prst="rect">
                <a:avLst/>
              </a:prstGeom>
              <a:noFill/>
            </p:spPr>
            <p:txBody>
              <a:bodyPr wrap="square">
                <a:spAutoFit/>
              </a:bodyPr>
              <a:lstStyle/>
              <a:p>
                <a:r>
                  <a:rPr lang="en-US" altLang="zh-CN" b="1" dirty="0"/>
                  <a:t>Glucose </a:t>
                </a:r>
              </a:p>
              <a:p>
                <a:r>
                  <a:rPr lang="en-US" altLang="zh-CN" b="1" dirty="0"/>
                  <a:t>concentration:</a:t>
                </a:r>
              </a:p>
              <a:p>
                <a:r>
                  <a:rPr lang="en-US" altLang="zh-CN" dirty="0"/>
                  <a:t>0-&gt;500mg/dL</a:t>
                </a:r>
              </a:p>
              <a:p>
                <a:endParaRPr lang="en-US" altLang="zh-CN" b="1" dirty="0"/>
              </a:p>
              <a:p>
                <a:r>
                  <a:rPr lang="en-US" altLang="zh-CN" dirty="0"/>
                  <a:t>Permittivity of muscle:</a:t>
                </a:r>
              </a:p>
              <a:p>
                <a:r>
                  <a:rPr lang="en-US" altLang="zh-CN" b="1" dirty="0">
                    <a:solidFill>
                      <a:srgbClr val="FF0000"/>
                    </a:solidFill>
                  </a:rPr>
                  <a:t>48.23 to 47.77</a:t>
                </a:r>
              </a:p>
              <a:p>
                <a:r>
                  <a:rPr lang="en-US" altLang="zh-CN" dirty="0"/>
                  <a:t>Change rate is only 0.95%</a:t>
                </a:r>
                <a:endParaRPr lang="zh-CN" altLang="en-US" dirty="0"/>
              </a:p>
            </p:txBody>
          </p:sp>
          <p:pic>
            <p:nvPicPr>
              <p:cNvPr id="14" name="图片 13">
                <a:extLst>
                  <a:ext uri="{FF2B5EF4-FFF2-40B4-BE49-F238E27FC236}">
                    <a16:creationId xmlns:a16="http://schemas.microsoft.com/office/drawing/2014/main" id="{50057AC0-F3A4-41EE-9058-E50E5D7C4BCC}"/>
                  </a:ext>
                </a:extLst>
              </p:cNvPr>
              <p:cNvPicPr>
                <a:picLocks noChangeAspect="1"/>
              </p:cNvPicPr>
              <p:nvPr/>
            </p:nvPicPr>
            <p:blipFill>
              <a:blip r:embed="rId14"/>
              <a:stretch>
                <a:fillRect/>
              </a:stretch>
            </p:blipFill>
            <p:spPr>
              <a:xfrm>
                <a:off x="6342611" y="1426238"/>
                <a:ext cx="4266031" cy="2512509"/>
              </a:xfrm>
              <a:prstGeom prst="rect">
                <a:avLst/>
              </a:prstGeom>
            </p:spPr>
          </p:pic>
        </p:grpSp>
      </p:grpSp>
    </p:spTree>
    <p:extLst>
      <p:ext uri="{BB962C8B-B14F-4D97-AF65-F5344CB8AC3E}">
        <p14:creationId xmlns:p14="http://schemas.microsoft.com/office/powerpoint/2010/main" val="257095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创新模板">
  <a:themeElements>
    <a:clrScheme name="SJTU-2019">
      <a:dk1>
        <a:srgbClr val="000000"/>
      </a:dk1>
      <a:lt1>
        <a:srgbClr val="FFFFFF"/>
      </a:lt1>
      <a:dk2>
        <a:srgbClr val="1B1C21"/>
      </a:dk2>
      <a:lt2>
        <a:srgbClr val="DBDBDB"/>
      </a:lt2>
      <a:accent1>
        <a:srgbClr val="C8161E"/>
      </a:accent1>
      <a:accent2>
        <a:srgbClr val="44546A"/>
      </a:accent2>
      <a:accent3>
        <a:srgbClr val="1F4D78"/>
      </a:accent3>
      <a:accent4>
        <a:srgbClr val="ED7D31"/>
      </a:accent4>
      <a:accent5>
        <a:srgbClr val="FFC000"/>
      </a:accent5>
      <a:accent6>
        <a:srgbClr val="A5A5A5"/>
      </a:accent6>
      <a:hlink>
        <a:srgbClr val="196E7D"/>
      </a:hlink>
      <a:folHlink>
        <a:srgbClr val="BEBEBE"/>
      </a:folHlink>
    </a:clrScheme>
    <a:fontScheme name="外宣普适">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ba5c36-b7cf-4793-bbc2-bd5b3a9f95ca}"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12253</TotalTime>
  <Words>3286</Words>
  <Application>Microsoft Office PowerPoint</Application>
  <PresentationFormat>宽屏</PresentationFormat>
  <Paragraphs>433</Paragraphs>
  <Slides>19</Slides>
  <Notes>19</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19</vt:i4>
      </vt:variant>
    </vt:vector>
  </HeadingPairs>
  <TitlesOfParts>
    <vt:vector size="35" baseType="lpstr">
      <vt:lpstr>-apple-system</vt:lpstr>
      <vt:lpstr>Aptos (正文)</vt:lpstr>
      <vt:lpstr>Aptos Display (标题)</vt:lpstr>
      <vt:lpstr>open-sans</vt:lpstr>
      <vt:lpstr>wfont_2b68c5_c647b6182f3d44de819d506774f09747</vt:lpstr>
      <vt:lpstr>等线</vt:lpstr>
      <vt:lpstr>微软雅黑</vt:lpstr>
      <vt:lpstr>Aptos</vt:lpstr>
      <vt:lpstr>Aptos Display</vt:lpstr>
      <vt:lpstr>Arial</vt:lpstr>
      <vt:lpstr>Cambria Math</vt:lpstr>
      <vt:lpstr>Open Sans</vt:lpstr>
      <vt:lpstr>Times New Roman</vt:lpstr>
      <vt:lpstr>Wingdings</vt:lpstr>
      <vt:lpstr>Office 主题</vt:lpstr>
      <vt:lpstr>创新模板</vt:lpstr>
      <vt:lpstr>CGMM: Non-Invasive Continuous Glucose Monitoring in Wearables Using Metasurfaces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CGMM: Non-Invasive Continuous Glucose Monitoring in Wearables Using Metasurfaces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Hao Pan</dc:creator>
  <cp:lastModifiedBy>Hao Pan</cp:lastModifiedBy>
  <cp:revision>13</cp:revision>
  <dcterms:created xsi:type="dcterms:W3CDTF">2024-11-10T01:34:08Z</dcterms:created>
  <dcterms:modified xsi:type="dcterms:W3CDTF">2025-11-11T04:34:56Z</dcterms:modified>
</cp:coreProperties>
</file>