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1"/>
  </p:notesMasterIdLst>
  <p:handoutMasterIdLst>
    <p:handoutMasterId r:id="rId32"/>
  </p:handoutMasterIdLst>
  <p:sldIdLst>
    <p:sldId id="259" r:id="rId3"/>
    <p:sldId id="1768" r:id="rId4"/>
    <p:sldId id="1797" r:id="rId5"/>
    <p:sldId id="1771" r:id="rId6"/>
    <p:sldId id="1786" r:id="rId7"/>
    <p:sldId id="1772" r:id="rId8"/>
    <p:sldId id="1787" r:id="rId9"/>
    <p:sldId id="1789" r:id="rId10"/>
    <p:sldId id="1773" r:id="rId11"/>
    <p:sldId id="1793" r:id="rId12"/>
    <p:sldId id="1774" r:id="rId13"/>
    <p:sldId id="1775" r:id="rId14"/>
    <p:sldId id="1788" r:id="rId15"/>
    <p:sldId id="1776" r:id="rId16"/>
    <p:sldId id="1795" r:id="rId17"/>
    <p:sldId id="1790" r:id="rId18"/>
    <p:sldId id="1777" r:id="rId19"/>
    <p:sldId id="1796" r:id="rId20"/>
    <p:sldId id="1778" r:id="rId21"/>
    <p:sldId id="1791" r:id="rId22"/>
    <p:sldId id="1779" r:id="rId23"/>
    <p:sldId id="1792" r:id="rId24"/>
    <p:sldId id="1780" r:id="rId25"/>
    <p:sldId id="1726" r:id="rId26"/>
    <p:sldId id="1784" r:id="rId27"/>
    <p:sldId id="1770" r:id="rId28"/>
    <p:sldId id="1760" r:id="rId29"/>
    <p:sldId id="1759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63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orient="horz" pos="1502" userDrawn="1">
          <p15:clr>
            <a:srgbClr val="A4A3A4"/>
          </p15:clr>
        </p15:guide>
        <p15:guide id="7" orient="horz" pos="3113" userDrawn="1">
          <p15:clr>
            <a:srgbClr val="A4A3A4"/>
          </p15:clr>
        </p15:guide>
        <p15:guide id="8" pos="2128" userDrawn="1">
          <p15:clr>
            <a:srgbClr val="A4A3A4"/>
          </p15:clr>
        </p15:guide>
        <p15:guide id="9" pos="4067" userDrawn="1">
          <p15:clr>
            <a:srgbClr val="A4A3A4"/>
          </p15:clr>
        </p15:guide>
        <p15:guide id="10" pos="5972" userDrawn="1">
          <p15:clr>
            <a:srgbClr val="A4A3A4"/>
          </p15:clr>
        </p15:guide>
        <p15:guide id="11" pos="5292" userDrawn="1">
          <p15:clr>
            <a:srgbClr val="A4A3A4"/>
          </p15:clr>
        </p15:guide>
        <p15:guide id="12" pos="22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04040"/>
    <a:srgbClr val="9F2936"/>
    <a:srgbClr val="4E8542"/>
    <a:srgbClr val="F07F09"/>
    <a:srgbClr val="548235"/>
    <a:srgbClr val="1F4E79"/>
    <a:srgbClr val="002060"/>
    <a:srgbClr val="8DB9E2"/>
    <a:srgbClr val="028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5" autoAdjust="0"/>
    <p:restoredTop sz="90025" autoAdjust="0"/>
  </p:normalViewPr>
  <p:slideViewPr>
    <p:cSldViewPr snapToGrid="0" showGuides="1">
      <p:cViewPr varScale="1">
        <p:scale>
          <a:sx n="115" d="100"/>
          <a:sy n="115" d="100"/>
        </p:scale>
        <p:origin x="82" y="336"/>
      </p:cViewPr>
      <p:guideLst>
        <p:guide pos="3863"/>
        <p:guide orient="horz" pos="1003"/>
        <p:guide orient="horz" pos="1502"/>
        <p:guide orient="horz" pos="3113"/>
        <p:guide pos="2128"/>
        <p:guide pos="4067"/>
        <p:guide pos="5972"/>
        <p:guide pos="5292"/>
        <p:guide pos="2275"/>
      </p:guideLst>
    </p:cSldViewPr>
  </p:slideViewPr>
  <p:outlineViewPr>
    <p:cViewPr>
      <p:scale>
        <a:sx n="33" d="100"/>
        <a:sy n="33" d="100"/>
      </p:scale>
      <p:origin x="0" y="-84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 showGuides="1">
      <p:cViewPr varScale="1">
        <p:scale>
          <a:sx n="85" d="100"/>
          <a:sy n="85" d="100"/>
        </p:scale>
        <p:origin x="38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08DB251-D803-4475-8281-4947A89E79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6218A5-2289-4813-A341-6263B16CBA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A60F-63B3-4D54-AA63-B159FADA9F31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97CE9A9-1C60-4F0A-AA63-4467F58DE8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1EA911-14C2-4254-9079-FD9EC1C139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4E6C1-322F-4AF4-A541-6A7DCE385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418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13A3C-D0C5-45C0-BD52-194E7639670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5545-95D4-489F-B8ED-7EAFA774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2413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afternoon, everyone. My name is Runting Zhang from Shanghai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Jiaotong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University. Today I’ll be presenting our work: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altLang="zh-CN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SaDiF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Spoofing Attack on BLE Direction Finding Based Localization System.”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292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Let’s go back to the direction finding process to reveal the design of </a:t>
            </a:r>
            <a:r>
              <a:rPr lang="en-US" altLang="zh-CN" dirty="0" err="1"/>
              <a:t>Sadif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We aim to spoof the original CTE transmission, </a:t>
            </a:r>
          </a:p>
          <a:p>
            <a:r>
              <a:rPr lang="en-US" altLang="zh-CN" dirty="0"/>
              <a:t>Resulting in a wrong CFO estimation,</a:t>
            </a:r>
          </a:p>
          <a:p>
            <a:r>
              <a:rPr lang="en-US" altLang="zh-CN" dirty="0"/>
              <a:t>And finally a manipulated AoA output.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4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SaDiF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 in three stages:</a:t>
            </a:r>
            <a:br>
              <a:rPr lang="en-US" altLang="zh-CN" dirty="0"/>
            </a:b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we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eavesdrop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BLE packets to sync with the victim.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we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an attack signal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a carefully filtered phase shift.</a:t>
            </a:r>
            <a:br>
              <a:rPr lang="en-US" altLang="zh-CN" dirty="0"/>
            </a:b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we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inject the signal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during the CTE reference period, which leads to a wrong AoA estimation.</a:t>
            </a:r>
          </a:p>
          <a:p>
            <a:r>
              <a:rPr lang="en-US" altLang="zh-CN" dirty="0"/>
              <a:t>Following, I’ll show some design details of our system to deal with mentioned challenges.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40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To firstly guarantee the concealment of our attack, we focus on the packet structure of </a:t>
            </a:r>
            <a:r>
              <a:rPr lang="en-US" altLang="zh-CN" sz="12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AUX_SYNC_IND </a:t>
            </a:r>
            <a:r>
              <a:rPr lang="en-US" altLang="zh-CN" dirty="0"/>
              <a:t>with CTE.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After decoding its PDU for segments </a:t>
            </a:r>
            <a:r>
              <a:rPr lang="en-US" altLang="zh-CN" dirty="0" err="1"/>
              <a:t>AUXPtr</a:t>
            </a:r>
            <a:r>
              <a:rPr lang="en-US" altLang="zh-CN" dirty="0"/>
              <a:t> and CTE Info, the attacker can Predict Time and Channel for following packets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Also acquiring Parameters indicating the CTE Format,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Which is essential for the Signal Injection Attack on CTE period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On the other hand, such injection ensures that Preamble still comes from victim,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And No interference on the packet PDU,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proving that it’s </a:t>
            </a:r>
            <a:r>
              <a:rPr lang="en-US" altLang="zh-CN" sz="1200" b="1" kern="0" dirty="0">
                <a:solidFill>
                  <a:srgbClr val="C00000"/>
                </a:solidFill>
              </a:rPr>
              <a:t>Undetectable</a:t>
            </a:r>
            <a:r>
              <a:rPr lang="en-US" altLang="zh-CN" sz="1200" b="1" kern="0" dirty="0">
                <a:solidFill>
                  <a:schemeClr val="accent3">
                    <a:lumMod val="75000"/>
                  </a:schemeClr>
                </a:solidFill>
              </a:rPr>
              <a:t> by common physical-layer detection mechanisms, which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rely on physical-layer features like packet preamble detection or RSSI deviation to detect spoofing.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kern="0" dirty="0">
              <a:solidFill>
                <a:schemeClr val="accent3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kern="0" dirty="0">
              <a:solidFill>
                <a:schemeClr val="accent3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53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detail, attack starts with a signal eavesdropping. Attacker eavesdrops the prepended BLE packets to synchronize with the target’s periodic advertising.</a:t>
            </a:r>
          </a:p>
          <a:p>
            <a:r>
              <a:rPr lang="en-US" altLang="zh-CN" dirty="0"/>
              <a:t>The synchronization is considered “established” when attacker successfully receives an AUX_SYNC_IND packet with CTE.</a:t>
            </a:r>
          </a:p>
          <a:p>
            <a:r>
              <a:rPr lang="en-US" altLang="zh-CN" dirty="0"/>
              <a:t>Attack finally works when CTE-based Signal Injection is conducted on the next AUX_SYNC_IND packet.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785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Next, the second challenge of attack continuity comes from the angle estimation process. </a:t>
                </a:r>
              </a:p>
              <a:p>
                <a:r>
                  <a:rPr lang="en-US" altLang="zh-CN" dirty="0"/>
                  <a:t>When sampling a standard CTE, the CFO is estimated by reference-period samples.</a:t>
                </a:r>
              </a:p>
              <a:p>
                <a:r>
                  <a:rPr lang="en-US" altLang="zh-CN" dirty="0"/>
                  <a:t>Virtual antenna is aligned to finally derive the phase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dirty="0"/>
                  <a:t> for following angular algorithm.</a:t>
                </a:r>
              </a:p>
              <a:p>
                <a:r>
                  <a:rPr lang="en-US" altLang="zh-CN" dirty="0"/>
                  <a:t>But considering the injected CTE,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Next, the second challenge of attack continuity comes from the angle estimation process. </a:t>
                </a:r>
              </a:p>
              <a:p>
                <a:r>
                  <a:rPr lang="en-US" altLang="zh-CN" dirty="0"/>
                  <a:t>When sampling a standard CTE, the CFO is estimated by reference-period samples.</a:t>
                </a:r>
              </a:p>
              <a:p>
                <a:r>
                  <a:rPr lang="en-US" altLang="zh-CN" dirty="0"/>
                  <a:t>Virtual antenna is aligned to finally derived the phase difference </a:t>
                </a:r>
                <a:r>
                  <a:rPr kumimoji="1" lang="en-US" altLang="zh-TW" sz="1200" b="1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𝝓_(𝟏</a:t>
                </a:r>
                <a:r>
                  <a:rPr kumimoji="1" lang="en-US" altLang="zh-TW" sz="1200" b="1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→𝟐)</a:t>
                </a:r>
                <a:r>
                  <a:rPr lang="en-US" altLang="zh-CN" dirty="0"/>
                  <a:t> for following angular algorithm.</a:t>
                </a:r>
              </a:p>
              <a:p>
                <a:r>
                  <a:rPr lang="en-US" altLang="zh-CN" dirty="0"/>
                  <a:t>But considering the injected CTE,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21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We inject malicious phase shifts to the CTE reference-period signal,</a:t>
                </a:r>
              </a:p>
              <a:p>
                <a:r>
                  <a:rPr lang="en-US" altLang="zh-CN" dirty="0"/>
                  <a:t>Leading to a wrong CFO estimation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200" i="1" smtClean="0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200" i="1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kumimoji="1" lang="en-US" altLang="zh-TW" sz="1200" i="1" smtClean="0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kumimoji="1" lang="en-US" altLang="zh-TW" sz="1200" i="1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</a:rPr>
                          <m:t>𝐶𝐹𝑂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en-US" altLang="zh-CN" dirty="0"/>
                  <a:t>And the corresponding manipulated phase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kumimoji="1" lang="en-US" altLang="zh-TW" sz="1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TW" sz="1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dirty="0"/>
                  <a:t> (phi prime from 1 to 2)</a:t>
                </a:r>
              </a:p>
              <a:p>
                <a:r>
                  <a:rPr lang="en-US" altLang="zh-CN" dirty="0"/>
                  <a:t>However, the additional phase difference is linearly limited, which makes the output AoA Susceptible to Interference</a:t>
                </a: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We inject malicious phase shifts to the CTE reference-period signal,</a:t>
                </a:r>
              </a:p>
              <a:p>
                <a:r>
                  <a:rPr lang="en-US" altLang="zh-CN" dirty="0"/>
                  <a:t>Leading to a wrong CFO estimation result</a:t>
                </a:r>
              </a:p>
              <a:p>
                <a:r>
                  <a:rPr lang="en-US" altLang="zh-CN" dirty="0"/>
                  <a:t>And the corresponding manipulated phase difference </a:t>
                </a:r>
                <a:r>
                  <a:rPr kumimoji="1" lang="en-US" altLang="zh-TW" sz="1200" b="1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𝝓_(𝟏</a:t>
                </a:r>
                <a:r>
                  <a:rPr kumimoji="1" lang="en-US" altLang="zh-TW" sz="1200" b="1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→𝟐)</a:t>
                </a:r>
                <a:endParaRPr lang="en-US" altLang="zh-CN" dirty="0"/>
              </a:p>
              <a:p>
                <a:r>
                  <a:rPr lang="en-US" altLang="zh-CN" dirty="0"/>
                  <a:t>However, the additional phase difference is linearly limited, which makes the output AoA Susceptible to Interference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393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maintain AoA continuity and avoid random jumps in positioning, 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designed our attack signal generation with a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 Shift Filtering algorithm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zh-CN" dirty="0"/>
            </a:b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simulates the MUSIC spectrum, verifies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manipulated AoA result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filters out unstable phase shifts, ensuring the spoofed trajectory is smooth and believable.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78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challenge of Hardware imperfection, or hardware jitter can cause timing errors, leading to unstable injection.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 an ideal injection that perfectly covers the CTE reference period,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Real-case injection may be delayed due to jitter effect,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Causing insufficient covering of reference-period samples,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more seriously, unexpectedly influence the IQ samples among antenna switching, causing uncontrolled AoA outputs.</a:t>
            </a:r>
          </a:p>
          <a:p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861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So, we introduced an </a:t>
                </a:r>
                <a:r>
                  <a:rPr lang="en-US" altLang="zh-CN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Injection Timing Optimization</a:t>
                </a: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mechanism that shifts the transmission time slightly to maximize coverage of the reference period and minimize interference.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optimized timing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TW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</m:oMath>
                </a14:m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can be derived by solving this optimization problem.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So, we introduced an </a:t>
                </a:r>
                <a:r>
                  <a:rPr lang="en-US" altLang="zh-CN" sz="1200" b="1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Injection Timing Optimization</a:t>
                </a: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mechanism that shifts the transmission time slightly to maximize coverage of the reference period and minimize interference.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optimized timing </a:t>
                </a:r>
                <a:r>
                  <a:rPr kumimoji="1" lang="en-US" altLang="zh-TW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𝑡_𝑜𝑝𝑡</a:t>
                </a:r>
                <a:r>
                  <a:rPr lang="en-US" altLang="zh-CN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can be derived by solving this optimization problems.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9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implemented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SaDiF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a USRP N210 as the attacker, 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commercial BLE tags as victims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use a Silicon Labs Pro Kit with antenna array as the locator, </a:t>
            </a:r>
          </a:p>
          <a:p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7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 Direction Finding was introduced in Bluetooth 5.1 and is now widely used in asset tracking, logistics, and smart factories for applications including indoor navigation, autonomous guided vehicles.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an official standard, it enables a high-accuracy, sub-meter level localization performance.</a:t>
            </a:r>
            <a:br>
              <a:rPr lang="en-US" altLang="zh-CN" dirty="0"/>
            </a:b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68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Tests were conducted in both lab and real logistics environments.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888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stationary targets,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SaDiF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achieved an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 localization deviation of only 0.199 meters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successfully spoofing the location to a controlled false point.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099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moving targets,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SaDiF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still performed well, with an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 deviation of 0.250 meters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creating a smooth and misleading trajectory.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429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summary: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Proposed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SaDiF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exploits the inherent vulnerabilities of CTE phase sampling process in BLE Direction Finding to mislead existing localization systems, reporting continuous and incorrect trajectories.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other system details,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check our paper for more information.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152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593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counter these common attacks, existing defenses rely on physical-layer features like packet preamble detection or RSSI deviation to detect spoofing.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them,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BlueID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estimated the clock skew by comparing the phase pattern in received preamble. BlueShield monitored the RSSI and identify malicious user with abrupt RSSI change.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is BLE Direction Finding really safe enough?</a:t>
            </a:r>
            <a:endParaRPr lang="en-US" altLang="zh-CN" dirty="0"/>
          </a:p>
          <a:p>
            <a:r>
              <a:rPr lang="en-US" altLang="zh-CN" dirty="0"/>
              <a:t> </a:t>
            </a:r>
          </a:p>
          <a:p>
            <a:r>
              <a:rPr lang="en-US" altLang="zh-CN" dirty="0"/>
              <a:t>[Fig. 4. Preamble detections separated based on the GHT shown in Fig. 3. </a:t>
            </a:r>
          </a:p>
          <a:p>
            <a:r>
              <a:rPr lang="en-US" altLang="zh-CN" dirty="0"/>
              <a:t>Figure 4: Observed RSSI values under spoofing attacks (with typical channel interference). ]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287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备用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306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备用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74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as localization systems become more critical, they also become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 targets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attackers.</a:t>
            </a:r>
            <a:endParaRPr lang="en-US" altLang="zh-CN" dirty="0"/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 a simple model of direction finding system, 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attacker may conduct a jamming attack to disable the localization function, causing serious logistics issues including package loss,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manage to spoof the positioning result with a Man-in-the-Middle Attack, which may lead to significant property damage.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question is now raised: is BLE Direction Finding really safe enough?</a:t>
            </a:r>
            <a:endParaRPr lang="en-US" altLang="zh-CN" dirty="0"/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80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briefly look at how BLE Direction Finding works. There are mainly three parts: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RF Signal Transmission, CTE Signal Sampling,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angular Estimation.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component is the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Constant Tone Extension (CTE)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—a segment of the signal used for phase sampling. By switching antennas and sampling the phase difference, the locator finally estimates the angle of arrival.</a:t>
            </a:r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06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CTE is transmitted between target and locator with a series of packets following the BLE periodic advertising. </a:t>
            </a:r>
          </a:p>
          <a:p>
            <a:r>
              <a:rPr lang="en-US" altLang="zh-CN" dirty="0"/>
              <a:t>Given the CTE Info segments, locator knows the exact CTE format and determine its corresponding antenna switching and sampling.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since this process lacks authentication, </a:t>
            </a:r>
            <a:r>
              <a:rPr lang="en-US" altLang="zh-CN" b="1" dirty="0"/>
              <a:t>Attacker may spoof the positioning result by </a:t>
            </a:r>
            <a:r>
              <a:rPr lang="en-US" altLang="zh-CN" b="1" dirty="0">
                <a:solidFill>
                  <a:srgbClr val="FFFF00"/>
                </a:solidFill>
              </a:rPr>
              <a:t>Injecting</a:t>
            </a:r>
            <a:r>
              <a:rPr lang="en-US" altLang="zh-CN" b="1" dirty="0"/>
              <a:t> the </a:t>
            </a:r>
            <a:r>
              <a:rPr lang="en-US" altLang="zh-CN" b="1" dirty="0">
                <a:solidFill>
                  <a:srgbClr val="FFFF00"/>
                </a:solidFill>
              </a:rPr>
              <a:t>CTE</a:t>
            </a:r>
            <a:r>
              <a:rPr lang="en-US" altLang="zh-CN" b="1" dirty="0"/>
              <a:t> period!</a:t>
            </a:r>
            <a:endParaRPr lang="zh-CN" altLang="en-US" b="1" dirty="0"/>
          </a:p>
          <a:p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40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take a look at our </a:t>
            </a:r>
            <a:r>
              <a:rPr lang="en-US" altLang="zh-CN" dirty="0" err="1"/>
              <a:t>SaDiF</a:t>
            </a:r>
            <a:r>
              <a:rPr lang="en-US" altLang="zh-CN" dirty="0"/>
              <a:t>. In a logistics scenario relying on direction finding localization system, </a:t>
            </a:r>
          </a:p>
          <a:p>
            <a:r>
              <a:rPr lang="en-US" altLang="zh-CN" dirty="0"/>
              <a:t>Locators receiving the BLE packets with CTEs from tag, estimating the AoA and finally sending back the position of targets,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1"/>
                </a:solidFill>
                <a:sym typeface="+mn-lt"/>
              </a:rPr>
              <a:t>Autonomous Guided Vehicles or robots then plan its trajectory based on the given results.</a:t>
            </a:r>
            <a:endParaRPr lang="zh-CN" altLang="en-US" dirty="0">
              <a:solidFill>
                <a:schemeClr val="tx1"/>
              </a:solidFill>
              <a:sym typeface="+mn-lt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3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we propose </a:t>
            </a:r>
            <a:r>
              <a:rPr lang="en-US" altLang="zh-CN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SaDiF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a certain injection area,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attacker conducts the spoofing attack that 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injects malicious phase shifts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during the CTE transmission,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misleading the locator into reporting a wrong trajectory of the victim device.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15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threat model defines the victim as </a:t>
            </a:r>
            <a:r>
              <a:rPr lang="en-US" altLang="zh-CN" sz="1200" dirty="0">
                <a:solidFill>
                  <a:srgbClr val="C00000"/>
                </a:solidFill>
              </a:rPr>
              <a:t>Users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US" altLang="zh-CN" sz="1200" dirty="0">
                <a:solidFill>
                  <a:srgbClr val="C00000"/>
                </a:solidFill>
              </a:rPr>
              <a:t>Administrators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Direction Finding System.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attacker managed to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Manipulate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localization result of victim and create a </a:t>
            </a:r>
            <a:r>
              <a:rPr lang="en-US" altLang="zh-CN" sz="1200" dirty="0">
                <a:solidFill>
                  <a:srgbClr val="C00000"/>
                </a:solidFill>
              </a:rPr>
              <a:t>misleading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altLang="zh-CN" sz="1200" dirty="0">
                <a:solidFill>
                  <a:srgbClr val="C00000"/>
                </a:solidFill>
              </a:rPr>
              <a:t>continuous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trajectory.</a:t>
            </a:r>
          </a:p>
          <a:p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/>
              <a:t>The assumption of attacker includes the ability to: Access Locations of victim &amp; locator; transmit RF signal with Higher power than victim; and acquire the Antenna Array Structure</a:t>
            </a:r>
          </a:p>
          <a:p>
            <a:r>
              <a:rPr lang="en-US" altLang="zh-CN" dirty="0"/>
              <a:t>The attacker is prohibited to: make any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Access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any device in localization system;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Tamper with BLE Standard; 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move its device to arbitrary places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258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faced three main challenges:</a:t>
            </a: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Bypassing existing defenses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Maintaining a continuous and deterministic spoofing path and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 robustness against hardware imperfections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87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2915E0-7E7B-4E91-A2E6-50DB32FFA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fld id="{DE506FFD-8B27-444A-964F-E64D0BB3DAF0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E9FF532-F6D9-45BD-B501-EEC1CB82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/>
        </p:blipFill>
        <p:spPr>
          <a:xfrm>
            <a:off x="8870172" y="274183"/>
            <a:ext cx="3002280" cy="411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F7A6D04-2810-44D7-A07D-0AA2596107F1}"/>
              </a:ext>
            </a:extLst>
          </p:cNvPr>
          <p:cNvGrpSpPr/>
          <p:nvPr userDrawn="1"/>
        </p:nvGrpSpPr>
        <p:grpSpPr>
          <a:xfrm>
            <a:off x="3352562" y="6244170"/>
            <a:ext cx="5486876" cy="406590"/>
            <a:chOff x="3352562" y="6073254"/>
            <a:chExt cx="5486876" cy="4065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839E5E-CB67-421E-974F-278CCBCFB8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alphaModFix amt="35000"/>
            </a:blip>
            <a:srcRect t="9831" b="36385"/>
            <a:stretch/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3D809C0-A4EF-44AF-AECA-4A85E4BA2C9D}"/>
                </a:ext>
              </a:extLst>
            </p:cNvPr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6E58E8B-64DD-4CB6-9A0A-016E581D3E4C}"/>
              </a:ext>
            </a:extLst>
          </p:cNvPr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43D3B54-A2E0-47EA-82F0-8A5C219B17CC}"/>
              </a:ext>
            </a:extLst>
          </p:cNvPr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92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AABAA2F6-CE8B-4D0C-9DA1-7AFD8C0E1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55B5EF86-CD68-45F5-B469-E0C751A7F1CE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44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 descr="图片包含 户外, 标牌, 黑色&#10;&#10;自动生成的说明">
            <a:extLst>
              <a:ext uri="{FF2B5EF4-FFF2-40B4-BE49-F238E27FC236}">
                <a16:creationId xmlns:a16="http://schemas.microsoft.com/office/drawing/2014/main" id="{BBD19A13-D175-4468-834D-FE213A533A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8" name="文本占位符 31">
            <a:extLst>
              <a:ext uri="{FF2B5EF4-FFF2-40B4-BE49-F238E27FC236}">
                <a16:creationId xmlns:a16="http://schemas.microsoft.com/office/drawing/2014/main" id="{0E3A7107-0A14-4195-8DEB-51F0B46D6B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2FF6FEE6-2A34-4756-8F6B-3232EC3752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056" y="766710"/>
            <a:ext cx="11568144" cy="476579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Tx/>
              <a:buBlip>
                <a:blip r:embed="rId4"/>
              </a:buBlip>
              <a:defRPr sz="2000">
                <a:solidFill>
                  <a:schemeClr val="accent2"/>
                </a:solidFill>
              </a:defRPr>
            </a:lvl1pPr>
            <a:lvl2pPr>
              <a:lnSpc>
                <a:spcPct val="130000"/>
              </a:lnSpc>
              <a:defRPr sz="2000">
                <a:solidFill>
                  <a:schemeClr val="accent2"/>
                </a:solidFill>
              </a:defRPr>
            </a:lvl2pPr>
            <a:lvl3pPr>
              <a:lnSpc>
                <a:spcPct val="130000"/>
              </a:lnSpc>
              <a:defRPr sz="1800">
                <a:solidFill>
                  <a:schemeClr val="accent2"/>
                </a:solidFill>
              </a:defRPr>
            </a:lvl3pPr>
            <a:lvl4pPr>
              <a:lnSpc>
                <a:spcPct val="130000"/>
              </a:lnSpc>
              <a:defRPr sz="1600">
                <a:solidFill>
                  <a:schemeClr val="accent2"/>
                </a:solidFill>
              </a:defRPr>
            </a:lvl4pPr>
            <a:lvl5pPr>
              <a:lnSpc>
                <a:spcPct val="130000"/>
              </a:lnSpc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93235BFC-8F08-4C25-988C-FCB706C52ACD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A14A4014-5A08-40D8-A5CC-B2FF9962A739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2C3C1CA-869D-4F70-8C72-BC72214F5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建筑物&#10;&#10;自动生成的说明">
            <a:extLst>
              <a:ext uri="{FF2B5EF4-FFF2-40B4-BE49-F238E27FC236}">
                <a16:creationId xmlns:a16="http://schemas.microsoft.com/office/drawing/2014/main" id="{59C76395-F18A-42DC-A156-F93BFCD8E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8C8E8E9-B6E9-4C9E-A8E5-EC39920274FE}"/>
              </a:ext>
            </a:extLst>
          </p:cNvPr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A6D4021-94E1-4E9F-90EB-E54E5216CA6E}"/>
              </a:ext>
            </a:extLst>
          </p:cNvPr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图片包含 户外, 标牌, 黑色&#10;&#10;自动生成的说明">
            <a:extLst>
              <a:ext uri="{FF2B5EF4-FFF2-40B4-BE49-F238E27FC236}">
                <a16:creationId xmlns:a16="http://schemas.microsoft.com/office/drawing/2014/main" id="{EC48E4B1-8892-4D66-885C-B3B81823A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28" y="853340"/>
            <a:ext cx="1656344" cy="1656344"/>
          </a:xfrm>
          <a:prstGeom prst="rect">
            <a:avLst/>
          </a:prstGeom>
        </p:spPr>
      </p:pic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2079C22-C965-4A93-8C7F-F7C26F71D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物&#10;&#10;自动生成的说明">
            <a:extLst>
              <a:ext uri="{FF2B5EF4-FFF2-40B4-BE49-F238E27FC236}">
                <a16:creationId xmlns:a16="http://schemas.microsoft.com/office/drawing/2014/main" id="{D3C2EE1F-0BF9-49E9-859D-A8611895D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8C8E8E9-B6E9-4C9E-A8E5-EC39920274FE}"/>
              </a:ext>
            </a:extLst>
          </p:cNvPr>
          <p:cNvCxnSpPr/>
          <p:nvPr userDrawn="1"/>
        </p:nvCxnSpPr>
        <p:spPr>
          <a:xfrm>
            <a:off x="7322504" y="1488254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A6D4021-94E1-4E9F-90EB-E54E5216CA6E}"/>
              </a:ext>
            </a:extLst>
          </p:cNvPr>
          <p:cNvCxnSpPr/>
          <p:nvPr userDrawn="1"/>
        </p:nvCxnSpPr>
        <p:spPr>
          <a:xfrm>
            <a:off x="7322504" y="4146847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3473" y="2496180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861CDE-5CCC-4EC9-AAE6-4DDC185E1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01" y="1860735"/>
            <a:ext cx="2858911" cy="23322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7B15C4-0524-4A21-A6CE-F7DA7DA15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0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离页连接符 1">
            <a:extLst>
              <a:ext uri="{FF2B5EF4-FFF2-40B4-BE49-F238E27FC236}">
                <a16:creationId xmlns:a16="http://schemas.microsoft.com/office/drawing/2014/main" id="{3D05038B-8A32-4BD0-A068-AFE03E6FF8D3}"/>
              </a:ext>
            </a:extLst>
          </p:cNvPr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31">
            <a:extLst>
              <a:ext uri="{FF2B5EF4-FFF2-40B4-BE49-F238E27FC236}">
                <a16:creationId xmlns:a16="http://schemas.microsoft.com/office/drawing/2014/main" id="{4EB0A957-E3E4-47EE-9713-82509E17FD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1" spc="600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9B0529-EE67-44AA-BAF8-7E78156B3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9831" b="36385"/>
          <a:stretch/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A12E6D-1EC4-4BB8-BCAB-668C213B8F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5B543617-7E5E-4360-A155-0CA2B7AF9E10}"/>
              </a:ext>
            </a:extLst>
          </p:cNvPr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 descr="图片包含 建筑物&#10;&#10;自动生成的说明">
            <a:extLst>
              <a:ext uri="{FF2B5EF4-FFF2-40B4-BE49-F238E27FC236}">
                <a16:creationId xmlns:a16="http://schemas.microsoft.com/office/drawing/2014/main" id="{D3C2EE1F-0BF9-49E9-859D-A8611895D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96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908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（lowpoly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物, 圆屋顶, 地板&#10;&#10;描述已自动生成">
            <a:extLst>
              <a:ext uri="{FF2B5EF4-FFF2-40B4-BE49-F238E27FC236}">
                <a16:creationId xmlns:a16="http://schemas.microsoft.com/office/drawing/2014/main" id="{0E7CEFF4-3933-40D2-928B-A28B021C1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76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6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301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ECA0A7A8-52A5-4508-9B7C-8E9F070AF3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49300"/>
            <a:ext cx="12203394" cy="319193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2915E0-7E7B-4E91-A2E6-50DB32FFA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561" y="3383857"/>
            <a:ext cx="10052879" cy="106085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4345" y="579869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fld id="{C6124F18-99FF-4E25-B026-C95B196756F6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910" y="5052868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E9FF532-F6D9-45BD-B501-EEC1CB82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/>
        </p:blipFill>
        <p:spPr>
          <a:xfrm>
            <a:off x="8870172" y="274183"/>
            <a:ext cx="3002280" cy="41161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E0947F5-F302-4DA0-B1F5-30EE10CF1F22}"/>
              </a:ext>
            </a:extLst>
          </p:cNvPr>
          <p:cNvGrpSpPr/>
          <p:nvPr userDrawn="1"/>
        </p:nvGrpSpPr>
        <p:grpSpPr>
          <a:xfrm>
            <a:off x="3352562" y="6252715"/>
            <a:ext cx="5486876" cy="406590"/>
            <a:chOff x="3352562" y="6073254"/>
            <a:chExt cx="5486876" cy="4065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839E5E-CB67-421E-974F-278CCBCFB8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alphaModFix amt="35000"/>
            </a:blip>
            <a:srcRect t="9831" b="36385"/>
            <a:stretch/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3D809C0-A4EF-44AF-AECA-4A85E4BA2C9D}"/>
                </a:ext>
              </a:extLst>
            </p:cNvPr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357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建筑物, 圆屋顶, 地板&#10;&#10;描述已自动生成">
            <a:extLst>
              <a:ext uri="{FF2B5EF4-FFF2-40B4-BE49-F238E27FC236}">
                <a16:creationId xmlns:a16="http://schemas.microsoft.com/office/drawing/2014/main" id="{32C61E04-9C57-4412-9EA5-8082A6789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5" name="平行四边形 4">
            <a:extLst>
              <a:ext uri="{FF2B5EF4-FFF2-40B4-BE49-F238E27FC236}">
                <a16:creationId xmlns:a16="http://schemas.microsoft.com/office/drawing/2014/main" id="{C5A6C460-C718-4155-A390-E0273AFCB62A}"/>
              </a:ext>
            </a:extLst>
          </p:cNvPr>
          <p:cNvSpPr/>
          <p:nvPr userDrawn="1"/>
        </p:nvSpPr>
        <p:spPr>
          <a:xfrm>
            <a:off x="4144710" y="1537750"/>
            <a:ext cx="8047290" cy="318981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建筑物&#10;&#10;自动生成的说明">
            <a:extLst>
              <a:ext uri="{FF2B5EF4-FFF2-40B4-BE49-F238E27FC236}">
                <a16:creationId xmlns:a16="http://schemas.microsoft.com/office/drawing/2014/main" id="{DC463E02-403D-4EDF-904F-C4102C9C3D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86" y="2142500"/>
            <a:ext cx="8047290" cy="2590938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F74CDA-19DD-45C1-88FF-237973683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1297" y="2602227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981273AB-3D30-4A7E-951D-B80D3185213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41280" y="4870088"/>
            <a:ext cx="224470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fld id="{C6124F18-99FF-4E25-B026-C95B196756F6}" type="datetime2">
              <a:rPr lang="zh-CN" altLang="en-US" smtClean="0"/>
              <a:t>2019年1月28日</a:t>
            </a:fld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F905EEBF-8ACE-4D30-A4F5-C5796F834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9584" y="3810704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73862409-EB7F-40D8-9600-B7C8CE927E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19382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63D107-02BD-4A0D-9132-36E8D944F4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24558" y="4410381"/>
            <a:ext cx="3935296" cy="2092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D92EBD5-2225-4D92-B6FB-5F42D4CF9A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51177"/>
            <a:ext cx="2169174" cy="71309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F038EC1-5530-4400-9F4D-38CB7EE61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/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7C66039A-3D15-4D27-8FD3-6ADF01C34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5D47FDF-63E1-442F-8001-E72FBC10D88D}"/>
              </a:ext>
            </a:extLst>
          </p:cNvPr>
          <p:cNvGrpSpPr/>
          <p:nvPr userDrawn="1"/>
        </p:nvGrpSpPr>
        <p:grpSpPr>
          <a:xfrm>
            <a:off x="304800" y="2455636"/>
            <a:ext cx="4122059" cy="1462680"/>
            <a:chOff x="304800" y="2709636"/>
            <a:chExt cx="4122059" cy="146268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022DE15-F0A7-4081-B20E-F56AF7E8D451}"/>
                </a:ext>
              </a:extLst>
            </p:cNvPr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068AF075-1EBE-4100-82B6-D1B2511E27A3}"/>
                  </a:ext>
                </a:extLst>
              </p:cNvPr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CD1F02EB-A5F5-4A25-8E13-33D76C3997D5}"/>
                    </a:ext>
                  </a:extLst>
                </p:cNvPr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1" name="图片 10" descr="图片包含 建筑物&#10;&#10;自动生成的说明">
                  <a:extLst>
                    <a:ext uri="{FF2B5EF4-FFF2-40B4-BE49-F238E27FC236}">
                      <a16:creationId xmlns:a16="http://schemas.microsoft.com/office/drawing/2014/main" id="{27CDB2F7-E7B6-465A-921A-BD30952F7D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alphaModFix amt="2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901EB5B-A305-4D12-8523-8654B0DF8D3C}"/>
                  </a:ext>
                </a:extLst>
              </p:cNvPr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</a:rPr>
                  <a:t>目  录</a:t>
                </a: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9DBDFDE5-938B-46BA-BF04-52626678C645}"/>
                  </a:ext>
                </a:extLst>
              </p:cNvPr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96E7EA-26DC-40A9-97DD-57F90BFF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86D2A06B-94AC-4433-BBC3-A98A9F2FD4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0"/>
            <a:ext cx="641985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E1AFFB6-310A-466D-BAD1-F84A11C9C967}"/>
              </a:ext>
            </a:extLst>
          </p:cNvPr>
          <p:cNvSpPr/>
          <p:nvPr userDrawn="1"/>
        </p:nvSpPr>
        <p:spPr>
          <a:xfrm flipV="1">
            <a:off x="5672624" y="0"/>
            <a:ext cx="9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89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建筑物, 圆屋顶, 地板&#10;&#10;描述已自动生成">
            <a:extLst>
              <a:ext uri="{FF2B5EF4-FFF2-40B4-BE49-F238E27FC236}">
                <a16:creationId xmlns:a16="http://schemas.microsoft.com/office/drawing/2014/main" id="{1CF278BF-7BDF-4094-9C1D-962B78BF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CBE5229-6D64-4AB4-BD32-C5A9C0A25B3D}"/>
              </a:ext>
            </a:extLst>
          </p:cNvPr>
          <p:cNvGrpSpPr/>
          <p:nvPr/>
        </p:nvGrpSpPr>
        <p:grpSpPr>
          <a:xfrm>
            <a:off x="4034970" y="685800"/>
            <a:ext cx="4122060" cy="1462680"/>
            <a:chOff x="667655" y="1497651"/>
            <a:chExt cx="4122060" cy="146268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6977AD1-FB29-49DB-B293-6E501C63653E}"/>
                </a:ext>
              </a:extLst>
            </p:cNvPr>
            <p:cNvGrpSpPr/>
            <p:nvPr/>
          </p:nvGrpSpPr>
          <p:grpSpPr>
            <a:xfrm>
              <a:off x="667656" y="1497651"/>
              <a:ext cx="4122059" cy="1438728"/>
              <a:chOff x="537028" y="1493158"/>
              <a:chExt cx="4122059" cy="143872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2C25A7C-283B-4D59-8088-0D173FD791A1}"/>
                  </a:ext>
                </a:extLst>
              </p:cNvPr>
              <p:cNvSpPr/>
              <p:nvPr/>
            </p:nvSpPr>
            <p:spPr>
              <a:xfrm>
                <a:off x="537029" y="1493158"/>
                <a:ext cx="4122058" cy="1438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 descr="图片包含 建筑物&#10;&#10;自动生成的说明">
                <a:extLst>
                  <a:ext uri="{FF2B5EF4-FFF2-40B4-BE49-F238E27FC236}">
                    <a16:creationId xmlns:a16="http://schemas.microsoft.com/office/drawing/2014/main" id="{909D8670-2666-4A27-A0FE-9BF4BFDA7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028" y="1604731"/>
                <a:ext cx="4122058" cy="1327155"/>
              </a:xfrm>
              <a:prstGeom prst="rect">
                <a:avLst/>
              </a:prstGeom>
              <a:effectLst/>
            </p:spPr>
          </p:pic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0563126-3B82-41C3-959D-6EE0A64FB1C8}"/>
                </a:ext>
              </a:extLst>
            </p:cNvPr>
            <p:cNvSpPr txBox="1"/>
            <p:nvPr/>
          </p:nvSpPr>
          <p:spPr>
            <a:xfrm>
              <a:off x="667655" y="1755350"/>
              <a:ext cx="41220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chemeClr val="accent1"/>
                  </a:solidFill>
                </a:rPr>
                <a:t>目         录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1F06D8F-A998-4957-BCDD-C5D37E948A62}"/>
                </a:ext>
              </a:extLst>
            </p:cNvPr>
            <p:cNvSpPr/>
            <p:nvPr/>
          </p:nvSpPr>
          <p:spPr>
            <a:xfrm rot="16200000">
              <a:off x="2683685" y="854302"/>
              <a:ext cx="90000" cy="4122058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F63F420-5C8B-4249-B74B-AB25DACFA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47" y="797373"/>
            <a:ext cx="1590855" cy="1114981"/>
          </a:xfrm>
          <a:prstGeom prst="rect">
            <a:avLst/>
          </a:prstGeom>
        </p:spPr>
      </p:pic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9A5540C-0F48-4B7F-B5D6-F8A8EDA2E8C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-19050" y="3428999"/>
            <a:ext cx="12211050" cy="342899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9484F6-57FB-4D78-BAC6-3A0A97C9E850}"/>
              </a:ext>
            </a:extLst>
          </p:cNvPr>
          <p:cNvSpPr/>
          <p:nvPr userDrawn="1"/>
        </p:nvSpPr>
        <p:spPr>
          <a:xfrm rot="16200000" flipV="1">
            <a:off x="6051001" y="-2738344"/>
            <a:ext cx="90000" cy="12198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7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, 圆屋顶, 地板&#10;&#10;描述已自动生成">
            <a:extLst>
              <a:ext uri="{FF2B5EF4-FFF2-40B4-BE49-F238E27FC236}">
                <a16:creationId xmlns:a16="http://schemas.microsoft.com/office/drawing/2014/main" id="{BCB8885F-CCB9-4EC9-AC5C-83B4329CC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8BB665EA-8CD9-4D53-A4AF-D2B7101CE5DB}"/>
              </a:ext>
            </a:extLst>
          </p:cNvPr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94A66D01-D8F9-449F-918E-8E0F01222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43182647-270A-4077-B505-0FC4222D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465DB092-56FD-4A68-9D16-CFF0FD3DE8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39166EE3-A8B8-4A65-AEC2-261BB698A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772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建筑物, 圆屋顶, 地板&#10;&#10;描述已自动生成">
            <a:extLst>
              <a:ext uri="{FF2B5EF4-FFF2-40B4-BE49-F238E27FC236}">
                <a16:creationId xmlns:a16="http://schemas.microsoft.com/office/drawing/2014/main" id="{CA20EC42-E2DC-453A-A334-D1D7BD3BE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8BB665EA-8CD9-4D53-A4AF-D2B7101CE5DB}"/>
              </a:ext>
            </a:extLst>
          </p:cNvPr>
          <p:cNvSpPr/>
          <p:nvPr userDrawn="1"/>
        </p:nvSpPr>
        <p:spPr>
          <a:xfrm rot="10800000">
            <a:off x="5885901" y="-45000"/>
            <a:ext cx="90000" cy="694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94A66D01-D8F9-449F-918E-8E0F01222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5842000" cy="68770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43182647-270A-4077-B505-0FC4222D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4" y="3047028"/>
            <a:ext cx="5648325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39166EE3-A8B8-4A65-AEC2-261BB698A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4" y="4054685"/>
            <a:ext cx="5648325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251A89-E640-49C6-A3E7-63D966517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49487" r="1345"/>
          <a:stretch/>
        </p:blipFill>
        <p:spPr>
          <a:xfrm>
            <a:off x="6238430" y="6041797"/>
            <a:ext cx="5920443" cy="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7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圆屋顶, 地板&#10;&#10;描述已自动生成">
            <a:extLst>
              <a:ext uri="{FF2B5EF4-FFF2-40B4-BE49-F238E27FC236}">
                <a16:creationId xmlns:a16="http://schemas.microsoft.com/office/drawing/2014/main" id="{B46500FD-D914-4D54-A821-089660309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227868-C0F1-41FC-A8C9-A533B4E11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9AE407FD-1006-4AC4-B10B-CB7686E66A86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30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 descr="图片包含 户外, 标牌, 黑色&#10;&#10;自动生成的说明">
            <a:extLst>
              <a:ext uri="{FF2B5EF4-FFF2-40B4-BE49-F238E27FC236}">
                <a16:creationId xmlns:a16="http://schemas.microsoft.com/office/drawing/2014/main" id="{D5338ABA-2308-412D-96F5-DE590FFF99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21" name="文本占位符 31">
            <a:extLst>
              <a:ext uri="{FF2B5EF4-FFF2-40B4-BE49-F238E27FC236}">
                <a16:creationId xmlns:a16="http://schemas.microsoft.com/office/drawing/2014/main" id="{C2D49473-9331-4572-8AFC-3A905D765C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351" y="43657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3E2A174E-0D40-4C44-A4CB-067A3AD3E27A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B6623D7A-6A25-4FAF-BE38-10BE0650BF71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065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(标题导航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建筑物, 圆屋顶, 地板&#10;&#10;描述已自动生成">
            <a:extLst>
              <a:ext uri="{FF2B5EF4-FFF2-40B4-BE49-F238E27FC236}">
                <a16:creationId xmlns:a16="http://schemas.microsoft.com/office/drawing/2014/main" id="{FCB44420-1668-4CDF-B7B1-BF6494090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5E491-4859-47A4-8F29-DAACA1914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文本占位符 31">
            <a:extLst>
              <a:ext uri="{FF2B5EF4-FFF2-40B4-BE49-F238E27FC236}">
                <a16:creationId xmlns:a16="http://schemas.microsoft.com/office/drawing/2014/main" id="{56FC8349-67FC-4E3B-B988-7A27FDAE9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056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文本占位符 31">
            <a:extLst>
              <a:ext uri="{FF2B5EF4-FFF2-40B4-BE49-F238E27FC236}">
                <a16:creationId xmlns:a16="http://schemas.microsoft.com/office/drawing/2014/main" id="{85368C87-925C-44AC-B001-5C4EE6F00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940" y="6438900"/>
            <a:ext cx="4151344" cy="4191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9AE407FD-1006-4AC4-B10B-CB7686E66A86}"/>
              </a:ext>
            </a:extLst>
          </p:cNvPr>
          <p:cNvSpPr/>
          <p:nvPr userDrawn="1"/>
        </p:nvSpPr>
        <p:spPr>
          <a:xfrm>
            <a:off x="0" y="1"/>
            <a:ext cx="12191483" cy="685800"/>
          </a:xfrm>
          <a:prstGeom prst="parallelogram">
            <a:avLst>
              <a:gd name="adj" fmla="val 430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 descr="图片包含 户外, 标牌, 黑色&#10;&#10;自动生成的说明">
            <a:extLst>
              <a:ext uri="{FF2B5EF4-FFF2-40B4-BE49-F238E27FC236}">
                <a16:creationId xmlns:a16="http://schemas.microsoft.com/office/drawing/2014/main" id="{D5338ABA-2308-412D-96F5-DE590FFF9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B0646154-6233-4139-B550-A28CDF04E3FA}"/>
              </a:ext>
            </a:extLst>
          </p:cNvPr>
          <p:cNvSpPr/>
          <p:nvPr userDrawn="1"/>
        </p:nvSpPr>
        <p:spPr>
          <a:xfrm>
            <a:off x="995330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标题一</a:t>
            </a: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DB662845-A8FE-4E13-82B8-ABEE9422A575}"/>
              </a:ext>
            </a:extLst>
          </p:cNvPr>
          <p:cNvSpPr/>
          <p:nvPr userDrawn="1"/>
        </p:nvSpPr>
        <p:spPr>
          <a:xfrm>
            <a:off x="2831521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标题二</a:t>
            </a:r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44330A7B-15B1-4D7C-8EFE-B8A0161426A0}"/>
              </a:ext>
            </a:extLst>
          </p:cNvPr>
          <p:cNvSpPr/>
          <p:nvPr userDrawn="1"/>
        </p:nvSpPr>
        <p:spPr>
          <a:xfrm>
            <a:off x="4645215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标题三</a:t>
            </a:r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FAB9E410-8F4C-4E41-B027-DFC233733AB7}"/>
              </a:ext>
            </a:extLst>
          </p:cNvPr>
          <p:cNvSpPr/>
          <p:nvPr userDrawn="1"/>
        </p:nvSpPr>
        <p:spPr>
          <a:xfrm>
            <a:off x="6481406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标题四</a:t>
            </a: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9F88429B-B890-4CEE-A503-4E91AAB2562D}"/>
              </a:ext>
            </a:extLst>
          </p:cNvPr>
          <p:cNvSpPr/>
          <p:nvPr userDrawn="1"/>
        </p:nvSpPr>
        <p:spPr>
          <a:xfrm>
            <a:off x="8295100" y="105510"/>
            <a:ext cx="1957419" cy="512879"/>
          </a:xfrm>
          <a:prstGeom prst="parallelogram">
            <a:avLst>
              <a:gd name="adj" fmla="val 4305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标题五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C3C199-AD82-4263-B8E8-8D1CD3537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r="1346"/>
          <a:stretch/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2051FE92-34E2-4DFE-BC0D-28D53B1BE4ED}"/>
              </a:ext>
            </a:extLst>
          </p:cNvPr>
          <p:cNvSpPr/>
          <p:nvPr userDrawn="1"/>
        </p:nvSpPr>
        <p:spPr>
          <a:xfrm>
            <a:off x="11428834" y="119857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EE8F87D0-86D3-40A7-B41A-5B19E1D5D4CF}"/>
              </a:ext>
            </a:extLst>
          </p:cNvPr>
          <p:cNvSpPr/>
          <p:nvPr userDrawn="1"/>
        </p:nvSpPr>
        <p:spPr>
          <a:xfrm>
            <a:off x="11016782" y="322602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681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26411B-55E1-4CE5-B9CA-4734B17AE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9970" y="65151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58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5" r:id="rId4"/>
    <p:sldLayoutId id="2147483657" r:id="rId5"/>
    <p:sldLayoutId id="2147483653" r:id="rId6"/>
    <p:sldLayoutId id="2147483658" r:id="rId7"/>
    <p:sldLayoutId id="2147483650" r:id="rId8"/>
    <p:sldLayoutId id="2147483659" r:id="rId9"/>
    <p:sldLayoutId id="2147483651" r:id="rId10"/>
    <p:sldLayoutId id="2147483654" r:id="rId11"/>
    <p:sldLayoutId id="2147483660" r:id="rId12"/>
    <p:sldLayoutId id="2147483663" r:id="rId13"/>
    <p:sldLayoutId id="2147483652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9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0.png"/><Relationship Id="rId4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sv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34.svg"/><Relationship Id="rId4" Type="http://schemas.openxmlformats.org/officeDocument/2006/relationships/image" Target="../media/image27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2BE71855-1849-4FC4-A9D5-7DDD1C68C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77" y="1704888"/>
            <a:ext cx="11830445" cy="1743030"/>
          </a:xfrm>
        </p:spPr>
        <p:txBody>
          <a:bodyPr/>
          <a:lstStyle/>
          <a:p>
            <a:r>
              <a:rPr lang="en-US" altLang="zh-CN" sz="4000" dirty="0" err="1">
                <a:solidFill>
                  <a:srgbClr val="C00000"/>
                </a:solidFill>
              </a:rPr>
              <a:t>SaDiF</a:t>
            </a:r>
            <a:r>
              <a:rPr lang="en-US" altLang="zh-CN" sz="4000" dirty="0">
                <a:solidFill>
                  <a:schemeClr val="tx1"/>
                </a:solidFill>
              </a:rPr>
              <a:t>: Spoofing Attack on BLE Direction Finding Based Localization System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903F1C-568E-4080-8C79-B487B35A71F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 err="1"/>
              <a:t>MobiHoc</a:t>
            </a:r>
            <a:r>
              <a:rPr lang="en-US" altLang="zh-CN" dirty="0"/>
              <a:t> 2025</a:t>
            </a:r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F57F84D3-725F-446C-9BB7-DC74C0972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1197" y="4161765"/>
            <a:ext cx="7709604" cy="1035159"/>
          </a:xfrm>
        </p:spPr>
        <p:txBody>
          <a:bodyPr/>
          <a:lstStyle/>
          <a:p>
            <a:r>
              <a:rPr lang="en-US" altLang="zh-CN" sz="2000" u="sng" dirty="0"/>
              <a:t>Runting Zhang</a:t>
            </a:r>
            <a:r>
              <a:rPr lang="en-US" altLang="zh-CN" sz="2000" b="0" dirty="0"/>
              <a:t>, </a:t>
            </a:r>
            <a:r>
              <a:rPr lang="en-US" altLang="zh-CN" sz="2000" b="0" dirty="0" err="1"/>
              <a:t>Yijie</a:t>
            </a:r>
            <a:r>
              <a:rPr lang="en-US" altLang="zh-CN" sz="2000" b="0" dirty="0"/>
              <a:t> Li, Dian Ding, Hao Pan, </a:t>
            </a:r>
            <a:r>
              <a:rPr lang="en-US" altLang="zh-CN" sz="2000" b="0" dirty="0" err="1"/>
              <a:t>Yongzhao</a:t>
            </a:r>
            <a:r>
              <a:rPr lang="en-US" altLang="zh-CN" sz="2000" b="0" dirty="0"/>
              <a:t> Zhang, </a:t>
            </a:r>
            <a:r>
              <a:rPr lang="en-US" altLang="zh-CN" sz="2000" b="0" dirty="0" err="1"/>
              <a:t>Xiaoyu</a:t>
            </a:r>
            <a:r>
              <a:rPr lang="en-US" altLang="zh-CN" sz="2000" b="0" dirty="0"/>
              <a:t> Ji, </a:t>
            </a:r>
            <a:r>
              <a:rPr lang="en-US" altLang="zh-CN" sz="2000" b="0" dirty="0" err="1"/>
              <a:t>Jiadi</a:t>
            </a:r>
            <a:r>
              <a:rPr lang="en-US" altLang="zh-CN" sz="2000" b="0" dirty="0"/>
              <a:t> Yu, </a:t>
            </a:r>
            <a:r>
              <a:rPr lang="en-US" altLang="zh-CN" sz="2000" b="0" dirty="0" err="1"/>
              <a:t>Guangtao</a:t>
            </a:r>
            <a:r>
              <a:rPr lang="en-US" altLang="zh-CN" sz="2000" b="0" dirty="0"/>
              <a:t> </a:t>
            </a:r>
            <a:r>
              <a:rPr lang="en-US" altLang="zh-CN" sz="2000" b="0" dirty="0" err="1"/>
              <a:t>Xue</a:t>
            </a:r>
            <a:r>
              <a:rPr lang="en-US" altLang="zh-CN" sz="2000" b="0" dirty="0"/>
              <a:t>, Yi-Chao Chen</a:t>
            </a:r>
            <a:endParaRPr lang="zh-CN" altLang="en-US" sz="2000" b="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B0FFDB-19B3-4176-87ED-41E204237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38" y="0"/>
            <a:ext cx="1419246" cy="88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2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 err="1"/>
              <a:t>SaDiF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4338FA-7608-4EC2-AD98-9B0E853251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7B5669EE-A720-408E-80DA-DF2E1D028068}"/>
              </a:ext>
            </a:extLst>
          </p:cNvPr>
          <p:cNvSpPr/>
          <p:nvPr/>
        </p:nvSpPr>
        <p:spPr>
          <a:xfrm>
            <a:off x="3869233" y="1760965"/>
            <a:ext cx="3824546" cy="184872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3E786D5F-4B32-4ABC-BB3F-44F3E05DFED6}"/>
              </a:ext>
            </a:extLst>
          </p:cNvPr>
          <p:cNvSpPr/>
          <p:nvPr/>
        </p:nvSpPr>
        <p:spPr>
          <a:xfrm>
            <a:off x="3862178" y="1394810"/>
            <a:ext cx="3840509" cy="366154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RF Signal Transmission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6A45D5EB-1CA3-41B8-A548-AE4ED60F1766}"/>
              </a:ext>
            </a:extLst>
          </p:cNvPr>
          <p:cNvSpPr txBox="1"/>
          <p:nvPr/>
        </p:nvSpPr>
        <p:spPr>
          <a:xfrm>
            <a:off x="4014497" y="1938371"/>
            <a:ext cx="162159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Channel Sync</a:t>
            </a:r>
            <a:endParaRPr lang="en-CN" altLang="zh-CN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301CEB3C-9105-43D0-B1CC-353087CB75C4}"/>
              </a:ext>
            </a:extLst>
          </p:cNvPr>
          <p:cNvSpPr txBox="1"/>
          <p:nvPr/>
        </p:nvSpPr>
        <p:spPr>
          <a:xfrm>
            <a:off x="4480292" y="2987233"/>
            <a:ext cx="2620809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CTE Transmission</a:t>
            </a:r>
            <a:endParaRPr lang="zh-CN" altLang="en-US" sz="24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6" name="Rectangle 15">
            <a:extLst>
              <a:ext uri="{FF2B5EF4-FFF2-40B4-BE49-F238E27FC236}">
                <a16:creationId xmlns:a16="http://schemas.microsoft.com/office/drawing/2014/main" id="{B6826CC6-CAA7-471C-A8D7-316C7443A4FC}"/>
              </a:ext>
            </a:extLst>
          </p:cNvPr>
          <p:cNvSpPr/>
          <p:nvPr/>
        </p:nvSpPr>
        <p:spPr>
          <a:xfrm>
            <a:off x="4307104" y="2908913"/>
            <a:ext cx="2970116" cy="50415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7" name="Straight Arrow Connector 16">
            <a:extLst>
              <a:ext uri="{FF2B5EF4-FFF2-40B4-BE49-F238E27FC236}">
                <a16:creationId xmlns:a16="http://schemas.microsoft.com/office/drawing/2014/main" id="{92ED85FA-D85D-4739-9A47-DAEEF3369E1D}"/>
              </a:ext>
            </a:extLst>
          </p:cNvPr>
          <p:cNvCxnSpPr>
            <a:cxnSpLocks/>
          </p:cNvCxnSpPr>
          <p:nvPr/>
        </p:nvCxnSpPr>
        <p:spPr>
          <a:xfrm flipV="1">
            <a:off x="5210727" y="2611484"/>
            <a:ext cx="0" cy="29742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sp>
        <p:nvSpPr>
          <p:cNvPr id="88" name="Rectangle 55">
            <a:extLst>
              <a:ext uri="{FF2B5EF4-FFF2-40B4-BE49-F238E27FC236}">
                <a16:creationId xmlns:a16="http://schemas.microsoft.com/office/drawing/2014/main" id="{00B16902-99BA-4899-B12D-E0141158CB1C}"/>
              </a:ext>
            </a:extLst>
          </p:cNvPr>
          <p:cNvSpPr/>
          <p:nvPr/>
        </p:nvSpPr>
        <p:spPr>
          <a:xfrm>
            <a:off x="3984404" y="1920846"/>
            <a:ext cx="1681777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TextBox 9">
            <a:extLst>
              <a:ext uri="{FF2B5EF4-FFF2-40B4-BE49-F238E27FC236}">
                <a16:creationId xmlns:a16="http://schemas.microsoft.com/office/drawing/2014/main" id="{04FA671D-A9A6-4571-86DA-2DF5A0F1275C}"/>
              </a:ext>
            </a:extLst>
          </p:cNvPr>
          <p:cNvSpPr txBox="1"/>
          <p:nvPr/>
        </p:nvSpPr>
        <p:spPr>
          <a:xfrm>
            <a:off x="5899448" y="1938371"/>
            <a:ext cx="162159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CTE Info Alignment</a:t>
            </a:r>
            <a:endParaRPr lang="zh-CN" altLang="en-US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0" name="Rectangle 55">
            <a:extLst>
              <a:ext uri="{FF2B5EF4-FFF2-40B4-BE49-F238E27FC236}">
                <a16:creationId xmlns:a16="http://schemas.microsoft.com/office/drawing/2014/main" id="{56B656DB-4155-4C44-B4D8-433516471F89}"/>
              </a:ext>
            </a:extLst>
          </p:cNvPr>
          <p:cNvSpPr/>
          <p:nvPr/>
        </p:nvSpPr>
        <p:spPr>
          <a:xfrm>
            <a:off x="5869355" y="1920846"/>
            <a:ext cx="1681777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1" name="Straight Arrow Connector 16">
            <a:extLst>
              <a:ext uri="{FF2B5EF4-FFF2-40B4-BE49-F238E27FC236}">
                <a16:creationId xmlns:a16="http://schemas.microsoft.com/office/drawing/2014/main" id="{54543D7C-9168-4D1A-A948-1DB3D13AE11D}"/>
              </a:ext>
            </a:extLst>
          </p:cNvPr>
          <p:cNvCxnSpPr>
            <a:cxnSpLocks/>
          </p:cNvCxnSpPr>
          <p:nvPr/>
        </p:nvCxnSpPr>
        <p:spPr>
          <a:xfrm flipV="1">
            <a:off x="6295340" y="2611484"/>
            <a:ext cx="0" cy="29742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cxnSp>
        <p:nvCxnSpPr>
          <p:cNvPr id="92" name="Straight Arrow Connector 16">
            <a:extLst>
              <a:ext uri="{FF2B5EF4-FFF2-40B4-BE49-F238E27FC236}">
                <a16:creationId xmlns:a16="http://schemas.microsoft.com/office/drawing/2014/main" id="{E4CF39E5-08C1-4B40-8742-60C52D26BE25}"/>
              </a:ext>
            </a:extLst>
          </p:cNvPr>
          <p:cNvCxnSpPr>
            <a:cxnSpLocks/>
            <a:endCxn id="86" idx="2"/>
          </p:cNvCxnSpPr>
          <p:nvPr/>
        </p:nvCxnSpPr>
        <p:spPr>
          <a:xfrm flipV="1">
            <a:off x="5792162" y="3413071"/>
            <a:ext cx="0" cy="49208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sp>
        <p:nvSpPr>
          <p:cNvPr id="93" name="Rectangle 3">
            <a:extLst>
              <a:ext uri="{FF2B5EF4-FFF2-40B4-BE49-F238E27FC236}">
                <a16:creationId xmlns:a16="http://schemas.microsoft.com/office/drawing/2014/main" id="{965CF103-9E1E-4AA4-A4EB-1371B22DF98C}"/>
              </a:ext>
            </a:extLst>
          </p:cNvPr>
          <p:cNvSpPr/>
          <p:nvPr/>
        </p:nvSpPr>
        <p:spPr>
          <a:xfrm>
            <a:off x="3862176" y="4270691"/>
            <a:ext cx="3831589" cy="149174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4" name="Rectangle 7">
            <a:extLst>
              <a:ext uri="{FF2B5EF4-FFF2-40B4-BE49-F238E27FC236}">
                <a16:creationId xmlns:a16="http://schemas.microsoft.com/office/drawing/2014/main" id="{8EAE56B4-DEFC-4786-90D0-C2A4B4ABA306}"/>
              </a:ext>
            </a:extLst>
          </p:cNvPr>
          <p:cNvSpPr/>
          <p:nvPr/>
        </p:nvSpPr>
        <p:spPr>
          <a:xfrm>
            <a:off x="3856121" y="3913709"/>
            <a:ext cx="3840509" cy="366154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CTE Signal Sampling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5" name="TextBox 14">
            <a:extLst>
              <a:ext uri="{FF2B5EF4-FFF2-40B4-BE49-F238E27FC236}">
                <a16:creationId xmlns:a16="http://schemas.microsoft.com/office/drawing/2014/main" id="{6E58BBAB-F044-4B93-9A8A-23D4229BD6A3}"/>
              </a:ext>
            </a:extLst>
          </p:cNvPr>
          <p:cNvSpPr txBox="1"/>
          <p:nvPr/>
        </p:nvSpPr>
        <p:spPr>
          <a:xfrm>
            <a:off x="3946423" y="4487846"/>
            <a:ext cx="3679573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Antenna Switching</a:t>
            </a:r>
            <a:endParaRPr lang="en-CN" altLang="zh-CN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6" name="Rectangle 15">
            <a:extLst>
              <a:ext uri="{FF2B5EF4-FFF2-40B4-BE49-F238E27FC236}">
                <a16:creationId xmlns:a16="http://schemas.microsoft.com/office/drawing/2014/main" id="{904BEE3A-0F24-4BFB-95E8-0551126A5F1B}"/>
              </a:ext>
            </a:extLst>
          </p:cNvPr>
          <p:cNvSpPr/>
          <p:nvPr/>
        </p:nvSpPr>
        <p:spPr>
          <a:xfrm>
            <a:off x="4307104" y="4427050"/>
            <a:ext cx="2970116" cy="46207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TextBox 14">
            <a:extLst>
              <a:ext uri="{FF2B5EF4-FFF2-40B4-BE49-F238E27FC236}">
                <a16:creationId xmlns:a16="http://schemas.microsoft.com/office/drawing/2014/main" id="{F055D1EE-FF1D-4431-ACBC-64D7DC53871B}"/>
              </a:ext>
            </a:extLst>
          </p:cNvPr>
          <p:cNvSpPr txBox="1"/>
          <p:nvPr/>
        </p:nvSpPr>
        <p:spPr>
          <a:xfrm>
            <a:off x="3946423" y="5249406"/>
            <a:ext cx="3679573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IQ Sampling</a:t>
            </a:r>
            <a:endParaRPr lang="zh-CN" altLang="en-US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8" name="Rectangle 15">
            <a:extLst>
              <a:ext uri="{FF2B5EF4-FFF2-40B4-BE49-F238E27FC236}">
                <a16:creationId xmlns:a16="http://schemas.microsoft.com/office/drawing/2014/main" id="{374E145F-70AA-4650-A9F1-95AC23FF4150}"/>
              </a:ext>
            </a:extLst>
          </p:cNvPr>
          <p:cNvSpPr/>
          <p:nvPr/>
        </p:nvSpPr>
        <p:spPr>
          <a:xfrm>
            <a:off x="4307104" y="5213070"/>
            <a:ext cx="2970116" cy="443362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9" name="Straight Arrow Connector 16">
            <a:extLst>
              <a:ext uri="{FF2B5EF4-FFF2-40B4-BE49-F238E27FC236}">
                <a16:creationId xmlns:a16="http://schemas.microsoft.com/office/drawing/2014/main" id="{6D02BC4B-9A17-4E25-B0DF-C8C5245FEF33}"/>
              </a:ext>
            </a:extLst>
          </p:cNvPr>
          <p:cNvCxnSpPr>
            <a:cxnSpLocks/>
          </p:cNvCxnSpPr>
          <p:nvPr/>
        </p:nvCxnSpPr>
        <p:spPr>
          <a:xfrm flipV="1">
            <a:off x="5786210" y="4895131"/>
            <a:ext cx="0" cy="33005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sp>
        <p:nvSpPr>
          <p:cNvPr id="100" name="Rectangle 56">
            <a:extLst>
              <a:ext uri="{FF2B5EF4-FFF2-40B4-BE49-F238E27FC236}">
                <a16:creationId xmlns:a16="http://schemas.microsoft.com/office/drawing/2014/main" id="{B9475C91-6A4B-4533-BF3A-5C5D974499E7}"/>
              </a:ext>
            </a:extLst>
          </p:cNvPr>
          <p:cNvSpPr/>
          <p:nvPr/>
        </p:nvSpPr>
        <p:spPr>
          <a:xfrm>
            <a:off x="8012963" y="2037778"/>
            <a:ext cx="2699092" cy="372465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1" name="Rectangle 7">
            <a:extLst>
              <a:ext uri="{FF2B5EF4-FFF2-40B4-BE49-F238E27FC236}">
                <a16:creationId xmlns:a16="http://schemas.microsoft.com/office/drawing/2014/main" id="{4AD71DEC-53EB-4537-A566-0A24F568CB29}"/>
              </a:ext>
            </a:extLst>
          </p:cNvPr>
          <p:cNvSpPr/>
          <p:nvPr/>
        </p:nvSpPr>
        <p:spPr>
          <a:xfrm>
            <a:off x="8010094" y="1394810"/>
            <a:ext cx="2699188" cy="642967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AoA Estimation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2" name="TextBox 9">
            <a:extLst>
              <a:ext uri="{FF2B5EF4-FFF2-40B4-BE49-F238E27FC236}">
                <a16:creationId xmlns:a16="http://schemas.microsoft.com/office/drawing/2014/main" id="{B24AE64D-0F30-4EAE-9F21-BA97430BB78B}"/>
              </a:ext>
            </a:extLst>
          </p:cNvPr>
          <p:cNvSpPr txBox="1"/>
          <p:nvPr/>
        </p:nvSpPr>
        <p:spPr>
          <a:xfrm>
            <a:off x="8345957" y="2436092"/>
            <a:ext cx="203310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CFO Elimination</a:t>
            </a:r>
            <a:endParaRPr lang="en-CN" altLang="zh-CN" sz="24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3" name="Rectangle 55">
            <a:extLst>
              <a:ext uri="{FF2B5EF4-FFF2-40B4-BE49-F238E27FC236}">
                <a16:creationId xmlns:a16="http://schemas.microsoft.com/office/drawing/2014/main" id="{1D29EDB3-12D9-4004-B0B8-6B60F558E6FA}"/>
              </a:ext>
            </a:extLst>
          </p:cNvPr>
          <p:cNvSpPr/>
          <p:nvPr/>
        </p:nvSpPr>
        <p:spPr>
          <a:xfrm>
            <a:off x="8255209" y="2411361"/>
            <a:ext cx="2214601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4" name="TextBox 9">
            <a:extLst>
              <a:ext uri="{FF2B5EF4-FFF2-40B4-BE49-F238E27FC236}">
                <a16:creationId xmlns:a16="http://schemas.microsoft.com/office/drawing/2014/main" id="{32189177-348E-44FF-ADC0-03444F88C2CC}"/>
              </a:ext>
            </a:extLst>
          </p:cNvPr>
          <p:cNvSpPr txBox="1"/>
          <p:nvPr/>
        </p:nvSpPr>
        <p:spPr>
          <a:xfrm>
            <a:off x="8247761" y="3608000"/>
            <a:ext cx="2229495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Angular Computation</a:t>
            </a:r>
            <a:endParaRPr lang="zh-CN" altLang="en-US" sz="24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5" name="Rectangle 55">
            <a:extLst>
              <a:ext uri="{FF2B5EF4-FFF2-40B4-BE49-F238E27FC236}">
                <a16:creationId xmlns:a16="http://schemas.microsoft.com/office/drawing/2014/main" id="{D344FFE6-B89F-494A-96B6-1CB58399E7B7}"/>
              </a:ext>
            </a:extLst>
          </p:cNvPr>
          <p:cNvSpPr/>
          <p:nvPr/>
        </p:nvSpPr>
        <p:spPr>
          <a:xfrm>
            <a:off x="8255209" y="3585455"/>
            <a:ext cx="2214601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6" name="TextBox 9">
            <a:extLst>
              <a:ext uri="{FF2B5EF4-FFF2-40B4-BE49-F238E27FC236}">
                <a16:creationId xmlns:a16="http://schemas.microsoft.com/office/drawing/2014/main" id="{31B34DDB-9217-4F0C-B927-962FA5713137}"/>
              </a:ext>
            </a:extLst>
          </p:cNvPr>
          <p:cNvSpPr txBox="1"/>
          <p:nvPr/>
        </p:nvSpPr>
        <p:spPr>
          <a:xfrm>
            <a:off x="8246331" y="5092227"/>
            <a:ext cx="2229495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Post Filtering</a:t>
            </a:r>
            <a:endParaRPr lang="zh-CN" altLang="en-US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7" name="Rectangle 55">
            <a:extLst>
              <a:ext uri="{FF2B5EF4-FFF2-40B4-BE49-F238E27FC236}">
                <a16:creationId xmlns:a16="http://schemas.microsoft.com/office/drawing/2014/main" id="{A7D200FE-305C-4C60-9A91-1250FCDFBB76}"/>
              </a:ext>
            </a:extLst>
          </p:cNvPr>
          <p:cNvSpPr/>
          <p:nvPr/>
        </p:nvSpPr>
        <p:spPr>
          <a:xfrm>
            <a:off x="8255209" y="4976117"/>
            <a:ext cx="2214601" cy="594963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8" name="Straight Arrow Connector 19">
            <a:extLst>
              <a:ext uri="{FF2B5EF4-FFF2-40B4-BE49-F238E27FC236}">
                <a16:creationId xmlns:a16="http://schemas.microsoft.com/office/drawing/2014/main" id="{54B79E0B-62C3-4AD5-8E13-A66D750AEF7D}"/>
              </a:ext>
            </a:extLst>
          </p:cNvPr>
          <p:cNvCxnSpPr>
            <a:cxnSpLocks/>
            <a:stCxn id="105" idx="0"/>
          </p:cNvCxnSpPr>
          <p:nvPr/>
        </p:nvCxnSpPr>
        <p:spPr>
          <a:xfrm flipV="1">
            <a:off x="9362510" y="3110947"/>
            <a:ext cx="0" cy="47450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cxnSp>
        <p:nvCxnSpPr>
          <p:cNvPr id="109" name="Straight Arrow Connector 19">
            <a:extLst>
              <a:ext uri="{FF2B5EF4-FFF2-40B4-BE49-F238E27FC236}">
                <a16:creationId xmlns:a16="http://schemas.microsoft.com/office/drawing/2014/main" id="{5E940649-8B87-4E8F-88AB-767776FC0478}"/>
              </a:ext>
            </a:extLst>
          </p:cNvPr>
          <p:cNvCxnSpPr>
            <a:cxnSpLocks/>
            <a:stCxn id="107" idx="0"/>
          </p:cNvCxnSpPr>
          <p:nvPr/>
        </p:nvCxnSpPr>
        <p:spPr>
          <a:xfrm flipV="1">
            <a:off x="9362510" y="4283307"/>
            <a:ext cx="0" cy="69281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cxnSp>
        <p:nvCxnSpPr>
          <p:cNvPr id="112" name="Straight Arrow Connector 16">
            <a:extLst>
              <a:ext uri="{FF2B5EF4-FFF2-40B4-BE49-F238E27FC236}">
                <a16:creationId xmlns:a16="http://schemas.microsoft.com/office/drawing/2014/main" id="{F9397B13-66A8-4558-9079-EF8A335BD10A}"/>
              </a:ext>
            </a:extLst>
          </p:cNvPr>
          <p:cNvCxnSpPr>
            <a:cxnSpLocks/>
          </p:cNvCxnSpPr>
          <p:nvPr/>
        </p:nvCxnSpPr>
        <p:spPr>
          <a:xfrm flipH="1">
            <a:off x="7854204" y="2755735"/>
            <a:ext cx="406322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cxnSp>
        <p:nvCxnSpPr>
          <p:cNvPr id="113" name="Straight Arrow Connector 16">
            <a:extLst>
              <a:ext uri="{FF2B5EF4-FFF2-40B4-BE49-F238E27FC236}">
                <a16:creationId xmlns:a16="http://schemas.microsoft.com/office/drawing/2014/main" id="{6DE76AAC-762F-4A35-9807-92CA5AA64CEC}"/>
              </a:ext>
            </a:extLst>
          </p:cNvPr>
          <p:cNvCxnSpPr>
            <a:cxnSpLocks/>
          </p:cNvCxnSpPr>
          <p:nvPr/>
        </p:nvCxnSpPr>
        <p:spPr>
          <a:xfrm flipH="1">
            <a:off x="7282537" y="5437545"/>
            <a:ext cx="580634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none" w="lg" len="lg"/>
            <a:tailEnd type="none"/>
          </a:ln>
          <a:effectLst/>
        </p:spPr>
      </p:cxnSp>
      <p:cxnSp>
        <p:nvCxnSpPr>
          <p:cNvPr id="114" name="Straight Arrow Connector 16">
            <a:extLst>
              <a:ext uri="{FF2B5EF4-FFF2-40B4-BE49-F238E27FC236}">
                <a16:creationId xmlns:a16="http://schemas.microsoft.com/office/drawing/2014/main" id="{F90961AA-6277-451A-9465-FBCB44FC278A}"/>
              </a:ext>
            </a:extLst>
          </p:cNvPr>
          <p:cNvCxnSpPr>
            <a:cxnSpLocks/>
          </p:cNvCxnSpPr>
          <p:nvPr/>
        </p:nvCxnSpPr>
        <p:spPr>
          <a:xfrm>
            <a:off x="7863171" y="2755735"/>
            <a:ext cx="0" cy="268181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none" w="lg" len="lg"/>
            <a:tailEnd type="none"/>
          </a:ln>
          <a:effectLst/>
        </p:spPr>
      </p:cxnSp>
      <p:sp>
        <p:nvSpPr>
          <p:cNvPr id="122" name="TextBox 14">
            <a:extLst>
              <a:ext uri="{FF2B5EF4-FFF2-40B4-BE49-F238E27FC236}">
                <a16:creationId xmlns:a16="http://schemas.microsoft.com/office/drawing/2014/main" id="{32C6C5D3-0CAE-441B-A9C6-F73937AA3D6D}"/>
              </a:ext>
            </a:extLst>
          </p:cNvPr>
          <p:cNvSpPr txBox="1"/>
          <p:nvPr/>
        </p:nvSpPr>
        <p:spPr>
          <a:xfrm>
            <a:off x="4477869" y="2990236"/>
            <a:ext cx="2620809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CTE Transmission</a:t>
            </a:r>
            <a:endParaRPr lang="zh-CN" altLang="en-US" sz="24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3" name="Rectangle 15">
            <a:extLst>
              <a:ext uri="{FF2B5EF4-FFF2-40B4-BE49-F238E27FC236}">
                <a16:creationId xmlns:a16="http://schemas.microsoft.com/office/drawing/2014/main" id="{9E8CB0E3-E262-40AF-89CA-4083E152882C}"/>
              </a:ext>
            </a:extLst>
          </p:cNvPr>
          <p:cNvSpPr/>
          <p:nvPr/>
        </p:nvSpPr>
        <p:spPr>
          <a:xfrm>
            <a:off x="4304681" y="2911916"/>
            <a:ext cx="2970116" cy="50415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4" name="TextBox 9">
            <a:extLst>
              <a:ext uri="{FF2B5EF4-FFF2-40B4-BE49-F238E27FC236}">
                <a16:creationId xmlns:a16="http://schemas.microsoft.com/office/drawing/2014/main" id="{87259649-7027-4BF2-8420-41BC304B08C6}"/>
              </a:ext>
            </a:extLst>
          </p:cNvPr>
          <p:cNvSpPr txBox="1"/>
          <p:nvPr/>
        </p:nvSpPr>
        <p:spPr>
          <a:xfrm>
            <a:off x="8345957" y="2436092"/>
            <a:ext cx="203310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CFO Elimination</a:t>
            </a:r>
            <a:endParaRPr lang="en-CN" altLang="zh-CN" sz="24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5" name="Rectangle 55">
            <a:extLst>
              <a:ext uri="{FF2B5EF4-FFF2-40B4-BE49-F238E27FC236}">
                <a16:creationId xmlns:a16="http://schemas.microsoft.com/office/drawing/2014/main" id="{43E7750E-BE42-41D4-9380-2D66DF88694F}"/>
              </a:ext>
            </a:extLst>
          </p:cNvPr>
          <p:cNvSpPr/>
          <p:nvPr/>
        </p:nvSpPr>
        <p:spPr>
          <a:xfrm>
            <a:off x="8255209" y="2411361"/>
            <a:ext cx="2214601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6" name="Straight Arrow Connector 19">
            <a:extLst>
              <a:ext uri="{FF2B5EF4-FFF2-40B4-BE49-F238E27FC236}">
                <a16:creationId xmlns:a16="http://schemas.microsoft.com/office/drawing/2014/main" id="{50B03B59-762D-4C5A-8CF9-6E51D403ACB3}"/>
              </a:ext>
            </a:extLst>
          </p:cNvPr>
          <p:cNvCxnSpPr>
            <a:cxnSpLocks/>
          </p:cNvCxnSpPr>
          <p:nvPr/>
        </p:nvCxnSpPr>
        <p:spPr>
          <a:xfrm flipV="1">
            <a:off x="9362510" y="3110947"/>
            <a:ext cx="0" cy="47450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  <a:headEnd type="triangle" w="lg" len="lg"/>
            <a:tailEnd type="none"/>
          </a:ln>
          <a:effectLst/>
        </p:spPr>
      </p:cxnSp>
      <p:sp>
        <p:nvSpPr>
          <p:cNvPr id="127" name="TextBox 9">
            <a:extLst>
              <a:ext uri="{FF2B5EF4-FFF2-40B4-BE49-F238E27FC236}">
                <a16:creationId xmlns:a16="http://schemas.microsoft.com/office/drawing/2014/main" id="{05D980B2-11E7-4290-BDFD-BD86E246A05E}"/>
              </a:ext>
            </a:extLst>
          </p:cNvPr>
          <p:cNvSpPr txBox="1"/>
          <p:nvPr/>
        </p:nvSpPr>
        <p:spPr>
          <a:xfrm>
            <a:off x="9176738" y="3058171"/>
            <a:ext cx="16215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Wrong</a:t>
            </a:r>
          </a:p>
          <a:p>
            <a:pPr algn="ctr">
              <a:lnSpc>
                <a:spcPct val="80000"/>
              </a:lnSpc>
            </a:pPr>
            <a:r>
              <a:rPr lang="en-US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CFO Est.</a:t>
            </a:r>
            <a:endParaRPr lang="en-CN" altLang="zh-CN" sz="20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8" name="TextBox 9">
            <a:extLst>
              <a:ext uri="{FF2B5EF4-FFF2-40B4-BE49-F238E27FC236}">
                <a16:creationId xmlns:a16="http://schemas.microsoft.com/office/drawing/2014/main" id="{9EA5E5E7-9931-4D68-A6C2-30A3F0917416}"/>
              </a:ext>
            </a:extLst>
          </p:cNvPr>
          <p:cNvSpPr txBox="1"/>
          <p:nvPr/>
        </p:nvSpPr>
        <p:spPr>
          <a:xfrm>
            <a:off x="8247761" y="3608000"/>
            <a:ext cx="2229495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Angular Computation</a:t>
            </a:r>
            <a:endParaRPr lang="zh-CN" altLang="en-US" sz="24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9" name="Rectangle 55">
            <a:extLst>
              <a:ext uri="{FF2B5EF4-FFF2-40B4-BE49-F238E27FC236}">
                <a16:creationId xmlns:a16="http://schemas.microsoft.com/office/drawing/2014/main" id="{2321FB03-65A1-424D-B64C-C1ADDA291A57}"/>
              </a:ext>
            </a:extLst>
          </p:cNvPr>
          <p:cNvSpPr/>
          <p:nvPr/>
        </p:nvSpPr>
        <p:spPr>
          <a:xfrm>
            <a:off x="8255209" y="3585455"/>
            <a:ext cx="2214601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0" name="Straight Arrow Connector 19">
            <a:extLst>
              <a:ext uri="{FF2B5EF4-FFF2-40B4-BE49-F238E27FC236}">
                <a16:creationId xmlns:a16="http://schemas.microsoft.com/office/drawing/2014/main" id="{70AE15EB-E5B6-42F9-9416-27599231FECB}"/>
              </a:ext>
            </a:extLst>
          </p:cNvPr>
          <p:cNvCxnSpPr>
            <a:cxnSpLocks/>
          </p:cNvCxnSpPr>
          <p:nvPr/>
        </p:nvCxnSpPr>
        <p:spPr>
          <a:xfrm flipV="1">
            <a:off x="9362510" y="4283307"/>
            <a:ext cx="0" cy="69281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  <a:headEnd type="triangle" w="lg" len="lg"/>
            <a:tailEnd type="none"/>
          </a:ln>
          <a:effectLst/>
        </p:spPr>
      </p:cxnSp>
      <p:sp>
        <p:nvSpPr>
          <p:cNvPr id="131" name="TextBox 9">
            <a:extLst>
              <a:ext uri="{FF2B5EF4-FFF2-40B4-BE49-F238E27FC236}">
                <a16:creationId xmlns:a16="http://schemas.microsoft.com/office/drawing/2014/main" id="{A699C848-DF1B-4FB0-9B4E-F84238122CE7}"/>
              </a:ext>
            </a:extLst>
          </p:cNvPr>
          <p:cNvSpPr txBox="1"/>
          <p:nvPr/>
        </p:nvSpPr>
        <p:spPr>
          <a:xfrm>
            <a:off x="9228380" y="4359710"/>
            <a:ext cx="16215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Manipulated</a:t>
            </a:r>
          </a:p>
          <a:p>
            <a:pPr algn="ctr">
              <a:lnSpc>
                <a:spcPct val="80000"/>
              </a:lnSpc>
            </a:pPr>
            <a:r>
              <a:rPr lang="en-US" altLang="zh-CN" sz="2000" b="1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AoA</a:t>
            </a:r>
            <a:endParaRPr lang="en-CN" altLang="zh-CN" sz="2000" b="1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21DDD6-E312-434A-957D-76826ED03E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/>
      <p:bldP spid="54" grpId="0"/>
      <p:bldP spid="54" grpId="1"/>
      <p:bldP spid="86" grpId="0" animBg="1"/>
      <p:bldP spid="86" grpId="1" animBg="1"/>
      <p:bldP spid="88" grpId="0" animBg="1"/>
      <p:bldP spid="89" grpId="0"/>
      <p:bldP spid="90" grpId="0" animBg="1"/>
      <p:bldP spid="93" grpId="0" animBg="1"/>
      <p:bldP spid="94" grpId="0" animBg="1"/>
      <p:bldP spid="95" grpId="0"/>
      <p:bldP spid="96" grpId="0" animBg="1"/>
      <p:bldP spid="97" grpId="0"/>
      <p:bldP spid="98" grpId="0" animBg="1"/>
      <p:bldP spid="100" grpId="0" animBg="1"/>
      <p:bldP spid="101" grpId="0" animBg="1"/>
      <p:bldP spid="102" grpId="0"/>
      <p:bldP spid="102" grpId="1"/>
      <p:bldP spid="103" grpId="0" animBg="1"/>
      <p:bldP spid="103" grpId="1" animBg="1"/>
      <p:bldP spid="104" grpId="0"/>
      <p:bldP spid="104" grpId="1"/>
      <p:bldP spid="105" grpId="0" animBg="1"/>
      <p:bldP spid="105" grpId="1" animBg="1"/>
      <p:bldP spid="106" grpId="0"/>
      <p:bldP spid="107" grpId="0" animBg="1"/>
      <p:bldP spid="122" grpId="0"/>
      <p:bldP spid="123" grpId="0" animBg="1"/>
      <p:bldP spid="124" grpId="0"/>
      <p:bldP spid="125" grpId="0" animBg="1"/>
      <p:bldP spid="127" grpId="0"/>
      <p:bldP spid="128" grpId="0"/>
      <p:bldP spid="129" grpId="0" animBg="1"/>
      <p:bldP spid="1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 err="1"/>
              <a:t>SaDiF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7731D-05EA-4EE5-B6D5-F24C0A7A96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12A7CB-2A61-48F6-8238-EC79FD1667E9}"/>
              </a:ext>
            </a:extLst>
          </p:cNvPr>
          <p:cNvSpPr/>
          <p:nvPr/>
        </p:nvSpPr>
        <p:spPr>
          <a:xfrm>
            <a:off x="3869233" y="1760965"/>
            <a:ext cx="3824546" cy="184872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7CD914-CEF5-4B8B-9F44-C8A9DC867DBC}"/>
              </a:ext>
            </a:extLst>
          </p:cNvPr>
          <p:cNvSpPr/>
          <p:nvPr/>
        </p:nvSpPr>
        <p:spPr>
          <a:xfrm>
            <a:off x="3862178" y="1394810"/>
            <a:ext cx="3840509" cy="366154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RF Signal Transmission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EF9B06C-7B30-40AF-B2DE-42DDBC929557}"/>
              </a:ext>
            </a:extLst>
          </p:cNvPr>
          <p:cNvSpPr txBox="1"/>
          <p:nvPr/>
        </p:nvSpPr>
        <p:spPr>
          <a:xfrm>
            <a:off x="4014497" y="1938371"/>
            <a:ext cx="162159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Channel Sync</a:t>
            </a:r>
            <a:endParaRPr lang="en-CN" altLang="zh-CN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963947C2-E714-4B55-B34A-D156BAB34C22}"/>
              </a:ext>
            </a:extLst>
          </p:cNvPr>
          <p:cNvSpPr txBox="1"/>
          <p:nvPr/>
        </p:nvSpPr>
        <p:spPr>
          <a:xfrm>
            <a:off x="4480292" y="2987233"/>
            <a:ext cx="2620809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CTE Transmission</a:t>
            </a:r>
            <a:endParaRPr lang="zh-CN" altLang="en-US" sz="24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D09C5955-9F0D-4A6C-974B-A821F1AA5FFB}"/>
              </a:ext>
            </a:extLst>
          </p:cNvPr>
          <p:cNvSpPr/>
          <p:nvPr/>
        </p:nvSpPr>
        <p:spPr>
          <a:xfrm>
            <a:off x="4307104" y="2908913"/>
            <a:ext cx="2970116" cy="50415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BA4E54BC-AEB6-444B-BC3C-49EB92E8837E}"/>
              </a:ext>
            </a:extLst>
          </p:cNvPr>
          <p:cNvCxnSpPr>
            <a:cxnSpLocks/>
          </p:cNvCxnSpPr>
          <p:nvPr/>
        </p:nvCxnSpPr>
        <p:spPr>
          <a:xfrm flipV="1">
            <a:off x="5210727" y="2611484"/>
            <a:ext cx="0" cy="29742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12123DD8-FB01-49ED-BE17-ABC0E6E53E6D}"/>
              </a:ext>
            </a:extLst>
          </p:cNvPr>
          <p:cNvSpPr/>
          <p:nvPr/>
        </p:nvSpPr>
        <p:spPr>
          <a:xfrm>
            <a:off x="3984404" y="1920846"/>
            <a:ext cx="1681777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DB91878-EA38-4684-93FD-F0AF71A78B91}"/>
              </a:ext>
            </a:extLst>
          </p:cNvPr>
          <p:cNvSpPr txBox="1"/>
          <p:nvPr/>
        </p:nvSpPr>
        <p:spPr>
          <a:xfrm>
            <a:off x="5899448" y="1938371"/>
            <a:ext cx="162159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CTE Info Alignment</a:t>
            </a:r>
            <a:endParaRPr lang="zh-CN" altLang="en-US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Rectangle 55">
            <a:extLst>
              <a:ext uri="{FF2B5EF4-FFF2-40B4-BE49-F238E27FC236}">
                <a16:creationId xmlns:a16="http://schemas.microsoft.com/office/drawing/2014/main" id="{1528FA73-9F12-4345-B4CD-9CD374ADA017}"/>
              </a:ext>
            </a:extLst>
          </p:cNvPr>
          <p:cNvSpPr/>
          <p:nvPr/>
        </p:nvSpPr>
        <p:spPr>
          <a:xfrm>
            <a:off x="5869355" y="1920846"/>
            <a:ext cx="1681777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A3707D05-857D-4DC7-AB97-95804402743E}"/>
              </a:ext>
            </a:extLst>
          </p:cNvPr>
          <p:cNvCxnSpPr>
            <a:cxnSpLocks/>
          </p:cNvCxnSpPr>
          <p:nvPr/>
        </p:nvCxnSpPr>
        <p:spPr>
          <a:xfrm flipV="1">
            <a:off x="6295340" y="2611484"/>
            <a:ext cx="0" cy="29742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7E07BE-3CA9-4A6F-9AAB-3F7E3E228F32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5792162" y="3413071"/>
            <a:ext cx="0" cy="49208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sp>
        <p:nvSpPr>
          <p:cNvPr id="18" name="Rectangle 3">
            <a:extLst>
              <a:ext uri="{FF2B5EF4-FFF2-40B4-BE49-F238E27FC236}">
                <a16:creationId xmlns:a16="http://schemas.microsoft.com/office/drawing/2014/main" id="{2923F92E-F11D-4C8B-ADD9-7519FEABC249}"/>
              </a:ext>
            </a:extLst>
          </p:cNvPr>
          <p:cNvSpPr/>
          <p:nvPr/>
        </p:nvSpPr>
        <p:spPr>
          <a:xfrm>
            <a:off x="3862176" y="4270691"/>
            <a:ext cx="3831589" cy="149174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644B3CC6-8E18-4F5F-B680-5049B7DB386F}"/>
              </a:ext>
            </a:extLst>
          </p:cNvPr>
          <p:cNvSpPr/>
          <p:nvPr/>
        </p:nvSpPr>
        <p:spPr>
          <a:xfrm>
            <a:off x="3856121" y="3913709"/>
            <a:ext cx="3840509" cy="366154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CTE Signal Sampling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CDBEF377-2855-4574-88EC-D3F9B40BDE80}"/>
              </a:ext>
            </a:extLst>
          </p:cNvPr>
          <p:cNvSpPr txBox="1"/>
          <p:nvPr/>
        </p:nvSpPr>
        <p:spPr>
          <a:xfrm>
            <a:off x="3946423" y="4487846"/>
            <a:ext cx="3679573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Antenna Switching</a:t>
            </a:r>
            <a:endParaRPr lang="en-CN" altLang="zh-CN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F46F8B6F-4B37-4EEA-A6FE-4C9A932B1FCE}"/>
              </a:ext>
            </a:extLst>
          </p:cNvPr>
          <p:cNvSpPr/>
          <p:nvPr/>
        </p:nvSpPr>
        <p:spPr>
          <a:xfrm>
            <a:off x="4307104" y="4427050"/>
            <a:ext cx="2970116" cy="46207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B4247C36-AAFC-412D-BD52-375DD40ADF16}"/>
              </a:ext>
            </a:extLst>
          </p:cNvPr>
          <p:cNvSpPr txBox="1"/>
          <p:nvPr/>
        </p:nvSpPr>
        <p:spPr>
          <a:xfrm>
            <a:off x="3946423" y="5249406"/>
            <a:ext cx="3679573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IQ Sampling</a:t>
            </a:r>
            <a:endParaRPr lang="zh-CN" altLang="en-US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D0F8F62C-A439-47D1-B10A-69B39141C7A6}"/>
              </a:ext>
            </a:extLst>
          </p:cNvPr>
          <p:cNvSpPr/>
          <p:nvPr/>
        </p:nvSpPr>
        <p:spPr>
          <a:xfrm>
            <a:off x="4307104" y="5213070"/>
            <a:ext cx="2970116" cy="443362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4" name="Straight Arrow Connector 16">
            <a:extLst>
              <a:ext uri="{FF2B5EF4-FFF2-40B4-BE49-F238E27FC236}">
                <a16:creationId xmlns:a16="http://schemas.microsoft.com/office/drawing/2014/main" id="{11720DE1-F848-4A5E-88EC-CE4A4B04C946}"/>
              </a:ext>
            </a:extLst>
          </p:cNvPr>
          <p:cNvCxnSpPr>
            <a:cxnSpLocks/>
          </p:cNvCxnSpPr>
          <p:nvPr/>
        </p:nvCxnSpPr>
        <p:spPr>
          <a:xfrm flipV="1">
            <a:off x="5786210" y="4895131"/>
            <a:ext cx="0" cy="33005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sp>
        <p:nvSpPr>
          <p:cNvPr id="25" name="Rectangle 56">
            <a:extLst>
              <a:ext uri="{FF2B5EF4-FFF2-40B4-BE49-F238E27FC236}">
                <a16:creationId xmlns:a16="http://schemas.microsoft.com/office/drawing/2014/main" id="{97D6D0F0-D809-4108-B6C4-FE96E92E1430}"/>
              </a:ext>
            </a:extLst>
          </p:cNvPr>
          <p:cNvSpPr/>
          <p:nvPr/>
        </p:nvSpPr>
        <p:spPr>
          <a:xfrm>
            <a:off x="8012963" y="2037778"/>
            <a:ext cx="2699092" cy="372465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F7819404-0C6F-46D6-842D-AF292141E68F}"/>
              </a:ext>
            </a:extLst>
          </p:cNvPr>
          <p:cNvSpPr/>
          <p:nvPr/>
        </p:nvSpPr>
        <p:spPr>
          <a:xfrm>
            <a:off x="8010094" y="1394810"/>
            <a:ext cx="2699188" cy="642967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AoA Estimation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0816700F-ADD4-4BC9-B67B-83846109D335}"/>
              </a:ext>
            </a:extLst>
          </p:cNvPr>
          <p:cNvSpPr txBox="1"/>
          <p:nvPr/>
        </p:nvSpPr>
        <p:spPr>
          <a:xfrm>
            <a:off x="8345957" y="2436092"/>
            <a:ext cx="203310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CFO Elimination</a:t>
            </a:r>
            <a:endParaRPr lang="en-CN" altLang="zh-CN" sz="24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Rectangle 55">
            <a:extLst>
              <a:ext uri="{FF2B5EF4-FFF2-40B4-BE49-F238E27FC236}">
                <a16:creationId xmlns:a16="http://schemas.microsoft.com/office/drawing/2014/main" id="{EC592732-3A51-46CE-8072-386A1B85EB2D}"/>
              </a:ext>
            </a:extLst>
          </p:cNvPr>
          <p:cNvSpPr/>
          <p:nvPr/>
        </p:nvSpPr>
        <p:spPr>
          <a:xfrm>
            <a:off x="8255209" y="2411361"/>
            <a:ext cx="2214601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C1D4546-D73C-42E6-A738-1FE1C6FF0856}"/>
              </a:ext>
            </a:extLst>
          </p:cNvPr>
          <p:cNvSpPr txBox="1"/>
          <p:nvPr/>
        </p:nvSpPr>
        <p:spPr>
          <a:xfrm>
            <a:off x="8247761" y="3608000"/>
            <a:ext cx="2229495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Angular Computation</a:t>
            </a:r>
            <a:endParaRPr lang="zh-CN" altLang="en-US" sz="24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0" name="Rectangle 55">
            <a:extLst>
              <a:ext uri="{FF2B5EF4-FFF2-40B4-BE49-F238E27FC236}">
                <a16:creationId xmlns:a16="http://schemas.microsoft.com/office/drawing/2014/main" id="{846C2277-07B3-41CD-AF0B-EC7E0D87E009}"/>
              </a:ext>
            </a:extLst>
          </p:cNvPr>
          <p:cNvSpPr/>
          <p:nvPr/>
        </p:nvSpPr>
        <p:spPr>
          <a:xfrm>
            <a:off x="8255209" y="3585455"/>
            <a:ext cx="2214601" cy="6906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18F11937-52C7-4CC9-B273-6A699321C843}"/>
              </a:ext>
            </a:extLst>
          </p:cNvPr>
          <p:cNvSpPr txBox="1"/>
          <p:nvPr/>
        </p:nvSpPr>
        <p:spPr>
          <a:xfrm>
            <a:off x="8246331" y="5092227"/>
            <a:ext cx="2229495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Post Filtering</a:t>
            </a:r>
            <a:endParaRPr lang="zh-CN" altLang="en-US" sz="2400" dirty="0">
              <a:solidFill>
                <a:prstClr val="black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2" name="Rectangle 55">
            <a:extLst>
              <a:ext uri="{FF2B5EF4-FFF2-40B4-BE49-F238E27FC236}">
                <a16:creationId xmlns:a16="http://schemas.microsoft.com/office/drawing/2014/main" id="{AAA41376-C3F3-497D-81AB-1D7D79BEB557}"/>
              </a:ext>
            </a:extLst>
          </p:cNvPr>
          <p:cNvSpPr/>
          <p:nvPr/>
        </p:nvSpPr>
        <p:spPr>
          <a:xfrm>
            <a:off x="8255209" y="4976117"/>
            <a:ext cx="2214601" cy="594963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" name="Straight Arrow Connector 19">
            <a:extLst>
              <a:ext uri="{FF2B5EF4-FFF2-40B4-BE49-F238E27FC236}">
                <a16:creationId xmlns:a16="http://schemas.microsoft.com/office/drawing/2014/main" id="{248E9DCA-53BB-44F4-B1FD-75C5243AB2BE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9362510" y="3110947"/>
            <a:ext cx="0" cy="47450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  <a:headEnd type="triangle" w="lg" len="lg"/>
            <a:tailEnd type="none"/>
          </a:ln>
          <a:effectLst/>
        </p:spPr>
      </p:cxnSp>
      <p:cxnSp>
        <p:nvCxnSpPr>
          <p:cNvPr id="37" name="Straight Arrow Connector 19">
            <a:extLst>
              <a:ext uri="{FF2B5EF4-FFF2-40B4-BE49-F238E27FC236}">
                <a16:creationId xmlns:a16="http://schemas.microsoft.com/office/drawing/2014/main" id="{0D300C63-3241-4571-BBF2-380EBD930A40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9362510" y="4283307"/>
            <a:ext cx="0" cy="69281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ot"/>
            <a:miter lim="800000"/>
            <a:headEnd type="triangle" w="lg" len="lg"/>
            <a:tailEnd type="none"/>
          </a:ln>
          <a:effectLst/>
        </p:spPr>
      </p:cxn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A839E31-BC7D-4DDE-9FD9-676091BA5FBF}"/>
              </a:ext>
            </a:extLst>
          </p:cNvPr>
          <p:cNvGrpSpPr/>
          <p:nvPr/>
        </p:nvGrpSpPr>
        <p:grpSpPr>
          <a:xfrm>
            <a:off x="2087201" y="1772312"/>
            <a:ext cx="551229" cy="856697"/>
            <a:chOff x="2801042" y="3056446"/>
            <a:chExt cx="651760" cy="1012938"/>
          </a:xfrm>
        </p:grpSpPr>
        <p:pic>
          <p:nvPicPr>
            <p:cNvPr id="39" name="图形 38">
              <a:extLst>
                <a:ext uri="{FF2B5EF4-FFF2-40B4-BE49-F238E27FC236}">
                  <a16:creationId xmlns:a16="http://schemas.microsoft.com/office/drawing/2014/main" id="{D3837B38-68D8-407B-A722-20CF1B2AE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0732" y="3056446"/>
              <a:ext cx="516978" cy="516978"/>
            </a:xfrm>
            <a:prstGeom prst="rect">
              <a:avLst/>
            </a:prstGeom>
          </p:spPr>
        </p:pic>
        <p:pic>
          <p:nvPicPr>
            <p:cNvPr id="40" name="图形 39">
              <a:extLst>
                <a:ext uri="{FF2B5EF4-FFF2-40B4-BE49-F238E27FC236}">
                  <a16:creationId xmlns:a16="http://schemas.microsoft.com/office/drawing/2014/main" id="{B37AEF9D-3D97-4633-95CB-CA9079DDF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01042" y="3417624"/>
              <a:ext cx="651760" cy="651760"/>
            </a:xfrm>
            <a:prstGeom prst="rect">
              <a:avLst/>
            </a:prstGeom>
          </p:spPr>
        </p:pic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C7ECFD5E-AADC-40C3-8DF1-AEF3D4D23D54}"/>
              </a:ext>
            </a:extLst>
          </p:cNvPr>
          <p:cNvSpPr/>
          <p:nvPr/>
        </p:nvSpPr>
        <p:spPr>
          <a:xfrm>
            <a:off x="3928255" y="1831964"/>
            <a:ext cx="3679573" cy="856854"/>
          </a:xfrm>
          <a:prstGeom prst="rect">
            <a:avLst/>
          </a:prstGeom>
          <a:noFill/>
          <a:ln w="28575" cap="flat" cmpd="sng" algn="ctr">
            <a:solidFill>
              <a:srgbClr val="D81E06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91EF9416-ED83-4BC7-846E-3777EFDB0519}"/>
              </a:ext>
            </a:extLst>
          </p:cNvPr>
          <p:cNvSpPr txBox="1"/>
          <p:nvPr/>
        </p:nvSpPr>
        <p:spPr>
          <a:xfrm>
            <a:off x="9228380" y="4359710"/>
            <a:ext cx="16215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Manipulated</a:t>
            </a:r>
          </a:p>
          <a:p>
            <a:pPr algn="ctr">
              <a:lnSpc>
                <a:spcPct val="80000"/>
              </a:lnSpc>
            </a:pPr>
            <a:r>
              <a:rPr lang="en-US" altLang="zh-CN" sz="2000" b="1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AoA</a:t>
            </a:r>
            <a:endParaRPr lang="en-CN" altLang="zh-CN" sz="2000" b="1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53" name="Straight Arrow Connector 16">
            <a:extLst>
              <a:ext uri="{FF2B5EF4-FFF2-40B4-BE49-F238E27FC236}">
                <a16:creationId xmlns:a16="http://schemas.microsoft.com/office/drawing/2014/main" id="{40B9DB81-16A4-457F-947B-2A72FEC6B7BF}"/>
              </a:ext>
            </a:extLst>
          </p:cNvPr>
          <p:cNvCxnSpPr>
            <a:cxnSpLocks/>
          </p:cNvCxnSpPr>
          <p:nvPr/>
        </p:nvCxnSpPr>
        <p:spPr>
          <a:xfrm flipH="1">
            <a:off x="7854204" y="2755735"/>
            <a:ext cx="406322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/>
          </a:ln>
          <a:effectLst/>
        </p:spPr>
      </p:cxnSp>
      <p:cxnSp>
        <p:nvCxnSpPr>
          <p:cNvPr id="54" name="Straight Arrow Connector 16">
            <a:extLst>
              <a:ext uri="{FF2B5EF4-FFF2-40B4-BE49-F238E27FC236}">
                <a16:creationId xmlns:a16="http://schemas.microsoft.com/office/drawing/2014/main" id="{5FA30E40-B75E-42B0-A6B9-0346E75089D0}"/>
              </a:ext>
            </a:extLst>
          </p:cNvPr>
          <p:cNvCxnSpPr>
            <a:cxnSpLocks/>
          </p:cNvCxnSpPr>
          <p:nvPr/>
        </p:nvCxnSpPr>
        <p:spPr>
          <a:xfrm flipH="1">
            <a:off x="7282537" y="5437545"/>
            <a:ext cx="580634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none" w="lg" len="lg"/>
            <a:tailEnd type="none"/>
          </a:ln>
          <a:effectLst/>
        </p:spPr>
      </p:cxnSp>
      <p:cxnSp>
        <p:nvCxnSpPr>
          <p:cNvPr id="55" name="Straight Arrow Connector 16">
            <a:extLst>
              <a:ext uri="{FF2B5EF4-FFF2-40B4-BE49-F238E27FC236}">
                <a16:creationId xmlns:a16="http://schemas.microsoft.com/office/drawing/2014/main" id="{160E926B-8433-41AB-86D5-F4D7E0D68961}"/>
              </a:ext>
            </a:extLst>
          </p:cNvPr>
          <p:cNvCxnSpPr>
            <a:cxnSpLocks/>
          </p:cNvCxnSpPr>
          <p:nvPr/>
        </p:nvCxnSpPr>
        <p:spPr>
          <a:xfrm>
            <a:off x="7863171" y="2755735"/>
            <a:ext cx="0" cy="268181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none" w="lg" len="lg"/>
            <a:tailEnd type="none"/>
          </a:ln>
          <a:effectLst/>
        </p:spPr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CE285737-3F2C-4684-89CF-05D3B73C4001}"/>
              </a:ext>
            </a:extLst>
          </p:cNvPr>
          <p:cNvGrpSpPr/>
          <p:nvPr/>
        </p:nvGrpSpPr>
        <p:grpSpPr>
          <a:xfrm>
            <a:off x="2339394" y="1943453"/>
            <a:ext cx="1872090" cy="1186286"/>
            <a:chOff x="2339394" y="1943453"/>
            <a:chExt cx="1872090" cy="1186286"/>
          </a:xfrm>
        </p:grpSpPr>
        <p:cxnSp>
          <p:nvCxnSpPr>
            <p:cNvPr id="42" name="Straight Arrow Connector 19">
              <a:extLst>
                <a:ext uri="{FF2B5EF4-FFF2-40B4-BE49-F238E27FC236}">
                  <a16:creationId xmlns:a16="http://schemas.microsoft.com/office/drawing/2014/main" id="{9E94637C-3218-4922-8238-E6A37E7A92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8430" y="2260391"/>
              <a:ext cx="128982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D81E06"/>
              </a:solidFill>
              <a:prstDash val="dash"/>
              <a:miter lim="800000"/>
              <a:headEnd type="triangle" w="lg" len="lg"/>
              <a:tailEnd type="none"/>
            </a:ln>
            <a:effectLst/>
          </p:spPr>
        </p:cxnSp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BB95174E-D048-406F-8ED5-436ADFAC5637}"/>
                </a:ext>
              </a:extLst>
            </p:cNvPr>
            <p:cNvSpPr txBox="1"/>
            <p:nvPr/>
          </p:nvSpPr>
          <p:spPr>
            <a:xfrm>
              <a:off x="2339394" y="2292587"/>
              <a:ext cx="1872090" cy="83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CTE-based Signal 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Injection</a:t>
              </a:r>
              <a:endParaRPr lang="en-CN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6" name="TextBox 9">
              <a:extLst>
                <a:ext uri="{FF2B5EF4-FFF2-40B4-BE49-F238E27FC236}">
                  <a16:creationId xmlns:a16="http://schemas.microsoft.com/office/drawing/2014/main" id="{4B94962B-163E-464B-A023-EAA1A0F4E257}"/>
                </a:ext>
              </a:extLst>
            </p:cNvPr>
            <p:cNvSpPr txBox="1"/>
            <p:nvPr/>
          </p:nvSpPr>
          <p:spPr>
            <a:xfrm>
              <a:off x="2888304" y="1943453"/>
              <a:ext cx="808379" cy="3453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C1</a:t>
              </a:r>
              <a:endParaRPr lang="en-CN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57CBB4F-4D08-4AAA-84C8-0A73DF31C918}"/>
              </a:ext>
            </a:extLst>
          </p:cNvPr>
          <p:cNvGrpSpPr/>
          <p:nvPr/>
        </p:nvGrpSpPr>
        <p:grpSpPr>
          <a:xfrm>
            <a:off x="1259846" y="2629009"/>
            <a:ext cx="2073990" cy="1962145"/>
            <a:chOff x="1259846" y="2629009"/>
            <a:chExt cx="2073990" cy="1962145"/>
          </a:xfrm>
        </p:grpSpPr>
        <p:cxnSp>
          <p:nvCxnSpPr>
            <p:cNvPr id="43" name="Straight Arrow Connector 19">
              <a:extLst>
                <a:ext uri="{FF2B5EF4-FFF2-40B4-BE49-F238E27FC236}">
                  <a16:creationId xmlns:a16="http://schemas.microsoft.com/office/drawing/2014/main" id="{957379ED-8BF9-4A3A-A783-A713D547D5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815" y="2629009"/>
              <a:ext cx="0" cy="450136"/>
            </a:xfrm>
            <a:prstGeom prst="straightConnector1">
              <a:avLst/>
            </a:prstGeom>
            <a:noFill/>
            <a:ln w="25400" cap="flat" cmpd="sng" algn="ctr">
              <a:solidFill>
                <a:srgbClr val="D81E06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7EC00C3D-93C8-4DA4-AB9A-907086D494C7}"/>
                </a:ext>
              </a:extLst>
            </p:cNvPr>
            <p:cNvSpPr/>
            <p:nvPr/>
          </p:nvSpPr>
          <p:spPr>
            <a:xfrm>
              <a:off x="1703427" y="3823898"/>
              <a:ext cx="1318767" cy="590931"/>
            </a:xfrm>
            <a:prstGeom prst="rect">
              <a:avLst/>
            </a:prstGeom>
            <a:noFill/>
            <a:ln w="25400" cap="flat" cmpd="sng" algn="ctr">
              <a:solidFill>
                <a:srgbClr val="D81E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1800" b="0" i="0" u="none" strike="noStrike" kern="0" cap="none" spc="0" normalizeH="0" baseline="0" noProof="0">
                <a:ln>
                  <a:noFill/>
                </a:ln>
                <a:solidFill>
                  <a:srgbClr val="D81E0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71B05AB9-B906-489B-8246-AC46DCFEFDA7}"/>
                </a:ext>
              </a:extLst>
            </p:cNvPr>
            <p:cNvSpPr/>
            <p:nvPr/>
          </p:nvSpPr>
          <p:spPr>
            <a:xfrm>
              <a:off x="1396266" y="3099410"/>
              <a:ext cx="1937570" cy="1491744"/>
            </a:xfrm>
            <a:prstGeom prst="rect">
              <a:avLst/>
            </a:prstGeom>
            <a:noFill/>
            <a:ln w="28575" cap="flat" cmpd="sng" algn="ctr">
              <a:solidFill>
                <a:srgbClr val="D81E0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D81E06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TextBox 9">
              <a:extLst>
                <a:ext uri="{FF2B5EF4-FFF2-40B4-BE49-F238E27FC236}">
                  <a16:creationId xmlns:a16="http://schemas.microsoft.com/office/drawing/2014/main" id="{A39DD0F0-12A2-4B2D-BE70-8EFFC6361C59}"/>
                </a:ext>
              </a:extLst>
            </p:cNvPr>
            <p:cNvSpPr txBox="1"/>
            <p:nvPr/>
          </p:nvSpPr>
          <p:spPr>
            <a:xfrm>
              <a:off x="1552016" y="3207066"/>
              <a:ext cx="1621590" cy="5909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Attack Signal Generation</a:t>
              </a:r>
              <a:endParaRPr lang="en-CN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1DEECD18-5041-4E5A-BA5C-A64EEE1A34A5}"/>
                </a:ext>
              </a:extLst>
            </p:cNvPr>
            <p:cNvSpPr txBox="1"/>
            <p:nvPr/>
          </p:nvSpPr>
          <p:spPr>
            <a:xfrm>
              <a:off x="1447832" y="3828738"/>
              <a:ext cx="1846669" cy="5909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Phase Shift Filtering</a:t>
              </a:r>
              <a:endParaRPr lang="en-CN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7E53C677-613F-4F66-9ECF-2FE211652557}"/>
                </a:ext>
              </a:extLst>
            </p:cNvPr>
            <p:cNvSpPr txBox="1"/>
            <p:nvPr/>
          </p:nvSpPr>
          <p:spPr>
            <a:xfrm>
              <a:off x="1259846" y="2755106"/>
              <a:ext cx="808379" cy="3453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C2</a:t>
              </a:r>
              <a:endParaRPr lang="en-CN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54AFB19-911B-45E3-A581-B17B1D06E8DE}"/>
              </a:ext>
            </a:extLst>
          </p:cNvPr>
          <p:cNvGrpSpPr/>
          <p:nvPr/>
        </p:nvGrpSpPr>
        <p:grpSpPr>
          <a:xfrm>
            <a:off x="1231621" y="3172373"/>
            <a:ext cx="3056634" cy="2460986"/>
            <a:chOff x="1231621" y="3172373"/>
            <a:chExt cx="3056634" cy="2460986"/>
          </a:xfrm>
        </p:grpSpPr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A8AB73C5-4C3F-40BE-BF65-092CFC155D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4949" y="3172373"/>
              <a:ext cx="68330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D81E06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  <p:cxnSp>
          <p:nvCxnSpPr>
            <p:cNvPr id="34" name="Straight Arrow Connector 16">
              <a:extLst>
                <a:ext uri="{FF2B5EF4-FFF2-40B4-BE49-F238E27FC236}">
                  <a16:creationId xmlns:a16="http://schemas.microsoft.com/office/drawing/2014/main" id="{76F12F5D-0F27-4124-8154-61AAC9ED27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9115" y="5335895"/>
              <a:ext cx="275834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D81E06"/>
              </a:solidFill>
              <a:prstDash val="solid"/>
              <a:miter lim="800000"/>
              <a:headEnd type="none" w="lg" len="lg"/>
              <a:tailEnd type="none"/>
            </a:ln>
            <a:effectLst/>
          </p:spPr>
        </p:cxnSp>
        <p:cxnSp>
          <p:nvCxnSpPr>
            <p:cNvPr id="35" name="Straight Arrow Connector 16">
              <a:extLst>
                <a:ext uri="{FF2B5EF4-FFF2-40B4-BE49-F238E27FC236}">
                  <a16:creationId xmlns:a16="http://schemas.microsoft.com/office/drawing/2014/main" id="{2505E08C-25AB-493D-BCF4-A780BC026A3C}"/>
                </a:ext>
              </a:extLst>
            </p:cNvPr>
            <p:cNvCxnSpPr>
              <a:cxnSpLocks/>
            </p:cNvCxnSpPr>
            <p:nvPr/>
          </p:nvCxnSpPr>
          <p:spPr>
            <a:xfrm>
              <a:off x="3604949" y="3172373"/>
              <a:ext cx="0" cy="2163522"/>
            </a:xfrm>
            <a:prstGeom prst="straightConnector1">
              <a:avLst/>
            </a:prstGeom>
            <a:noFill/>
            <a:ln w="25400" cap="flat" cmpd="sng" algn="ctr">
              <a:solidFill>
                <a:srgbClr val="D81E06"/>
              </a:solidFill>
              <a:prstDash val="solid"/>
              <a:miter lim="800000"/>
              <a:headEnd type="none" w="lg" len="lg"/>
              <a:tailEnd type="none"/>
            </a:ln>
            <a:effectLst/>
          </p:spPr>
        </p:cxnSp>
        <p:sp>
          <p:nvSpPr>
            <p:cNvPr id="49" name="Rectangle 15">
              <a:extLst>
                <a:ext uri="{FF2B5EF4-FFF2-40B4-BE49-F238E27FC236}">
                  <a16:creationId xmlns:a16="http://schemas.microsoft.com/office/drawing/2014/main" id="{3F7A2AF1-DFB4-4C95-8EE0-4403B9FC7EE8}"/>
                </a:ext>
              </a:extLst>
            </p:cNvPr>
            <p:cNvSpPr/>
            <p:nvPr/>
          </p:nvSpPr>
          <p:spPr>
            <a:xfrm>
              <a:off x="1413865" y="5025016"/>
              <a:ext cx="1901901" cy="590931"/>
            </a:xfrm>
            <a:prstGeom prst="rect">
              <a:avLst/>
            </a:prstGeom>
            <a:noFill/>
            <a:ln w="25400" cap="flat" cmpd="sng" algn="ctr">
              <a:solidFill>
                <a:srgbClr val="D81E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1800" b="0" i="0" u="none" strike="noStrike" kern="0" cap="none" spc="0" normalizeH="0" baseline="0" noProof="0">
                <a:ln>
                  <a:noFill/>
                </a:ln>
                <a:solidFill>
                  <a:srgbClr val="D81E0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CBF68EA1-23C0-49AF-939B-5904FCDE3F28}"/>
                </a:ext>
              </a:extLst>
            </p:cNvPr>
            <p:cNvSpPr txBox="1"/>
            <p:nvPr/>
          </p:nvSpPr>
          <p:spPr>
            <a:xfrm>
              <a:off x="1445825" y="5042428"/>
              <a:ext cx="1846669" cy="5909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Injection Timing Optimization</a:t>
              </a:r>
              <a:endParaRPr lang="en-CN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51" name="Straight Arrow Connector 19">
              <a:extLst>
                <a:ext uri="{FF2B5EF4-FFF2-40B4-BE49-F238E27FC236}">
                  <a16:creationId xmlns:a16="http://schemas.microsoft.com/office/drawing/2014/main" id="{52D1B4A7-36DC-4E5A-9BD6-9A55E229529F}"/>
                </a:ext>
              </a:extLst>
            </p:cNvPr>
            <p:cNvCxnSpPr>
              <a:cxnSpLocks/>
              <a:stCxn id="49" idx="0"/>
              <a:endCxn id="46" idx="2"/>
            </p:cNvCxnSpPr>
            <p:nvPr/>
          </p:nvCxnSpPr>
          <p:spPr>
            <a:xfrm flipV="1">
              <a:off x="2364816" y="4591154"/>
              <a:ext cx="235" cy="433862"/>
            </a:xfrm>
            <a:prstGeom prst="straightConnector1">
              <a:avLst/>
            </a:prstGeom>
            <a:noFill/>
            <a:ln w="25400" cap="flat" cmpd="sng" algn="ctr">
              <a:solidFill>
                <a:srgbClr val="D81E06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7CF902AB-F57A-440E-8CC2-09B217865887}"/>
                </a:ext>
              </a:extLst>
            </p:cNvPr>
            <p:cNvSpPr txBox="1"/>
            <p:nvPr/>
          </p:nvSpPr>
          <p:spPr>
            <a:xfrm>
              <a:off x="1231621" y="4691078"/>
              <a:ext cx="808379" cy="3453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rgbClr val="D81E06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C3</a:t>
              </a:r>
              <a:endParaRPr lang="en-CN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9">
            <a:extLst>
              <a:ext uri="{FF2B5EF4-FFF2-40B4-BE49-F238E27FC236}">
                <a16:creationId xmlns:a16="http://schemas.microsoft.com/office/drawing/2014/main" id="{7A706C00-BF7D-4203-B61C-E77473146509}"/>
              </a:ext>
            </a:extLst>
          </p:cNvPr>
          <p:cNvSpPr txBox="1"/>
          <p:nvPr/>
        </p:nvSpPr>
        <p:spPr>
          <a:xfrm>
            <a:off x="9176738" y="3058171"/>
            <a:ext cx="16215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Wrong</a:t>
            </a:r>
          </a:p>
          <a:p>
            <a:pPr algn="ctr">
              <a:lnSpc>
                <a:spcPct val="80000"/>
              </a:lnSpc>
            </a:pPr>
            <a:r>
              <a:rPr lang="en-US" altLang="zh-CN" sz="2000" dirty="0">
                <a:solidFill>
                  <a:srgbClr val="D81E06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CFO Est.</a:t>
            </a:r>
            <a:endParaRPr lang="en-CN" altLang="zh-CN" sz="2000" dirty="0">
              <a:solidFill>
                <a:srgbClr val="D81E06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1" name="灯片编号占位符 60">
            <a:extLst>
              <a:ext uri="{FF2B5EF4-FFF2-40B4-BE49-F238E27FC236}">
                <a16:creationId xmlns:a16="http://schemas.microsoft.com/office/drawing/2014/main" id="{3B48927A-60EF-4B3F-AA7E-DEC49D3DF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156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Challenge 1: Guarantee Attack Concealment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1E0625-4D7A-4477-93EF-70B1D4246B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9F0991A-923A-45B5-A2AA-8AAEA05BAA64}"/>
              </a:ext>
            </a:extLst>
          </p:cNvPr>
          <p:cNvGrpSpPr/>
          <p:nvPr/>
        </p:nvGrpSpPr>
        <p:grpSpPr>
          <a:xfrm>
            <a:off x="1827253" y="1703116"/>
            <a:ext cx="4244300" cy="1477754"/>
            <a:chOff x="1827253" y="1703116"/>
            <a:chExt cx="4244300" cy="1477754"/>
          </a:xfrm>
        </p:grpSpPr>
        <p:cxnSp>
          <p:nvCxnSpPr>
            <p:cNvPr id="23" name="Straight Arrow Connector 16">
              <a:extLst>
                <a:ext uri="{FF2B5EF4-FFF2-40B4-BE49-F238E27FC236}">
                  <a16:creationId xmlns:a16="http://schemas.microsoft.com/office/drawing/2014/main" id="{6839DB7E-5B2A-4C87-9C8F-A4E460FA2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30149" y="2552987"/>
              <a:ext cx="1241404" cy="627883"/>
            </a:xfrm>
            <a:prstGeom prst="straightConnector1">
              <a:avLst/>
            </a:prstGeom>
            <a:noFill/>
            <a:ln w="38100" cap="flat" cmpd="sng" algn="ctr">
              <a:solidFill>
                <a:srgbClr val="D81E06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5726E3A-6AFE-4E57-BCC3-63CC476DD991}"/>
                </a:ext>
              </a:extLst>
            </p:cNvPr>
            <p:cNvSpPr/>
            <p:nvPr/>
          </p:nvSpPr>
          <p:spPr>
            <a:xfrm>
              <a:off x="1827253" y="1703116"/>
              <a:ext cx="3082172" cy="785095"/>
            </a:xfrm>
            <a:prstGeom prst="roundRect">
              <a:avLst/>
            </a:prstGeom>
            <a:solidFill>
              <a:srgbClr val="C8161E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Predict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Time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and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Channel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for following packets</a:t>
              </a:r>
              <a:r>
                <a:rPr kumimoji="0" lang="en-US" altLang="zh-CN" sz="1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8E74E56-823E-4700-BD6E-E45A62061C07}"/>
              </a:ext>
            </a:extLst>
          </p:cNvPr>
          <p:cNvGrpSpPr/>
          <p:nvPr/>
        </p:nvGrpSpPr>
        <p:grpSpPr>
          <a:xfrm>
            <a:off x="6333454" y="1703117"/>
            <a:ext cx="3342323" cy="1477753"/>
            <a:chOff x="6333454" y="1703117"/>
            <a:chExt cx="3342323" cy="1477753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47355919-A56C-45ED-903E-B9D40ED3D2B5}"/>
                </a:ext>
              </a:extLst>
            </p:cNvPr>
            <p:cNvSpPr/>
            <p:nvPr/>
          </p:nvSpPr>
          <p:spPr>
            <a:xfrm>
              <a:off x="6333454" y="1703117"/>
              <a:ext cx="3342323" cy="785095"/>
            </a:xfrm>
            <a:prstGeom prst="roundRect">
              <a:avLst/>
            </a:prstGeom>
            <a:solidFill>
              <a:srgbClr val="C8161E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Decode Parameters indicating the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CTE Format</a:t>
              </a:r>
            </a:p>
          </p:txBody>
        </p:sp>
        <p:cxnSp>
          <p:nvCxnSpPr>
            <p:cNvPr id="27" name="Straight Arrow Connector 16">
              <a:extLst>
                <a:ext uri="{FF2B5EF4-FFF2-40B4-BE49-F238E27FC236}">
                  <a16:creationId xmlns:a16="http://schemas.microsoft.com/office/drawing/2014/main" id="{14C1D007-9198-4A3C-8566-B4D48DE1F6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6044" y="2552987"/>
              <a:ext cx="782569" cy="627883"/>
            </a:xfrm>
            <a:prstGeom prst="straightConnector1">
              <a:avLst/>
            </a:prstGeom>
            <a:noFill/>
            <a:ln w="38100" cap="flat" cmpd="sng" algn="ctr">
              <a:solidFill>
                <a:srgbClr val="D81E06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</p:grp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9DA439AF-6C05-4536-9097-A405395D5C16}"/>
              </a:ext>
            </a:extLst>
          </p:cNvPr>
          <p:cNvSpPr/>
          <p:nvPr/>
        </p:nvSpPr>
        <p:spPr>
          <a:xfrm>
            <a:off x="8174068" y="3145489"/>
            <a:ext cx="2224480" cy="789326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560E453-4502-4B8C-AD92-C31BA712EBAD}"/>
              </a:ext>
            </a:extLst>
          </p:cNvPr>
          <p:cNvGrpSpPr/>
          <p:nvPr/>
        </p:nvGrpSpPr>
        <p:grpSpPr>
          <a:xfrm>
            <a:off x="7086681" y="3973733"/>
            <a:ext cx="3925424" cy="1503685"/>
            <a:chOff x="7086681" y="3973733"/>
            <a:chExt cx="3925424" cy="1503685"/>
          </a:xfrm>
        </p:grpSpPr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844A8B75-1A19-43F9-B74D-A6057FB8FFEE}"/>
                </a:ext>
              </a:extLst>
            </p:cNvPr>
            <p:cNvCxnSpPr>
              <a:cxnSpLocks/>
            </p:cNvCxnSpPr>
            <p:nvPr/>
          </p:nvCxnSpPr>
          <p:spPr>
            <a:xfrm>
              <a:off x="9284298" y="3973733"/>
              <a:ext cx="7740" cy="917897"/>
            </a:xfrm>
            <a:prstGeom prst="straightConnector1">
              <a:avLst/>
            </a:prstGeom>
            <a:noFill/>
            <a:ln w="38100" cap="flat" cmpd="sng" algn="ctr">
              <a:solidFill>
                <a:srgbClr val="D81E06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6620FEB4-D25E-4B91-B79C-42C33DC555C6}"/>
                </a:ext>
              </a:extLst>
            </p:cNvPr>
            <p:cNvSpPr/>
            <p:nvPr/>
          </p:nvSpPr>
          <p:spPr>
            <a:xfrm>
              <a:off x="7086681" y="4959205"/>
              <a:ext cx="3925424" cy="518213"/>
            </a:xfrm>
            <a:prstGeom prst="roundRect">
              <a:avLst/>
            </a:prstGeom>
            <a:solidFill>
              <a:srgbClr val="C81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Signal Injection Attack on CTE</a:t>
              </a:r>
              <a:endParaRPr lang="zh-CN" altLang="en-US" b="1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612C4B2-2351-45B7-AE8F-BE7116FCD84D}"/>
              </a:ext>
            </a:extLst>
          </p:cNvPr>
          <p:cNvGrpSpPr/>
          <p:nvPr/>
        </p:nvGrpSpPr>
        <p:grpSpPr>
          <a:xfrm>
            <a:off x="3708579" y="3999092"/>
            <a:ext cx="2387421" cy="1082714"/>
            <a:chOff x="3708579" y="3999092"/>
            <a:chExt cx="2387421" cy="108271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81204C64-7D21-4663-9FB3-A8517E1B702C}"/>
                </a:ext>
              </a:extLst>
            </p:cNvPr>
            <p:cNvSpPr/>
            <p:nvPr/>
          </p:nvSpPr>
          <p:spPr>
            <a:xfrm>
              <a:off x="3708579" y="4439466"/>
              <a:ext cx="2387421" cy="64234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No interference on the packet PDU</a:t>
              </a:r>
            </a:p>
          </p:txBody>
        </p:sp>
        <p:cxnSp>
          <p:nvCxnSpPr>
            <p:cNvPr id="42" name="Straight Arrow Connector 16">
              <a:extLst>
                <a:ext uri="{FF2B5EF4-FFF2-40B4-BE49-F238E27FC236}">
                  <a16:creationId xmlns:a16="http://schemas.microsoft.com/office/drawing/2014/main" id="{48AE39A3-DD73-4162-95C4-7F14446539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4516" y="3999092"/>
              <a:ext cx="711225" cy="372112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</p:grp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B3E0AFC7-B713-478C-B77D-06FD624FA3EE}"/>
              </a:ext>
            </a:extLst>
          </p:cNvPr>
          <p:cNvSpPr/>
          <p:nvPr/>
        </p:nvSpPr>
        <p:spPr>
          <a:xfrm>
            <a:off x="4855373" y="3145489"/>
            <a:ext cx="2681774" cy="785095"/>
          </a:xfrm>
          <a:prstGeom prst="roundRect">
            <a:avLst/>
          </a:prstGeom>
          <a:noFill/>
          <a:ln w="38100" cap="flat" cmpd="sng" algn="ctr">
            <a:solidFill>
              <a:srgbClr val="00206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8E9A646A-192A-4EAB-9E74-9857EA453513}"/>
              </a:ext>
            </a:extLst>
          </p:cNvPr>
          <p:cNvSpPr/>
          <p:nvPr/>
        </p:nvSpPr>
        <p:spPr>
          <a:xfrm>
            <a:off x="3310223" y="3145754"/>
            <a:ext cx="1013782" cy="785094"/>
          </a:xfrm>
          <a:prstGeom prst="roundRect">
            <a:avLst/>
          </a:prstGeom>
          <a:noFill/>
          <a:ln w="38100" cap="flat" cmpd="sng" algn="ctr">
            <a:solidFill>
              <a:srgbClr val="00206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1CE985C-AD61-437C-A2E8-A183BFF32CAF}"/>
              </a:ext>
            </a:extLst>
          </p:cNvPr>
          <p:cNvGrpSpPr/>
          <p:nvPr/>
        </p:nvGrpSpPr>
        <p:grpSpPr>
          <a:xfrm>
            <a:off x="904387" y="3887948"/>
            <a:ext cx="2356837" cy="1193858"/>
            <a:chOff x="904387" y="3887948"/>
            <a:chExt cx="2356837" cy="1193858"/>
          </a:xfrm>
        </p:grpSpPr>
        <p:cxnSp>
          <p:nvCxnSpPr>
            <p:cNvPr id="48" name="Straight Arrow Connector 16">
              <a:extLst>
                <a:ext uri="{FF2B5EF4-FFF2-40B4-BE49-F238E27FC236}">
                  <a16:creationId xmlns:a16="http://schemas.microsoft.com/office/drawing/2014/main" id="{06CFDD49-2954-4DFF-ACA4-BDFB47F464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3832" y="3887948"/>
              <a:ext cx="1037392" cy="465778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 w="lg" len="lg"/>
              <a:tailEnd type="none"/>
            </a:ln>
            <a:effectLst/>
          </p:spPr>
        </p:cxn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8A573EF6-6F8D-4A34-8717-D8C80B91FFF2}"/>
                </a:ext>
              </a:extLst>
            </p:cNvPr>
            <p:cNvSpPr/>
            <p:nvPr/>
          </p:nvSpPr>
          <p:spPr>
            <a:xfrm>
              <a:off x="904387" y="4439466"/>
              <a:ext cx="2272531" cy="64234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Preamble </a:t>
              </a:r>
              <a:r>
                <a:rPr lang="en-US" altLang="zh-CN" b="1" kern="0" dirty="0">
                  <a:solidFill>
                    <a:srgbClr val="000000"/>
                  </a:solidFill>
                </a:rPr>
                <a:t>still comes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from victim</a:t>
              </a:r>
            </a:p>
          </p:txBody>
        </p:sp>
      </p:grpSp>
      <p:sp>
        <p:nvSpPr>
          <p:cNvPr id="106" name="矩形 105">
            <a:extLst>
              <a:ext uri="{FF2B5EF4-FFF2-40B4-BE49-F238E27FC236}">
                <a16:creationId xmlns:a16="http://schemas.microsoft.com/office/drawing/2014/main" id="{DA34F0DC-FB2A-49B1-986C-96B0D17C0B9E}"/>
              </a:ext>
            </a:extLst>
          </p:cNvPr>
          <p:cNvSpPr/>
          <p:nvPr/>
        </p:nvSpPr>
        <p:spPr>
          <a:xfrm>
            <a:off x="1179895" y="5212411"/>
            <a:ext cx="4550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b="1" kern="0" dirty="0">
                <a:solidFill>
                  <a:srgbClr val="C00000"/>
                </a:solidFill>
              </a:rPr>
              <a:t>Undetectable</a:t>
            </a:r>
            <a:r>
              <a:rPr lang="en-US" altLang="zh-CN" sz="2000" b="1" kern="0" dirty="0">
                <a:solidFill>
                  <a:schemeClr val="accent3">
                    <a:lumMod val="75000"/>
                  </a:schemeClr>
                </a:solidFill>
              </a:rPr>
              <a:t> by common physical-layer detection mechanisms!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355C5D9-EC34-4129-A39B-2FB396E38BE8}"/>
              </a:ext>
            </a:extLst>
          </p:cNvPr>
          <p:cNvGrpSpPr/>
          <p:nvPr/>
        </p:nvGrpSpPr>
        <p:grpSpPr>
          <a:xfrm>
            <a:off x="927581" y="3123921"/>
            <a:ext cx="9419872" cy="830997"/>
            <a:chOff x="927581" y="3123921"/>
            <a:chExt cx="9419872" cy="830997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7B654C88-E03F-4E41-AAAC-B5D4E253F0A0}"/>
                </a:ext>
              </a:extLst>
            </p:cNvPr>
            <p:cNvSpPr/>
            <p:nvPr/>
          </p:nvSpPr>
          <p:spPr>
            <a:xfrm>
              <a:off x="3376827" y="3216263"/>
              <a:ext cx="882861" cy="64633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微軟正黑體" panose="020B0604030504040204" pitchFamily="34" charset="-120"/>
                  <a:cs typeface="+mn-cs"/>
                </a:rPr>
                <a:t>Preamble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1D8DD179-DD59-4371-ADAD-2BC2DEB65D95}"/>
                </a:ext>
              </a:extLst>
            </p:cNvPr>
            <p:cNvSpPr/>
            <p:nvPr/>
          </p:nvSpPr>
          <p:spPr>
            <a:xfrm>
              <a:off x="4261066" y="3216261"/>
              <a:ext cx="648359" cy="64633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微軟正黑體" panose="020B0604030504040204" pitchFamily="34" charset="-120"/>
                  <a:cs typeface="+mn-cs"/>
                </a:rPr>
                <a:t>Header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58FE1579-F745-47C1-892D-BAC198CD351B}"/>
                </a:ext>
              </a:extLst>
            </p:cNvPr>
            <p:cNvSpPr/>
            <p:nvPr/>
          </p:nvSpPr>
          <p:spPr>
            <a:xfrm>
              <a:off x="7478612" y="3216259"/>
              <a:ext cx="742532" cy="64633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微軟正黑體" panose="020B0604030504040204" pitchFamily="34" charset="-120"/>
                  <a:cs typeface="+mn-cs"/>
                </a:rPr>
                <a:t>CRC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5AEFFDF1-90B4-473B-A4DC-BF200CA26903}"/>
                </a:ext>
              </a:extLst>
            </p:cNvPr>
            <p:cNvSpPr/>
            <p:nvPr/>
          </p:nvSpPr>
          <p:spPr>
            <a:xfrm>
              <a:off x="8221144" y="3216255"/>
              <a:ext cx="2126309" cy="64633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微軟正黑體" panose="020B0604030504040204" pitchFamily="34" charset="-120"/>
                  <a:cs typeface="+mn-cs"/>
                </a:rPr>
                <a:t>CTE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18740F9F-F775-43F9-88A9-92E69A50B10E}"/>
                </a:ext>
              </a:extLst>
            </p:cNvPr>
            <p:cNvSpPr/>
            <p:nvPr/>
          </p:nvSpPr>
          <p:spPr>
            <a:xfrm>
              <a:off x="6643260" y="3216255"/>
              <a:ext cx="621344" cy="646331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微軟正黑體" panose="020B0604030504040204" pitchFamily="34" charset="-120"/>
                  <a:cs typeface="+mn-cs"/>
                </a:rPr>
                <a:t>CTE Info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85D6457-CE07-4A8C-AC89-2AAD8B4D363E}"/>
                </a:ext>
              </a:extLst>
            </p:cNvPr>
            <p:cNvSpPr txBox="1"/>
            <p:nvPr/>
          </p:nvSpPr>
          <p:spPr>
            <a:xfrm>
              <a:off x="927581" y="3123921"/>
              <a:ext cx="2238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400" b="1" i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AUX_SYNC_IND</a:t>
              </a:r>
            </a:p>
            <a:p>
              <a:pPr algn="ctr" defTabSz="457200"/>
              <a:r>
                <a:rPr lang="en-US" altLang="zh-CN" sz="24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structure</a:t>
              </a:r>
              <a:endParaRPr lang="zh-CN" altLang="en-US" sz="2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537DEEDF-E2F5-4C57-8A17-D0DF439810EF}"/>
                </a:ext>
              </a:extLst>
            </p:cNvPr>
            <p:cNvSpPr/>
            <p:nvPr/>
          </p:nvSpPr>
          <p:spPr>
            <a:xfrm>
              <a:off x="5705741" y="3215785"/>
              <a:ext cx="731625" cy="647516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noFill/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微軟正黑體" panose="020B0604030504040204" pitchFamily="34" charset="-120"/>
                  <a:cs typeface="+mn-cs"/>
                </a:rPr>
                <a:t>AUXPtr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B88F7AA7-EA20-40AD-9D61-C92872C451E2}"/>
                </a:ext>
              </a:extLst>
            </p:cNvPr>
            <p:cNvSpPr/>
            <p:nvPr/>
          </p:nvSpPr>
          <p:spPr>
            <a:xfrm>
              <a:off x="4909425" y="3216255"/>
              <a:ext cx="2569187" cy="646331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微軟正黑體" panose="020B0604030504040204" pitchFamily="34" charset="-120"/>
                  <a:cs typeface="+mn-cs"/>
                </a:rPr>
                <a:t>  PDU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69B5E5-7939-4D09-8EDF-2970EBA80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838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7" grpId="0" animBg="1"/>
      <p:bldP spid="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圆角矩形 35">
            <a:extLst>
              <a:ext uri="{FF2B5EF4-FFF2-40B4-BE49-F238E27FC236}">
                <a16:creationId xmlns:a16="http://schemas.microsoft.com/office/drawing/2014/main" id="{96916987-4DC9-4DB4-9FB3-05D530AACD5E}"/>
              </a:ext>
            </a:extLst>
          </p:cNvPr>
          <p:cNvSpPr/>
          <p:nvPr/>
        </p:nvSpPr>
        <p:spPr>
          <a:xfrm>
            <a:off x="1637164" y="4947362"/>
            <a:ext cx="8394277" cy="1223196"/>
          </a:xfrm>
          <a:prstGeom prst="roundRect">
            <a:avLst>
              <a:gd name="adj" fmla="val 6178"/>
            </a:avLst>
          </a:prstGeom>
          <a:solidFill>
            <a:srgbClr val="ED7D31">
              <a:lumMod val="20000"/>
              <a:lumOff val="80000"/>
              <a:alpha val="30000"/>
            </a:srgbClr>
          </a:solidFill>
          <a:ln w="254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8" name="圆角矩形 17">
            <a:extLst>
              <a:ext uri="{FF2B5EF4-FFF2-40B4-BE49-F238E27FC236}">
                <a16:creationId xmlns:a16="http://schemas.microsoft.com/office/drawing/2014/main" id="{57BCF9F9-7220-44D0-9842-106A89CD4550}"/>
              </a:ext>
            </a:extLst>
          </p:cNvPr>
          <p:cNvSpPr/>
          <p:nvPr/>
        </p:nvSpPr>
        <p:spPr>
          <a:xfrm>
            <a:off x="1637164" y="3389339"/>
            <a:ext cx="8400445" cy="1441568"/>
          </a:xfrm>
          <a:prstGeom prst="roundRect">
            <a:avLst>
              <a:gd name="adj" fmla="val 6178"/>
            </a:avLst>
          </a:prstGeom>
          <a:solidFill>
            <a:srgbClr val="FFC000">
              <a:lumMod val="20000"/>
              <a:lumOff val="80000"/>
              <a:alpha val="30000"/>
            </a:srgbClr>
          </a:solidFill>
          <a:ln w="254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圆角矩形 16">
            <a:extLst>
              <a:ext uri="{FF2B5EF4-FFF2-40B4-BE49-F238E27FC236}">
                <a16:creationId xmlns:a16="http://schemas.microsoft.com/office/drawing/2014/main" id="{C11E2DDE-52B3-4887-88CA-FBA6117716D7}"/>
              </a:ext>
            </a:extLst>
          </p:cNvPr>
          <p:cNvSpPr/>
          <p:nvPr/>
        </p:nvSpPr>
        <p:spPr>
          <a:xfrm>
            <a:off x="1637164" y="1158455"/>
            <a:ext cx="8400445" cy="2086723"/>
          </a:xfrm>
          <a:prstGeom prst="roundRect">
            <a:avLst>
              <a:gd name="adj" fmla="val 6178"/>
            </a:avLst>
          </a:prstGeom>
          <a:solidFill>
            <a:srgbClr val="5B9BD5">
              <a:lumMod val="20000"/>
              <a:lumOff val="80000"/>
              <a:alpha val="30000"/>
            </a:srgbClr>
          </a:solidFill>
          <a:ln w="2540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3BB326D-CEDD-401D-9E3E-F83CEFA2F9E1}"/>
              </a:ext>
            </a:extLst>
          </p:cNvPr>
          <p:cNvGrpSpPr/>
          <p:nvPr/>
        </p:nvGrpSpPr>
        <p:grpSpPr>
          <a:xfrm>
            <a:off x="1231347" y="186737"/>
            <a:ext cx="9254464" cy="6366200"/>
            <a:chOff x="1231347" y="186737"/>
            <a:chExt cx="9254464" cy="6366200"/>
          </a:xfrm>
        </p:grpSpPr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1A131225-1583-4DFD-ABC2-438B81673D38}"/>
                </a:ext>
              </a:extLst>
            </p:cNvPr>
            <p:cNvCxnSpPr>
              <a:cxnSpLocks/>
            </p:cNvCxnSpPr>
            <p:nvPr/>
          </p:nvCxnSpPr>
          <p:spPr>
            <a:xfrm>
              <a:off x="1943228" y="711442"/>
              <a:ext cx="0" cy="5841494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11CD234B-F23C-4A8C-846A-0C540B594C67}"/>
                </a:ext>
              </a:extLst>
            </p:cNvPr>
            <p:cNvCxnSpPr>
              <a:cxnSpLocks/>
            </p:cNvCxnSpPr>
            <p:nvPr/>
          </p:nvCxnSpPr>
          <p:spPr>
            <a:xfrm>
              <a:off x="9773929" y="656210"/>
              <a:ext cx="0" cy="5896727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0701FC6C-D667-4D0E-BBA0-6D857517171D}"/>
                </a:ext>
              </a:extLst>
            </p:cNvPr>
            <p:cNvCxnSpPr>
              <a:cxnSpLocks/>
            </p:cNvCxnSpPr>
            <p:nvPr/>
          </p:nvCxnSpPr>
          <p:spPr>
            <a:xfrm>
              <a:off x="5711291" y="711442"/>
              <a:ext cx="0" cy="5841494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2225F2DE-BA2B-4B17-8119-A59E0C831687}"/>
                </a:ext>
              </a:extLst>
            </p:cNvPr>
            <p:cNvSpPr txBox="1"/>
            <p:nvPr/>
          </p:nvSpPr>
          <p:spPr>
            <a:xfrm>
              <a:off x="4999410" y="186737"/>
              <a:ext cx="1423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4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Locator</a:t>
              </a:r>
              <a:endParaRPr lang="zh-CN" altLang="en-US" sz="2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61F69356-85B2-4773-BEB1-53CFD9B3044B}"/>
                </a:ext>
              </a:extLst>
            </p:cNvPr>
            <p:cNvSpPr txBox="1"/>
            <p:nvPr/>
          </p:nvSpPr>
          <p:spPr>
            <a:xfrm>
              <a:off x="1231347" y="186737"/>
              <a:ext cx="1423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4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Attacker</a:t>
              </a:r>
              <a:endParaRPr lang="zh-CN" altLang="en-US" sz="2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54C8764B-387E-46B1-8C71-8EF1D3FFC4D0}"/>
                </a:ext>
              </a:extLst>
            </p:cNvPr>
            <p:cNvSpPr txBox="1"/>
            <p:nvPr/>
          </p:nvSpPr>
          <p:spPr>
            <a:xfrm>
              <a:off x="9062048" y="186737"/>
              <a:ext cx="1423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400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Target</a:t>
              </a:r>
              <a:endParaRPr lang="zh-CN" altLang="en-US" sz="24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cxnSp>
        <p:nvCxnSpPr>
          <p:cNvPr id="110" name="直接箭头连接符 109">
            <a:extLst>
              <a:ext uri="{FF2B5EF4-FFF2-40B4-BE49-F238E27FC236}">
                <a16:creationId xmlns:a16="http://schemas.microsoft.com/office/drawing/2014/main" id="{36EB5CC3-9ACB-46EE-9C22-48222D8197F1}"/>
              </a:ext>
            </a:extLst>
          </p:cNvPr>
          <p:cNvCxnSpPr>
            <a:cxnSpLocks/>
          </p:cNvCxnSpPr>
          <p:nvPr/>
        </p:nvCxnSpPr>
        <p:spPr>
          <a:xfrm flipH="1">
            <a:off x="1986350" y="2554864"/>
            <a:ext cx="3712830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111" name="直接箭头连接符 110">
            <a:extLst>
              <a:ext uri="{FF2B5EF4-FFF2-40B4-BE49-F238E27FC236}">
                <a16:creationId xmlns:a16="http://schemas.microsoft.com/office/drawing/2014/main" id="{DEDC5754-4022-42EA-89C1-F1B7D7FC26DF}"/>
              </a:ext>
            </a:extLst>
          </p:cNvPr>
          <p:cNvCxnSpPr>
            <a:cxnSpLocks/>
          </p:cNvCxnSpPr>
          <p:nvPr/>
        </p:nvCxnSpPr>
        <p:spPr>
          <a:xfrm flipH="1">
            <a:off x="1986350" y="2847163"/>
            <a:ext cx="3712830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B1EAC028-90DB-400F-9F20-D5FAF9AE6091}"/>
              </a:ext>
            </a:extLst>
          </p:cNvPr>
          <p:cNvGrpSpPr/>
          <p:nvPr/>
        </p:nvGrpSpPr>
        <p:grpSpPr>
          <a:xfrm>
            <a:off x="5743279" y="2183722"/>
            <a:ext cx="4007403" cy="371143"/>
            <a:chOff x="5743279" y="2183722"/>
            <a:chExt cx="4007403" cy="371143"/>
          </a:xfrm>
        </p:grpSpPr>
        <p:cxnSp>
          <p:nvCxnSpPr>
            <p:cNvPr id="106" name="直接箭头连接符 105">
              <a:extLst>
                <a:ext uri="{FF2B5EF4-FFF2-40B4-BE49-F238E27FC236}">
                  <a16:creationId xmlns:a16="http://schemas.microsoft.com/office/drawing/2014/main" id="{468878F8-B3CE-4807-988A-F774BF362C23}"/>
                </a:ext>
              </a:extLst>
            </p:cNvPr>
            <p:cNvCxnSpPr/>
            <p:nvPr/>
          </p:nvCxnSpPr>
          <p:spPr>
            <a:xfrm flipH="1">
              <a:off x="5743279" y="2554865"/>
              <a:ext cx="4007403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F6290538-45D1-460B-99EA-A0491FF7F500}"/>
                </a:ext>
              </a:extLst>
            </p:cNvPr>
            <p:cNvSpPr txBox="1"/>
            <p:nvPr/>
          </p:nvSpPr>
          <p:spPr>
            <a:xfrm>
              <a:off x="6755336" y="2183722"/>
              <a:ext cx="1873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i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ADV_EXT_IND</a:t>
              </a:r>
              <a:endParaRPr lang="zh-CN" altLang="en-US" i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2116C0D-88E4-4DDB-B2F2-C29DD812A655}"/>
              </a:ext>
            </a:extLst>
          </p:cNvPr>
          <p:cNvGrpSpPr/>
          <p:nvPr/>
        </p:nvGrpSpPr>
        <p:grpSpPr>
          <a:xfrm>
            <a:off x="5743279" y="2847162"/>
            <a:ext cx="4007403" cy="398016"/>
            <a:chOff x="5743279" y="2847162"/>
            <a:chExt cx="4007403" cy="398016"/>
          </a:xfrm>
        </p:grpSpPr>
        <p:cxnSp>
          <p:nvCxnSpPr>
            <p:cNvPr id="107" name="直接箭头连接符 106">
              <a:extLst>
                <a:ext uri="{FF2B5EF4-FFF2-40B4-BE49-F238E27FC236}">
                  <a16:creationId xmlns:a16="http://schemas.microsoft.com/office/drawing/2014/main" id="{C0F77731-ACFD-4035-9027-A9CF2775B837}"/>
                </a:ext>
              </a:extLst>
            </p:cNvPr>
            <p:cNvCxnSpPr/>
            <p:nvPr/>
          </p:nvCxnSpPr>
          <p:spPr>
            <a:xfrm flipH="1">
              <a:off x="5743279" y="2847162"/>
              <a:ext cx="400740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726A32FB-6DD6-4469-8EF3-0C151E57DD40}"/>
                </a:ext>
              </a:extLst>
            </p:cNvPr>
            <p:cNvSpPr txBox="1"/>
            <p:nvPr/>
          </p:nvSpPr>
          <p:spPr>
            <a:xfrm>
              <a:off x="6755336" y="2875846"/>
              <a:ext cx="1873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i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ea typeface="等线" panose="02010600030101010101" pitchFamily="2" charset="-122"/>
                </a:rPr>
                <a:t>AUX_ADV_IND</a:t>
              </a:r>
              <a:endParaRPr lang="zh-CN" altLang="en-US" i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3DCF023-EE70-4528-8D83-CE685E5D10A6}"/>
              </a:ext>
            </a:extLst>
          </p:cNvPr>
          <p:cNvGrpSpPr/>
          <p:nvPr/>
        </p:nvGrpSpPr>
        <p:grpSpPr>
          <a:xfrm>
            <a:off x="5743279" y="3507973"/>
            <a:ext cx="4007403" cy="377896"/>
            <a:chOff x="5743279" y="3507973"/>
            <a:chExt cx="4007403" cy="377896"/>
          </a:xfrm>
        </p:grpSpPr>
        <p:cxnSp>
          <p:nvCxnSpPr>
            <p:cNvPr id="108" name="直接箭头连接符 107">
              <a:extLst>
                <a:ext uri="{FF2B5EF4-FFF2-40B4-BE49-F238E27FC236}">
                  <a16:creationId xmlns:a16="http://schemas.microsoft.com/office/drawing/2014/main" id="{E463AEED-53CF-4D7D-9272-17EEDECF1539}"/>
                </a:ext>
              </a:extLst>
            </p:cNvPr>
            <p:cNvCxnSpPr/>
            <p:nvPr/>
          </p:nvCxnSpPr>
          <p:spPr>
            <a:xfrm flipH="1">
              <a:off x="5743279" y="3885869"/>
              <a:ext cx="400740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1F763AA0-2121-4703-9739-995E601C3B30}"/>
                </a:ext>
              </a:extLst>
            </p:cNvPr>
            <p:cNvSpPr txBox="1"/>
            <p:nvPr/>
          </p:nvSpPr>
          <p:spPr>
            <a:xfrm>
              <a:off x="6707007" y="3507973"/>
              <a:ext cx="1979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i="1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等线" panose="02010600030101010101" pitchFamily="2" charset="-122"/>
                </a:rPr>
                <a:t>AUX_SYNC_IND</a:t>
              </a:r>
              <a:endParaRPr lang="zh-CN" altLang="en-US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C156022-3DF3-4EE7-A553-9E7B661E35A3}"/>
              </a:ext>
            </a:extLst>
          </p:cNvPr>
          <p:cNvGrpSpPr/>
          <p:nvPr/>
        </p:nvGrpSpPr>
        <p:grpSpPr>
          <a:xfrm>
            <a:off x="5758777" y="1240496"/>
            <a:ext cx="4007403" cy="373848"/>
            <a:chOff x="5758777" y="1240496"/>
            <a:chExt cx="4007403" cy="373848"/>
          </a:xfrm>
        </p:grpSpPr>
        <p:cxnSp>
          <p:nvCxnSpPr>
            <p:cNvPr id="112" name="直接箭头连接符 111">
              <a:extLst>
                <a:ext uri="{FF2B5EF4-FFF2-40B4-BE49-F238E27FC236}">
                  <a16:creationId xmlns:a16="http://schemas.microsoft.com/office/drawing/2014/main" id="{BD69F76E-9CAF-490B-BD23-F1F507B9E8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8777" y="1614344"/>
              <a:ext cx="400740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C53028B0-74A2-4907-9EEB-7D278D210157}"/>
                </a:ext>
              </a:extLst>
            </p:cNvPr>
            <p:cNvSpPr txBox="1"/>
            <p:nvPr/>
          </p:nvSpPr>
          <p:spPr>
            <a:xfrm>
              <a:off x="6707007" y="1240496"/>
              <a:ext cx="1979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i="1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等线" panose="02010600030101010101" pitchFamily="2" charset="-122"/>
                </a:rPr>
                <a:t>AUX_SYNC_IND</a:t>
              </a:r>
              <a:endParaRPr lang="zh-CN" altLang="en-US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8AA8D81-9626-412C-B158-1EFA3AC21AB4}"/>
              </a:ext>
            </a:extLst>
          </p:cNvPr>
          <p:cNvGrpSpPr/>
          <p:nvPr/>
        </p:nvGrpSpPr>
        <p:grpSpPr>
          <a:xfrm>
            <a:off x="5743279" y="5013928"/>
            <a:ext cx="4007403" cy="369332"/>
            <a:chOff x="5743279" y="5013928"/>
            <a:chExt cx="4007403" cy="369332"/>
          </a:xfrm>
        </p:grpSpPr>
        <p:cxnSp>
          <p:nvCxnSpPr>
            <p:cNvPr id="109" name="直接箭头连接符 108">
              <a:extLst>
                <a:ext uri="{FF2B5EF4-FFF2-40B4-BE49-F238E27FC236}">
                  <a16:creationId xmlns:a16="http://schemas.microsoft.com/office/drawing/2014/main" id="{D860CB6D-CAFF-4130-B509-C1BD35E3F3F2}"/>
                </a:ext>
              </a:extLst>
            </p:cNvPr>
            <p:cNvCxnSpPr/>
            <p:nvPr/>
          </p:nvCxnSpPr>
          <p:spPr>
            <a:xfrm flipH="1">
              <a:off x="5743279" y="5380082"/>
              <a:ext cx="400740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11B7E667-FE7D-4CA3-83B7-CBE8040D19CF}"/>
                </a:ext>
              </a:extLst>
            </p:cNvPr>
            <p:cNvSpPr txBox="1"/>
            <p:nvPr/>
          </p:nvSpPr>
          <p:spPr>
            <a:xfrm>
              <a:off x="6707007" y="5013928"/>
              <a:ext cx="1979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i="1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  <a:ea typeface="等线" panose="02010600030101010101" pitchFamily="2" charset="-122"/>
                </a:rPr>
                <a:t>AUX_SYNC_IND</a:t>
              </a:r>
              <a:endParaRPr lang="zh-CN" altLang="en-US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9AFA54CC-E213-4811-8A8C-07779B342FAB}"/>
              </a:ext>
            </a:extLst>
          </p:cNvPr>
          <p:cNvCxnSpPr>
            <a:cxnSpLocks/>
          </p:cNvCxnSpPr>
          <p:nvPr/>
        </p:nvCxnSpPr>
        <p:spPr>
          <a:xfrm flipH="1">
            <a:off x="1980293" y="3885909"/>
            <a:ext cx="3712830" cy="0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120" name="文本框 119">
            <a:extLst>
              <a:ext uri="{FF2B5EF4-FFF2-40B4-BE49-F238E27FC236}">
                <a16:creationId xmlns:a16="http://schemas.microsoft.com/office/drawing/2014/main" id="{78F0B38C-F314-4FC1-8869-EAC44A25714F}"/>
              </a:ext>
            </a:extLst>
          </p:cNvPr>
          <p:cNvSpPr txBox="1"/>
          <p:nvPr/>
        </p:nvSpPr>
        <p:spPr>
          <a:xfrm>
            <a:off x="1966186" y="3383676"/>
            <a:ext cx="279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 b="1" i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SYNC “Established”</a:t>
            </a:r>
            <a:endParaRPr lang="zh-CN" altLang="en-US" sz="2000" b="1" i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0D539E63-5E16-4327-B21E-997ADD574D1C}"/>
              </a:ext>
            </a:extLst>
          </p:cNvPr>
          <p:cNvSpPr txBox="1"/>
          <p:nvPr/>
        </p:nvSpPr>
        <p:spPr>
          <a:xfrm>
            <a:off x="1917426" y="1164051"/>
            <a:ext cx="260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 b="1" i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Signal Eavesdrop</a:t>
            </a:r>
            <a:endParaRPr lang="zh-CN" altLang="en-US" sz="2000" b="1" i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DCA3A69B-C629-40B6-976A-398DAE919D67}"/>
              </a:ext>
            </a:extLst>
          </p:cNvPr>
          <p:cNvSpPr txBox="1"/>
          <p:nvPr/>
        </p:nvSpPr>
        <p:spPr>
          <a:xfrm>
            <a:off x="1935680" y="4945274"/>
            <a:ext cx="356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000" b="1" i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CTE-based Signal Injection </a:t>
            </a:r>
            <a:endParaRPr lang="zh-CN" altLang="en-US" sz="2000" b="1" i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6FAA0283-54D1-4CC1-BEA6-572803FEF60C}"/>
              </a:ext>
            </a:extLst>
          </p:cNvPr>
          <p:cNvSpPr txBox="1"/>
          <p:nvPr/>
        </p:nvSpPr>
        <p:spPr>
          <a:xfrm>
            <a:off x="7539393" y="499238"/>
            <a:ext cx="461665" cy="7623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defTabSz="457200"/>
            <a:r>
              <a:rPr lang="en-US" altLang="zh-CN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. . .</a:t>
            </a:r>
            <a:endParaRPr lang="zh-CN" altLang="en-US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字方塊 87">
                <a:extLst>
                  <a:ext uri="{FF2B5EF4-FFF2-40B4-BE49-F238E27FC236}">
                    <a16:creationId xmlns:a16="http://schemas.microsoft.com/office/drawing/2014/main" id="{98F2EDB2-2E7A-4580-90EA-01F89B7F2B85}"/>
                  </a:ext>
                </a:extLst>
              </p:cNvPr>
              <p:cNvSpPr txBox="1"/>
              <p:nvPr/>
            </p:nvSpPr>
            <p:spPr>
              <a:xfrm>
                <a:off x="10140512" y="1118091"/>
                <a:ext cx="308995" cy="338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288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US" altLang="zh-TW" sz="2201" i="1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24" name="文字方塊 87">
                <a:extLst>
                  <a:ext uri="{FF2B5EF4-FFF2-40B4-BE49-F238E27FC236}">
                    <a16:creationId xmlns:a16="http://schemas.microsoft.com/office/drawing/2014/main" id="{98F2EDB2-2E7A-4580-90EA-01F89B7F2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512" y="1118091"/>
                <a:ext cx="308995" cy="338682"/>
              </a:xfrm>
              <a:prstGeom prst="rect">
                <a:avLst/>
              </a:prstGeom>
              <a:blipFill>
                <a:blip r:embed="rId3"/>
                <a:stretch>
                  <a:fillRect l="-13725" r="-5882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87">
                <a:extLst>
                  <a:ext uri="{FF2B5EF4-FFF2-40B4-BE49-F238E27FC236}">
                    <a16:creationId xmlns:a16="http://schemas.microsoft.com/office/drawing/2014/main" id="{B0E99060-19D8-4699-9567-CA3BAD78F037}"/>
                  </a:ext>
                </a:extLst>
              </p:cNvPr>
              <p:cNvSpPr txBox="1"/>
              <p:nvPr/>
            </p:nvSpPr>
            <p:spPr>
              <a:xfrm>
                <a:off x="10166621" y="3367776"/>
                <a:ext cx="831830" cy="3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28885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TW" sz="220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1" lang="en-US" altLang="zh-TW" sz="220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kumimoji="1" lang="en-US" altLang="zh-TW" sz="2201" i="1" dirty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t</a:t>
                </a:r>
              </a:p>
            </p:txBody>
          </p:sp>
        </mc:Choice>
        <mc:Fallback xmlns="">
          <p:sp>
            <p:nvSpPr>
              <p:cNvPr id="125" name="文字方塊 87">
                <a:extLst>
                  <a:ext uri="{FF2B5EF4-FFF2-40B4-BE49-F238E27FC236}">
                    <a16:creationId xmlns:a16="http://schemas.microsoft.com/office/drawing/2014/main" id="{B0E99060-19D8-4699-9567-CA3BAD78F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621" y="3367776"/>
                <a:ext cx="831830" cy="338682"/>
              </a:xfrm>
              <a:prstGeom prst="rect">
                <a:avLst/>
              </a:prstGeom>
              <a:blipFill>
                <a:blip r:embed="rId4"/>
                <a:stretch>
                  <a:fillRect l="-11029" t="-25000" r="-19853" b="-48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87">
                <a:extLst>
                  <a:ext uri="{FF2B5EF4-FFF2-40B4-BE49-F238E27FC236}">
                    <a16:creationId xmlns:a16="http://schemas.microsoft.com/office/drawing/2014/main" id="{B31A8BF0-DCFF-42FA-BA45-489F79B02007}"/>
                  </a:ext>
                </a:extLst>
              </p:cNvPr>
              <p:cNvSpPr txBox="1"/>
              <p:nvPr/>
            </p:nvSpPr>
            <p:spPr>
              <a:xfrm>
                <a:off x="10172937" y="4932742"/>
                <a:ext cx="987323" cy="3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28885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TW" sz="220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kumimoji="1" lang="en-US" altLang="zh-TW" sz="220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kumimoji="1" lang="en-US" altLang="zh-TW" sz="2201" i="1" dirty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</a:rPr>
                  <a:t>t</a:t>
                </a:r>
              </a:p>
            </p:txBody>
          </p:sp>
        </mc:Choice>
        <mc:Fallback xmlns="">
          <p:sp>
            <p:nvSpPr>
              <p:cNvPr id="126" name="文字方塊 87">
                <a:extLst>
                  <a:ext uri="{FF2B5EF4-FFF2-40B4-BE49-F238E27FC236}">
                    <a16:creationId xmlns:a16="http://schemas.microsoft.com/office/drawing/2014/main" id="{B31A8BF0-DCFF-42FA-BA45-489F79B02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2937" y="4932742"/>
                <a:ext cx="987323" cy="338682"/>
              </a:xfrm>
              <a:prstGeom prst="rect">
                <a:avLst/>
              </a:prstGeom>
              <a:blipFill>
                <a:blip r:embed="rId5"/>
                <a:stretch>
                  <a:fillRect l="-9259" t="-25000" r="-16049" b="-48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文本框 126">
            <a:extLst>
              <a:ext uri="{FF2B5EF4-FFF2-40B4-BE49-F238E27FC236}">
                <a16:creationId xmlns:a16="http://schemas.microsoft.com/office/drawing/2014/main" id="{9F6130AD-7ACB-44DF-8BCF-EA526F0F8DF2}"/>
              </a:ext>
            </a:extLst>
          </p:cNvPr>
          <p:cNvSpPr txBox="1"/>
          <p:nvPr/>
        </p:nvSpPr>
        <p:spPr>
          <a:xfrm>
            <a:off x="509833" y="827050"/>
            <a:ext cx="142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Attack Starts</a:t>
            </a:r>
            <a:endParaRPr lang="zh-CN" altLang="en-US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CA32ECD0-0FE6-4148-B20D-A824861F00F7}"/>
              </a:ext>
            </a:extLst>
          </p:cNvPr>
          <p:cNvSpPr txBox="1"/>
          <p:nvPr/>
        </p:nvSpPr>
        <p:spPr>
          <a:xfrm>
            <a:off x="456811" y="4584830"/>
            <a:ext cx="142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Attack Works</a:t>
            </a:r>
            <a:endParaRPr lang="zh-CN" altLang="en-US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32E18771-ABE3-483D-85CF-4F8886C76299}"/>
              </a:ext>
            </a:extLst>
          </p:cNvPr>
          <p:cNvSpPr/>
          <p:nvPr/>
        </p:nvSpPr>
        <p:spPr>
          <a:xfrm>
            <a:off x="5582838" y="5467399"/>
            <a:ext cx="256784" cy="355790"/>
          </a:xfrm>
          <a:prstGeom prst="rect">
            <a:avLst/>
          </a:prstGeom>
          <a:gradFill>
            <a:gsLst>
              <a:gs pos="100000">
                <a:srgbClr val="548235"/>
              </a:gs>
              <a:gs pos="0">
                <a:srgbClr val="C00000">
                  <a:alpha val="9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AED2442-D0D6-4C52-BC9C-951690140C6F}"/>
              </a:ext>
            </a:extLst>
          </p:cNvPr>
          <p:cNvGrpSpPr/>
          <p:nvPr/>
        </p:nvGrpSpPr>
        <p:grpSpPr>
          <a:xfrm>
            <a:off x="4923993" y="1695642"/>
            <a:ext cx="918975" cy="461297"/>
            <a:chOff x="4923993" y="1656732"/>
            <a:chExt cx="918975" cy="461297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F5602695-C80A-4C46-8F78-C3B59537A6BD}"/>
                </a:ext>
              </a:extLst>
            </p:cNvPr>
            <p:cNvSpPr/>
            <p:nvPr/>
          </p:nvSpPr>
          <p:spPr>
            <a:xfrm>
              <a:off x="5586184" y="1656732"/>
              <a:ext cx="256784" cy="355790"/>
            </a:xfrm>
            <a:prstGeom prst="rect">
              <a:avLst/>
            </a:prstGeom>
            <a:solidFill>
              <a:srgbClr val="54823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84D19F1F-9BD5-4357-9D7D-466EE1C3624F}"/>
                </a:ext>
              </a:extLst>
            </p:cNvPr>
            <p:cNvSpPr txBox="1"/>
            <p:nvPr/>
          </p:nvSpPr>
          <p:spPr>
            <a:xfrm>
              <a:off x="4923993" y="1748697"/>
              <a:ext cx="628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CTE</a:t>
              </a:r>
              <a:endParaRPr lang="zh-CN" altLang="en-US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1A89C9B-D5BC-415B-A8F8-679BDCEE2736}"/>
              </a:ext>
            </a:extLst>
          </p:cNvPr>
          <p:cNvGrpSpPr/>
          <p:nvPr/>
        </p:nvGrpSpPr>
        <p:grpSpPr>
          <a:xfrm>
            <a:off x="5720922" y="1748697"/>
            <a:ext cx="4053006" cy="400110"/>
            <a:chOff x="5720922" y="1748697"/>
            <a:chExt cx="4053006" cy="400110"/>
          </a:xfrm>
        </p:grpSpPr>
        <p:cxnSp>
          <p:nvCxnSpPr>
            <p:cNvPr id="133" name="直接箭头连接符 54">
              <a:extLst>
                <a:ext uri="{FF2B5EF4-FFF2-40B4-BE49-F238E27FC236}">
                  <a16:creationId xmlns:a16="http://schemas.microsoft.com/office/drawing/2014/main" id="{6E35C5AB-C860-41C0-92C6-8C260DDC4BFA}"/>
                </a:ext>
              </a:extLst>
            </p:cNvPr>
            <p:cNvCxnSpPr>
              <a:cxnSpLocks/>
            </p:cNvCxnSpPr>
            <p:nvPr/>
          </p:nvCxnSpPr>
          <p:spPr>
            <a:xfrm>
              <a:off x="5720922" y="2144849"/>
              <a:ext cx="40530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4" name="文本框 133">
              <a:extLst>
                <a:ext uri="{FF2B5EF4-FFF2-40B4-BE49-F238E27FC236}">
                  <a16:creationId xmlns:a16="http://schemas.microsoft.com/office/drawing/2014/main" id="{81F47A38-D53B-4BF7-8707-84264552AF8D}"/>
                </a:ext>
              </a:extLst>
            </p:cNvPr>
            <p:cNvSpPr txBox="1"/>
            <p:nvPr/>
          </p:nvSpPr>
          <p:spPr>
            <a:xfrm>
              <a:off x="6780359" y="1748697"/>
              <a:ext cx="1979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000" b="1" i="1" dirty="0">
                  <a:solidFill>
                    <a:srgbClr val="548235"/>
                  </a:solidFill>
                  <a:latin typeface="Calibri" panose="020F0502020204030204"/>
                  <a:ea typeface="等线" panose="02010600030101010101" pitchFamily="2" charset="-122"/>
                </a:rPr>
                <a:t>AOA</a:t>
              </a:r>
              <a:r>
                <a:rPr lang="zh-CN" altLang="en-US" sz="2000" b="1" i="1" dirty="0">
                  <a:solidFill>
                    <a:srgbClr val="548235"/>
                  </a:solidFill>
                  <a:latin typeface="Calibri" panose="020F0502020204030204"/>
                  <a:ea typeface="等线" panose="02010600030101010101" pitchFamily="2" charset="-122"/>
                </a:rPr>
                <a:t> √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180E3D4-3598-436F-836E-7B4D94DC454D}"/>
              </a:ext>
            </a:extLst>
          </p:cNvPr>
          <p:cNvGrpSpPr/>
          <p:nvPr/>
        </p:nvGrpSpPr>
        <p:grpSpPr>
          <a:xfrm>
            <a:off x="5710263" y="5540348"/>
            <a:ext cx="4053006" cy="400110"/>
            <a:chOff x="5710263" y="5540348"/>
            <a:chExt cx="4053006" cy="400110"/>
          </a:xfrm>
        </p:grpSpPr>
        <p:cxnSp>
          <p:nvCxnSpPr>
            <p:cNvPr id="135" name="直接箭头连接符 54">
              <a:extLst>
                <a:ext uri="{FF2B5EF4-FFF2-40B4-BE49-F238E27FC236}">
                  <a16:creationId xmlns:a16="http://schemas.microsoft.com/office/drawing/2014/main" id="{84B9D65C-62F6-4926-98F4-854F1F7E10AF}"/>
                </a:ext>
              </a:extLst>
            </p:cNvPr>
            <p:cNvCxnSpPr>
              <a:cxnSpLocks/>
            </p:cNvCxnSpPr>
            <p:nvPr/>
          </p:nvCxnSpPr>
          <p:spPr>
            <a:xfrm>
              <a:off x="5710263" y="5936500"/>
              <a:ext cx="40530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18A7FD73-4525-4024-9F85-71295547B212}"/>
                </a:ext>
              </a:extLst>
            </p:cNvPr>
            <p:cNvSpPr txBox="1"/>
            <p:nvPr/>
          </p:nvSpPr>
          <p:spPr>
            <a:xfrm>
              <a:off x="6769700" y="5540348"/>
              <a:ext cx="1979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000" b="1" i="1" dirty="0">
                  <a:solidFill>
                    <a:srgbClr val="C00000"/>
                  </a:solidFill>
                  <a:latin typeface="Calibri" panose="020F0502020204030204"/>
                  <a:ea typeface="等线" panose="02010600030101010101" pitchFamily="2" charset="-122"/>
                </a:rPr>
                <a:t>Fake</a:t>
              </a:r>
              <a:r>
                <a:rPr lang="zh-CN" altLang="en-US" sz="2000" b="1" i="1" dirty="0">
                  <a:solidFill>
                    <a:srgbClr val="C00000"/>
                  </a:solidFill>
                  <a:latin typeface="Calibri" panose="020F0502020204030204"/>
                  <a:ea typeface="等线" panose="02010600030101010101" pitchFamily="2" charset="-122"/>
                </a:rPr>
                <a:t> 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Calibri" panose="020F0502020204030204"/>
                  <a:ea typeface="等线" panose="02010600030101010101" pitchFamily="2" charset="-122"/>
                </a:rPr>
                <a:t>AOA</a:t>
              </a:r>
              <a:r>
                <a:rPr lang="zh-CN" altLang="en-US" sz="2000" b="1" i="1" dirty="0">
                  <a:solidFill>
                    <a:srgbClr val="C00000"/>
                  </a:solidFill>
                  <a:latin typeface="Calibri" panose="020F0502020204030204"/>
                  <a:ea typeface="等线" panose="02010600030101010101" pitchFamily="2" charset="-122"/>
                </a:rPr>
                <a:t> 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Calibri" panose="020F0502020204030204"/>
                  <a:ea typeface="等线" panose="02010600030101010101" pitchFamily="2" charset="-122"/>
                </a:rPr>
                <a:t>×</a:t>
              </a:r>
              <a:endParaRPr lang="zh-CN" altLang="en-US" sz="2000" b="1" i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7C6C273-21EC-4DAD-9913-9B342EFB9930}"/>
              </a:ext>
            </a:extLst>
          </p:cNvPr>
          <p:cNvGrpSpPr/>
          <p:nvPr/>
        </p:nvGrpSpPr>
        <p:grpSpPr>
          <a:xfrm>
            <a:off x="1980293" y="5643052"/>
            <a:ext cx="3671280" cy="435023"/>
            <a:chOff x="1980293" y="5643052"/>
            <a:chExt cx="3671280" cy="435023"/>
          </a:xfrm>
        </p:grpSpPr>
        <p:cxnSp>
          <p:nvCxnSpPr>
            <p:cNvPr id="113" name="直接箭头连接符 112">
              <a:extLst>
                <a:ext uri="{FF2B5EF4-FFF2-40B4-BE49-F238E27FC236}">
                  <a16:creationId xmlns:a16="http://schemas.microsoft.com/office/drawing/2014/main" id="{42F6E385-9CFD-43D5-9CC3-D757B2887376}"/>
                </a:ext>
              </a:extLst>
            </p:cNvPr>
            <p:cNvCxnSpPr>
              <a:cxnSpLocks/>
            </p:cNvCxnSpPr>
            <p:nvPr/>
          </p:nvCxnSpPr>
          <p:spPr>
            <a:xfrm>
              <a:off x="1980293" y="5643052"/>
              <a:ext cx="356121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id="{2DC82A00-75D2-4277-8036-3849ECBB2AC7}"/>
                </a:ext>
              </a:extLst>
            </p:cNvPr>
            <p:cNvSpPr txBox="1"/>
            <p:nvPr/>
          </p:nvSpPr>
          <p:spPr>
            <a:xfrm>
              <a:off x="4155392" y="5708743"/>
              <a:ext cx="1496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b="1" dirty="0">
                  <a:solidFill>
                    <a:srgbClr val="C00000"/>
                  </a:solidFill>
                  <a:latin typeface="Calibri" panose="020F0502020204030204"/>
                  <a:ea typeface="等线" panose="02010600030101010101" pitchFamily="2" charset="-122"/>
                </a:rPr>
                <a:t>injected CTE</a:t>
              </a:r>
              <a:endParaRPr lang="zh-CN" altLang="en-US" b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6B3476-0DD7-4B3D-A17A-C420036A783A}"/>
              </a:ext>
            </a:extLst>
          </p:cNvPr>
          <p:cNvGrpSpPr/>
          <p:nvPr/>
        </p:nvGrpSpPr>
        <p:grpSpPr>
          <a:xfrm>
            <a:off x="4979093" y="3966156"/>
            <a:ext cx="865775" cy="494972"/>
            <a:chOff x="4979093" y="3927246"/>
            <a:chExt cx="865775" cy="494972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3F65552E-3F84-4FD8-AD78-95996908187A}"/>
                </a:ext>
              </a:extLst>
            </p:cNvPr>
            <p:cNvSpPr/>
            <p:nvPr/>
          </p:nvSpPr>
          <p:spPr>
            <a:xfrm>
              <a:off x="5588084" y="3927246"/>
              <a:ext cx="256784" cy="355790"/>
            </a:xfrm>
            <a:prstGeom prst="rect">
              <a:avLst/>
            </a:prstGeom>
            <a:solidFill>
              <a:srgbClr val="54823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5182E24F-7BBA-4244-8115-2818374A4D9D}"/>
                </a:ext>
              </a:extLst>
            </p:cNvPr>
            <p:cNvSpPr txBox="1"/>
            <p:nvPr/>
          </p:nvSpPr>
          <p:spPr>
            <a:xfrm>
              <a:off x="4979093" y="4052886"/>
              <a:ext cx="628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b="1" dirty="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rPr>
                <a:t>CTE</a:t>
              </a:r>
              <a:endParaRPr lang="zh-CN" altLang="en-US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ED3F26F-1385-4C01-B7FB-66655F6D5587}"/>
              </a:ext>
            </a:extLst>
          </p:cNvPr>
          <p:cNvGrpSpPr/>
          <p:nvPr/>
        </p:nvGrpSpPr>
        <p:grpSpPr>
          <a:xfrm>
            <a:off x="5720922" y="4023932"/>
            <a:ext cx="4053006" cy="400110"/>
            <a:chOff x="5720922" y="4023932"/>
            <a:chExt cx="4053006" cy="400110"/>
          </a:xfrm>
        </p:grpSpPr>
        <p:cxnSp>
          <p:nvCxnSpPr>
            <p:cNvPr id="139" name="直接箭头连接符 54">
              <a:extLst>
                <a:ext uri="{FF2B5EF4-FFF2-40B4-BE49-F238E27FC236}">
                  <a16:creationId xmlns:a16="http://schemas.microsoft.com/office/drawing/2014/main" id="{FE571BB8-5661-46BE-B744-41119FA918A6}"/>
                </a:ext>
              </a:extLst>
            </p:cNvPr>
            <p:cNvCxnSpPr>
              <a:cxnSpLocks/>
            </p:cNvCxnSpPr>
            <p:nvPr/>
          </p:nvCxnSpPr>
          <p:spPr>
            <a:xfrm>
              <a:off x="5720922" y="4420084"/>
              <a:ext cx="40530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D219A910-EA00-4687-AADC-0644BF963A45}"/>
                </a:ext>
              </a:extLst>
            </p:cNvPr>
            <p:cNvSpPr txBox="1"/>
            <p:nvPr/>
          </p:nvSpPr>
          <p:spPr>
            <a:xfrm>
              <a:off x="6780359" y="4023932"/>
              <a:ext cx="1979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000" b="1" i="1" dirty="0">
                  <a:solidFill>
                    <a:srgbClr val="548235"/>
                  </a:solidFill>
                  <a:latin typeface="Calibri" panose="020F0502020204030204"/>
                  <a:ea typeface="等线" panose="02010600030101010101" pitchFamily="2" charset="-122"/>
                </a:rPr>
                <a:t>AOA</a:t>
              </a:r>
              <a:r>
                <a:rPr lang="zh-CN" altLang="en-US" sz="2000" b="1" i="1" dirty="0">
                  <a:solidFill>
                    <a:srgbClr val="548235"/>
                  </a:solidFill>
                  <a:latin typeface="Calibri" panose="020F0502020204030204"/>
                  <a:ea typeface="等线" panose="02010600030101010101" pitchFamily="2" charset="-122"/>
                </a:rPr>
                <a:t> √</a:t>
              </a:r>
            </a:p>
          </p:txBody>
        </p:sp>
      </p:grp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DEEB4655-AEFD-4FAE-9D56-6AFCE175F6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3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Challenge 2: Maintain Attack Continuity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6E8632-14F2-48FC-95A0-C0CAE2E531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7" name="直線接點 55">
            <a:extLst>
              <a:ext uri="{FF2B5EF4-FFF2-40B4-BE49-F238E27FC236}">
                <a16:creationId xmlns:a16="http://schemas.microsoft.com/office/drawing/2014/main" id="{A848DCCE-FDF1-4490-8C91-5F4F081CB216}"/>
              </a:ext>
            </a:extLst>
          </p:cNvPr>
          <p:cNvCxnSpPr>
            <a:cxnSpLocks/>
          </p:cNvCxnSpPr>
          <p:nvPr/>
        </p:nvCxnSpPr>
        <p:spPr>
          <a:xfrm flipV="1">
            <a:off x="2208949" y="4403085"/>
            <a:ext cx="4906701" cy="174930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  <p:sp>
        <p:nvSpPr>
          <p:cNvPr id="8" name="橢圓 58">
            <a:extLst>
              <a:ext uri="{FF2B5EF4-FFF2-40B4-BE49-F238E27FC236}">
                <a16:creationId xmlns:a16="http://schemas.microsoft.com/office/drawing/2014/main" id="{85EF0016-9DE9-4824-B82E-19B85FC09B03}"/>
              </a:ext>
            </a:extLst>
          </p:cNvPr>
          <p:cNvSpPr/>
          <p:nvPr/>
        </p:nvSpPr>
        <p:spPr>
          <a:xfrm>
            <a:off x="6943904" y="4296408"/>
            <a:ext cx="239129" cy="23913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43" name="橢圓 58">
            <a:extLst>
              <a:ext uri="{FF2B5EF4-FFF2-40B4-BE49-F238E27FC236}">
                <a16:creationId xmlns:a16="http://schemas.microsoft.com/office/drawing/2014/main" id="{47F52768-A6A4-41CC-B69A-7C9D7DB43572}"/>
              </a:ext>
            </a:extLst>
          </p:cNvPr>
          <p:cNvSpPr/>
          <p:nvPr/>
        </p:nvSpPr>
        <p:spPr>
          <a:xfrm>
            <a:off x="5485337" y="4831038"/>
            <a:ext cx="239129" cy="23913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44" name="橢圓 66">
            <a:extLst>
              <a:ext uri="{FF2B5EF4-FFF2-40B4-BE49-F238E27FC236}">
                <a16:creationId xmlns:a16="http://schemas.microsoft.com/office/drawing/2014/main" id="{EE512E90-AAAB-4B41-813F-12E5ED5536B2}"/>
              </a:ext>
            </a:extLst>
          </p:cNvPr>
          <p:cNvSpPr/>
          <p:nvPr/>
        </p:nvSpPr>
        <p:spPr>
          <a:xfrm>
            <a:off x="5486448" y="3408583"/>
            <a:ext cx="239129" cy="239130"/>
          </a:xfrm>
          <a:prstGeom prst="ellipse">
            <a:avLst/>
          </a:prstGeom>
          <a:solidFill>
            <a:srgbClr val="F07F0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5" name="橢圓 72">
            <a:extLst>
              <a:ext uri="{FF2B5EF4-FFF2-40B4-BE49-F238E27FC236}">
                <a16:creationId xmlns:a16="http://schemas.microsoft.com/office/drawing/2014/main" id="{8FA4A259-FF5A-4000-8BFC-48F5D3333B71}"/>
              </a:ext>
            </a:extLst>
          </p:cNvPr>
          <p:cNvSpPr/>
          <p:nvPr/>
        </p:nvSpPr>
        <p:spPr>
          <a:xfrm>
            <a:off x="6943904" y="2156393"/>
            <a:ext cx="239129" cy="239130"/>
          </a:xfrm>
          <a:prstGeom prst="ellipse">
            <a:avLst/>
          </a:prstGeom>
          <a:solidFill>
            <a:srgbClr val="4E854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2" name="橢圓 34">
            <a:extLst>
              <a:ext uri="{FF2B5EF4-FFF2-40B4-BE49-F238E27FC236}">
                <a16:creationId xmlns:a16="http://schemas.microsoft.com/office/drawing/2014/main" id="{02D9EF30-5CCF-4180-89A5-99E0BA546A36}"/>
              </a:ext>
            </a:extLst>
          </p:cNvPr>
          <p:cNvSpPr/>
          <p:nvPr/>
        </p:nvSpPr>
        <p:spPr>
          <a:xfrm rot="20681793">
            <a:off x="2462682" y="5948843"/>
            <a:ext cx="157203" cy="157203"/>
          </a:xfrm>
          <a:prstGeom prst="ellipse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53" name="橢圓 34">
            <a:extLst>
              <a:ext uri="{FF2B5EF4-FFF2-40B4-BE49-F238E27FC236}">
                <a16:creationId xmlns:a16="http://schemas.microsoft.com/office/drawing/2014/main" id="{8F1D6C77-E099-4BC5-AF13-1E4E3511EAED}"/>
              </a:ext>
            </a:extLst>
          </p:cNvPr>
          <p:cNvSpPr/>
          <p:nvPr/>
        </p:nvSpPr>
        <p:spPr>
          <a:xfrm rot="20681793">
            <a:off x="3029925" y="5741828"/>
            <a:ext cx="157203" cy="157203"/>
          </a:xfrm>
          <a:prstGeom prst="ellipse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54" name="橢圓 34">
            <a:extLst>
              <a:ext uri="{FF2B5EF4-FFF2-40B4-BE49-F238E27FC236}">
                <a16:creationId xmlns:a16="http://schemas.microsoft.com/office/drawing/2014/main" id="{8F7D3B60-B652-4ABE-9EEC-270BB4CC9F86}"/>
              </a:ext>
            </a:extLst>
          </p:cNvPr>
          <p:cNvSpPr/>
          <p:nvPr/>
        </p:nvSpPr>
        <p:spPr>
          <a:xfrm rot="20681793">
            <a:off x="3564866" y="5552227"/>
            <a:ext cx="157203" cy="157203"/>
          </a:xfrm>
          <a:prstGeom prst="ellipse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55" name="橢圓 34">
            <a:extLst>
              <a:ext uri="{FF2B5EF4-FFF2-40B4-BE49-F238E27FC236}">
                <a16:creationId xmlns:a16="http://schemas.microsoft.com/office/drawing/2014/main" id="{31A43FEC-6093-49E0-ACE7-BB297380083D}"/>
              </a:ext>
            </a:extLst>
          </p:cNvPr>
          <p:cNvSpPr/>
          <p:nvPr/>
        </p:nvSpPr>
        <p:spPr>
          <a:xfrm rot="20681793">
            <a:off x="4127230" y="5348944"/>
            <a:ext cx="157203" cy="157203"/>
          </a:xfrm>
          <a:prstGeom prst="ellipse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56" name="橢圓 34">
            <a:extLst>
              <a:ext uri="{FF2B5EF4-FFF2-40B4-BE49-F238E27FC236}">
                <a16:creationId xmlns:a16="http://schemas.microsoft.com/office/drawing/2014/main" id="{466DD155-AAD2-478F-A7DC-82D5B3E5B7B1}"/>
              </a:ext>
            </a:extLst>
          </p:cNvPr>
          <p:cNvSpPr/>
          <p:nvPr/>
        </p:nvSpPr>
        <p:spPr>
          <a:xfrm rot="20681793">
            <a:off x="2752445" y="5848469"/>
            <a:ext cx="157203" cy="157203"/>
          </a:xfrm>
          <a:prstGeom prst="ellipse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57" name="橢圓 34">
            <a:extLst>
              <a:ext uri="{FF2B5EF4-FFF2-40B4-BE49-F238E27FC236}">
                <a16:creationId xmlns:a16="http://schemas.microsoft.com/office/drawing/2014/main" id="{73A29AA6-1714-40E1-9B1E-502533F6FB2C}"/>
              </a:ext>
            </a:extLst>
          </p:cNvPr>
          <p:cNvSpPr/>
          <p:nvPr/>
        </p:nvSpPr>
        <p:spPr>
          <a:xfrm rot="20681793">
            <a:off x="3287385" y="5652815"/>
            <a:ext cx="157203" cy="157203"/>
          </a:xfrm>
          <a:prstGeom prst="ellipse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58" name="橢圓 34">
            <a:extLst>
              <a:ext uri="{FF2B5EF4-FFF2-40B4-BE49-F238E27FC236}">
                <a16:creationId xmlns:a16="http://schemas.microsoft.com/office/drawing/2014/main" id="{43BEA8E1-3937-410C-B215-4C48BD4DC7BF}"/>
              </a:ext>
            </a:extLst>
          </p:cNvPr>
          <p:cNvSpPr/>
          <p:nvPr/>
        </p:nvSpPr>
        <p:spPr>
          <a:xfrm rot="20681793">
            <a:off x="3849749" y="5449530"/>
            <a:ext cx="157203" cy="157203"/>
          </a:xfrm>
          <a:prstGeom prst="ellipse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66" name="橢圓 72">
            <a:extLst>
              <a:ext uri="{FF2B5EF4-FFF2-40B4-BE49-F238E27FC236}">
                <a16:creationId xmlns:a16="http://schemas.microsoft.com/office/drawing/2014/main" id="{3C8A7C87-60A1-4180-8AFA-40640D7F8CAD}"/>
              </a:ext>
            </a:extLst>
          </p:cNvPr>
          <p:cNvSpPr/>
          <p:nvPr/>
        </p:nvSpPr>
        <p:spPr>
          <a:xfrm>
            <a:off x="9381375" y="3463315"/>
            <a:ext cx="239129" cy="239130"/>
          </a:xfrm>
          <a:prstGeom prst="ellipse">
            <a:avLst/>
          </a:prstGeom>
          <a:solidFill>
            <a:srgbClr val="C1985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DEE027-3705-4D73-91AD-D52672D4E2C8}"/>
              </a:ext>
            </a:extLst>
          </p:cNvPr>
          <p:cNvSpPr/>
          <p:nvPr/>
        </p:nvSpPr>
        <p:spPr>
          <a:xfrm>
            <a:off x="1935525" y="873732"/>
            <a:ext cx="2584961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Reference Period(8</a:t>
            </a:r>
            <a:r>
              <a:rPr kumimoji="1" lang="el-GR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μ</a:t>
            </a: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s)</a:t>
            </a:r>
            <a:endParaRPr kumimoji="1" lang="zh-TW" altLang="en-US" sz="1926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0802864-ED39-4A12-9D62-EA457215E2D9}"/>
              </a:ext>
            </a:extLst>
          </p:cNvPr>
          <p:cNvSpPr/>
          <p:nvPr/>
        </p:nvSpPr>
        <p:spPr>
          <a:xfrm>
            <a:off x="4452998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DD0DA2-DEE6-48B2-8652-10F0085E8769}"/>
              </a:ext>
            </a:extLst>
          </p:cNvPr>
          <p:cNvSpPr/>
          <p:nvPr/>
        </p:nvSpPr>
        <p:spPr>
          <a:xfrm>
            <a:off x="5079593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Slot1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0669D65-09D3-484A-8219-22E74D33886F}"/>
              </a:ext>
            </a:extLst>
          </p:cNvPr>
          <p:cNvSpPr/>
          <p:nvPr/>
        </p:nvSpPr>
        <p:spPr>
          <a:xfrm>
            <a:off x="5614691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0874592-007B-4707-9AF7-F64FE1E26322}"/>
              </a:ext>
            </a:extLst>
          </p:cNvPr>
          <p:cNvSpPr/>
          <p:nvPr/>
        </p:nvSpPr>
        <p:spPr>
          <a:xfrm>
            <a:off x="6258620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Slot2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AAE44EA-8E73-49F4-A017-5823CBC452A2}"/>
              </a:ext>
            </a:extLst>
          </p:cNvPr>
          <p:cNvSpPr/>
          <p:nvPr/>
        </p:nvSpPr>
        <p:spPr>
          <a:xfrm>
            <a:off x="6792910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F9C251-ECC6-4E8D-B691-4D4E1753267E}"/>
              </a:ext>
            </a:extLst>
          </p:cNvPr>
          <p:cNvSpPr/>
          <p:nvPr/>
        </p:nvSpPr>
        <p:spPr>
          <a:xfrm>
            <a:off x="7437645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Slot3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B7B7AED-3AC3-4180-8B39-C81F3355761F}"/>
              </a:ext>
            </a:extLst>
          </p:cNvPr>
          <p:cNvSpPr/>
          <p:nvPr/>
        </p:nvSpPr>
        <p:spPr>
          <a:xfrm>
            <a:off x="8561450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7C91B1-7BBB-49A3-9DF2-3F72602D11E6}"/>
              </a:ext>
            </a:extLst>
          </p:cNvPr>
          <p:cNvSpPr/>
          <p:nvPr/>
        </p:nvSpPr>
        <p:spPr>
          <a:xfrm>
            <a:off x="9206183" y="873732"/>
            <a:ext cx="638137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12C31F3-C7D8-49D8-814E-4B35A464ADED}"/>
              </a:ext>
            </a:extLst>
          </p:cNvPr>
          <p:cNvSpPr/>
          <p:nvPr/>
        </p:nvSpPr>
        <p:spPr>
          <a:xfrm>
            <a:off x="8027158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…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0" name="群組 27">
            <a:extLst>
              <a:ext uri="{FF2B5EF4-FFF2-40B4-BE49-F238E27FC236}">
                <a16:creationId xmlns:a16="http://schemas.microsoft.com/office/drawing/2014/main" id="{B8D906CE-9DD0-4236-92F8-A29B7208C5A4}"/>
              </a:ext>
            </a:extLst>
          </p:cNvPr>
          <p:cNvGrpSpPr/>
          <p:nvPr/>
        </p:nvGrpSpPr>
        <p:grpSpPr>
          <a:xfrm>
            <a:off x="2079630" y="1384921"/>
            <a:ext cx="2222761" cy="157203"/>
            <a:chOff x="609600" y="3810000"/>
            <a:chExt cx="3232265" cy="228600"/>
          </a:xfrm>
        </p:grpSpPr>
        <p:sp>
          <p:nvSpPr>
            <p:cNvPr id="21" name="橢圓 29">
              <a:extLst>
                <a:ext uri="{FF2B5EF4-FFF2-40B4-BE49-F238E27FC236}">
                  <a16:creationId xmlns:a16="http://schemas.microsoft.com/office/drawing/2014/main" id="{7B5DD09B-991B-4C2B-85E7-AEA2683C1625}"/>
                </a:ext>
              </a:extLst>
            </p:cNvPr>
            <p:cNvSpPr/>
            <p:nvPr/>
          </p:nvSpPr>
          <p:spPr>
            <a:xfrm>
              <a:off x="60960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2" name="橢圓 30">
              <a:extLst>
                <a:ext uri="{FF2B5EF4-FFF2-40B4-BE49-F238E27FC236}">
                  <a16:creationId xmlns:a16="http://schemas.microsoft.com/office/drawing/2014/main" id="{8720BEF2-C19A-4F35-AE0C-F59B6976207B}"/>
                </a:ext>
              </a:extLst>
            </p:cNvPr>
            <p:cNvSpPr/>
            <p:nvPr/>
          </p:nvSpPr>
          <p:spPr>
            <a:xfrm>
              <a:off x="103869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3" name="橢圓 31">
              <a:extLst>
                <a:ext uri="{FF2B5EF4-FFF2-40B4-BE49-F238E27FC236}">
                  <a16:creationId xmlns:a16="http://schemas.microsoft.com/office/drawing/2014/main" id="{E0136F09-080B-4374-B5E3-28B24B8B1CD5}"/>
                </a:ext>
              </a:extLst>
            </p:cNvPr>
            <p:cNvSpPr/>
            <p:nvPr/>
          </p:nvSpPr>
          <p:spPr>
            <a:xfrm>
              <a:off x="146779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32">
              <a:extLst>
                <a:ext uri="{FF2B5EF4-FFF2-40B4-BE49-F238E27FC236}">
                  <a16:creationId xmlns:a16="http://schemas.microsoft.com/office/drawing/2014/main" id="{553B388F-DEA2-4CBC-9A3F-CA0163B905D8}"/>
                </a:ext>
              </a:extLst>
            </p:cNvPr>
            <p:cNvSpPr/>
            <p:nvPr/>
          </p:nvSpPr>
          <p:spPr>
            <a:xfrm>
              <a:off x="189688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33">
              <a:extLst>
                <a:ext uri="{FF2B5EF4-FFF2-40B4-BE49-F238E27FC236}">
                  <a16:creationId xmlns:a16="http://schemas.microsoft.com/office/drawing/2014/main" id="{D39E6E9E-2B6E-4E2A-9593-F4EE066E7439}"/>
                </a:ext>
              </a:extLst>
            </p:cNvPr>
            <p:cNvSpPr/>
            <p:nvPr/>
          </p:nvSpPr>
          <p:spPr>
            <a:xfrm>
              <a:off x="232598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34">
              <a:extLst>
                <a:ext uri="{FF2B5EF4-FFF2-40B4-BE49-F238E27FC236}">
                  <a16:creationId xmlns:a16="http://schemas.microsoft.com/office/drawing/2014/main" id="{EC0D27AD-FE14-41C3-B9E9-A3AADC208AA9}"/>
                </a:ext>
              </a:extLst>
            </p:cNvPr>
            <p:cNvSpPr/>
            <p:nvPr/>
          </p:nvSpPr>
          <p:spPr>
            <a:xfrm>
              <a:off x="275507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35">
              <a:extLst>
                <a:ext uri="{FF2B5EF4-FFF2-40B4-BE49-F238E27FC236}">
                  <a16:creationId xmlns:a16="http://schemas.microsoft.com/office/drawing/2014/main" id="{C8B13815-7FE8-4C49-8D7A-F27E3F4EDD7E}"/>
                </a:ext>
              </a:extLst>
            </p:cNvPr>
            <p:cNvSpPr/>
            <p:nvPr/>
          </p:nvSpPr>
          <p:spPr>
            <a:xfrm>
              <a:off x="318417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8" name="橢圓 37">
              <a:extLst>
                <a:ext uri="{FF2B5EF4-FFF2-40B4-BE49-F238E27FC236}">
                  <a16:creationId xmlns:a16="http://schemas.microsoft.com/office/drawing/2014/main" id="{D2772586-283D-45BF-9F0B-D81404DC4BF8}"/>
                </a:ext>
              </a:extLst>
            </p:cNvPr>
            <p:cNvSpPr/>
            <p:nvPr/>
          </p:nvSpPr>
          <p:spPr>
            <a:xfrm>
              <a:off x="361326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9" name="群組 39">
            <a:extLst>
              <a:ext uri="{FF2B5EF4-FFF2-40B4-BE49-F238E27FC236}">
                <a16:creationId xmlns:a16="http://schemas.microsoft.com/office/drawing/2014/main" id="{A08CE69E-C713-4839-9D3E-35179F72FD38}"/>
              </a:ext>
            </a:extLst>
          </p:cNvPr>
          <p:cNvGrpSpPr/>
          <p:nvPr/>
        </p:nvGrpSpPr>
        <p:grpSpPr>
          <a:xfrm>
            <a:off x="5294455" y="1384921"/>
            <a:ext cx="4285087" cy="157203"/>
            <a:chOff x="585495" y="3810000"/>
            <a:chExt cx="6231230" cy="228600"/>
          </a:xfrm>
        </p:grpSpPr>
        <p:sp>
          <p:nvSpPr>
            <p:cNvPr id="30" name="橢圓 40">
              <a:extLst>
                <a:ext uri="{FF2B5EF4-FFF2-40B4-BE49-F238E27FC236}">
                  <a16:creationId xmlns:a16="http://schemas.microsoft.com/office/drawing/2014/main" id="{9E436CE5-971D-40A4-ABB6-1B8AC50DF785}"/>
                </a:ext>
              </a:extLst>
            </p:cNvPr>
            <p:cNvSpPr/>
            <p:nvPr/>
          </p:nvSpPr>
          <p:spPr>
            <a:xfrm>
              <a:off x="585495" y="3810000"/>
              <a:ext cx="228600" cy="228600"/>
            </a:xfrm>
            <a:prstGeom prst="ellipse">
              <a:avLst/>
            </a:prstGeom>
            <a:solidFill>
              <a:srgbClr val="F07F0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42">
              <a:extLst>
                <a:ext uri="{FF2B5EF4-FFF2-40B4-BE49-F238E27FC236}">
                  <a16:creationId xmlns:a16="http://schemas.microsoft.com/office/drawing/2014/main" id="{D2117005-57AC-479A-8E4B-ED2D283C9F21}"/>
                </a:ext>
              </a:extLst>
            </p:cNvPr>
            <p:cNvSpPr/>
            <p:nvPr/>
          </p:nvSpPr>
          <p:spPr>
            <a:xfrm>
              <a:off x="2301875" y="3810000"/>
              <a:ext cx="228600" cy="228600"/>
            </a:xfrm>
            <a:prstGeom prst="ellipse">
              <a:avLst/>
            </a:prstGeom>
            <a:solidFill>
              <a:srgbClr val="4E8542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2" name="橢圓 45">
              <a:extLst>
                <a:ext uri="{FF2B5EF4-FFF2-40B4-BE49-F238E27FC236}">
                  <a16:creationId xmlns:a16="http://schemas.microsoft.com/office/drawing/2014/main" id="{E922A44F-EC7D-4E3C-9A14-8C013AF1CEA4}"/>
                </a:ext>
              </a:extLst>
            </p:cNvPr>
            <p:cNvSpPr/>
            <p:nvPr/>
          </p:nvSpPr>
          <p:spPr>
            <a:xfrm>
              <a:off x="4016375" y="3810000"/>
              <a:ext cx="228600" cy="228600"/>
            </a:xfrm>
            <a:prstGeom prst="ellipse">
              <a:avLst/>
            </a:prstGeom>
            <a:solidFill>
              <a:srgbClr val="7030A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3" name="橢圓 46">
              <a:extLst>
                <a:ext uri="{FF2B5EF4-FFF2-40B4-BE49-F238E27FC236}">
                  <a16:creationId xmlns:a16="http://schemas.microsoft.com/office/drawing/2014/main" id="{20C2A771-D011-48FE-9CA2-34657BBA5E9F}"/>
                </a:ext>
              </a:extLst>
            </p:cNvPr>
            <p:cNvSpPr/>
            <p:nvPr/>
          </p:nvSpPr>
          <p:spPr>
            <a:xfrm>
              <a:off x="6588125" y="3810000"/>
              <a:ext cx="228600" cy="228600"/>
            </a:xfrm>
            <a:prstGeom prst="ellipse">
              <a:avLst/>
            </a:prstGeom>
            <a:solidFill>
              <a:srgbClr val="C1985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34" name="直線箭頭接點 48">
            <a:extLst>
              <a:ext uri="{FF2B5EF4-FFF2-40B4-BE49-F238E27FC236}">
                <a16:creationId xmlns:a16="http://schemas.microsoft.com/office/drawing/2014/main" id="{4E31B38A-C230-4BAF-89AB-9BBF8EEEB030}"/>
              </a:ext>
            </a:extLst>
          </p:cNvPr>
          <p:cNvCxnSpPr>
            <a:cxnSpLocks/>
          </p:cNvCxnSpPr>
          <p:nvPr/>
        </p:nvCxnSpPr>
        <p:spPr>
          <a:xfrm>
            <a:off x="1990937" y="6254381"/>
            <a:ext cx="781455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35" name="直線箭頭接點 49">
            <a:extLst>
              <a:ext uri="{FF2B5EF4-FFF2-40B4-BE49-F238E27FC236}">
                <a16:creationId xmlns:a16="http://schemas.microsoft.com/office/drawing/2014/main" id="{1773EC79-49AC-4531-8631-A0D05EAAD604}"/>
              </a:ext>
            </a:extLst>
          </p:cNvPr>
          <p:cNvCxnSpPr>
            <a:cxnSpLocks/>
          </p:cNvCxnSpPr>
          <p:nvPr/>
        </p:nvCxnSpPr>
        <p:spPr>
          <a:xfrm flipV="1">
            <a:off x="2000182" y="2106397"/>
            <a:ext cx="0" cy="414798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36" name="文字方塊 50">
            <a:extLst>
              <a:ext uri="{FF2B5EF4-FFF2-40B4-BE49-F238E27FC236}">
                <a16:creationId xmlns:a16="http://schemas.microsoft.com/office/drawing/2014/main" id="{5B440C2F-D3E2-4063-A5A9-839BBDE7666A}"/>
              </a:ext>
            </a:extLst>
          </p:cNvPr>
          <p:cNvSpPr txBox="1"/>
          <p:nvPr/>
        </p:nvSpPr>
        <p:spPr>
          <a:xfrm>
            <a:off x="9235600" y="5870951"/>
            <a:ext cx="723724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8885"/>
            <a:r>
              <a:rPr kumimoji="1" lang="en-US" altLang="zh-TW" sz="1926" dirty="0">
                <a:solidFill>
                  <a:prstClr val="black"/>
                </a:solidFill>
                <a:ea typeface="微軟正黑體" panose="020B0604030504040204" pitchFamily="34" charset="-120"/>
              </a:rPr>
              <a:t>Time</a:t>
            </a:r>
            <a:endParaRPr kumimoji="1" lang="zh-TW" altLang="en-US" sz="1926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37" name="文字方塊 51">
            <a:extLst>
              <a:ext uri="{FF2B5EF4-FFF2-40B4-BE49-F238E27FC236}">
                <a16:creationId xmlns:a16="http://schemas.microsoft.com/office/drawing/2014/main" id="{B613CAE4-EFB6-480B-A11F-BF6D7720D3D4}"/>
              </a:ext>
            </a:extLst>
          </p:cNvPr>
          <p:cNvSpPr txBox="1"/>
          <p:nvPr/>
        </p:nvSpPr>
        <p:spPr>
          <a:xfrm>
            <a:off x="2097892" y="2091178"/>
            <a:ext cx="886782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8885"/>
            <a:r>
              <a:rPr kumimoji="1" lang="en-US" altLang="zh-TW" sz="1926" dirty="0">
                <a:solidFill>
                  <a:prstClr val="black"/>
                </a:solidFill>
                <a:ea typeface="微軟正黑體" panose="020B0604030504040204" pitchFamily="34" charset="-120"/>
              </a:rPr>
              <a:t>Phase</a:t>
            </a:r>
            <a:endParaRPr kumimoji="1" lang="zh-TW" altLang="en-US" sz="1926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B2DC391-96E7-4557-80C1-32BEB15753A2}"/>
              </a:ext>
            </a:extLst>
          </p:cNvPr>
          <p:cNvSpPr/>
          <p:nvPr/>
        </p:nvSpPr>
        <p:spPr>
          <a:xfrm>
            <a:off x="1935527" y="1587940"/>
            <a:ext cx="7860171" cy="264064"/>
          </a:xfrm>
          <a:prstGeom prst="rect">
            <a:avLst/>
          </a:prstGeom>
          <a:solidFill>
            <a:srgbClr val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926" b="1" kern="0" dirty="0">
                <a:solidFill>
                  <a:prstClr val="white"/>
                </a:solidFill>
                <a:ea typeface="微軟正黑體" panose="020B0604030504040204" pitchFamily="34" charset="-120"/>
              </a:rPr>
              <a:t>Standard CTE (All 1s)</a:t>
            </a:r>
            <a:endParaRPr kumimoji="1" lang="zh-TW" altLang="en-US" sz="1926" b="1" kern="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6F8477B6-AF8F-452A-8351-325365E660D2}"/>
              </a:ext>
            </a:extLst>
          </p:cNvPr>
          <p:cNvSpPr/>
          <p:nvPr/>
        </p:nvSpPr>
        <p:spPr>
          <a:xfrm>
            <a:off x="9166247" y="866166"/>
            <a:ext cx="71960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Slot74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1A511B73-56B2-40C7-8842-D3E61F575FF0}"/>
              </a:ext>
            </a:extLst>
          </p:cNvPr>
          <p:cNvSpPr/>
          <p:nvPr/>
        </p:nvSpPr>
        <p:spPr>
          <a:xfrm>
            <a:off x="4526533" y="873542"/>
            <a:ext cx="554647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2692B85-1673-42D3-BFA0-D2BC739EB347}"/>
              </a:ext>
            </a:extLst>
          </p:cNvPr>
          <p:cNvSpPr/>
          <p:nvPr/>
        </p:nvSpPr>
        <p:spPr>
          <a:xfrm>
            <a:off x="5665620" y="873780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AC87777-3F1A-4019-891B-AB3E94AAE962}"/>
              </a:ext>
            </a:extLst>
          </p:cNvPr>
          <p:cNvSpPr/>
          <p:nvPr/>
        </p:nvSpPr>
        <p:spPr>
          <a:xfrm>
            <a:off x="6849429" y="873657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9D397E0D-7B25-46A3-BAC2-E960C4CE6437}"/>
              </a:ext>
            </a:extLst>
          </p:cNvPr>
          <p:cNvSpPr/>
          <p:nvPr/>
        </p:nvSpPr>
        <p:spPr>
          <a:xfrm>
            <a:off x="8613193" y="873256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620489B-451F-4D55-99F8-D7AAF093E3B1}"/>
              </a:ext>
            </a:extLst>
          </p:cNvPr>
          <p:cNvGrpSpPr/>
          <p:nvPr/>
        </p:nvGrpSpPr>
        <p:grpSpPr>
          <a:xfrm>
            <a:off x="4278569" y="4956381"/>
            <a:ext cx="3532029" cy="492466"/>
            <a:chOff x="4278569" y="4956381"/>
            <a:chExt cx="3532029" cy="492466"/>
          </a:xfrm>
        </p:grpSpPr>
        <p:cxnSp>
          <p:nvCxnSpPr>
            <p:cNvPr id="41" name="直線接點 55">
              <a:extLst>
                <a:ext uri="{FF2B5EF4-FFF2-40B4-BE49-F238E27FC236}">
                  <a16:creationId xmlns:a16="http://schemas.microsoft.com/office/drawing/2014/main" id="{0277798E-251E-4F09-9C86-BB5C16D531BB}"/>
                </a:ext>
              </a:extLst>
            </p:cNvPr>
            <p:cNvCxnSpPr>
              <a:cxnSpLocks/>
            </p:cNvCxnSpPr>
            <p:nvPr/>
          </p:nvCxnSpPr>
          <p:spPr>
            <a:xfrm>
              <a:off x="4278569" y="5435108"/>
              <a:ext cx="1387051" cy="1373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  <p:cxnSp>
          <p:nvCxnSpPr>
            <p:cNvPr id="42" name="直線接點 55">
              <a:extLst>
                <a:ext uri="{FF2B5EF4-FFF2-40B4-BE49-F238E27FC236}">
                  <a16:creationId xmlns:a16="http://schemas.microsoft.com/office/drawing/2014/main" id="{E0812182-F802-46C7-85B9-DE5A8E8894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7341" y="5446069"/>
              <a:ext cx="331701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直線接點 55">
              <a:extLst>
                <a:ext uri="{FF2B5EF4-FFF2-40B4-BE49-F238E27FC236}">
                  <a16:creationId xmlns:a16="http://schemas.microsoft.com/office/drawing/2014/main" id="{90D0E8E9-3BDA-4EC9-BAB0-9D754F13D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5801" y="4956381"/>
              <a:ext cx="39695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字方塊 87">
                  <a:extLst>
                    <a:ext uri="{FF2B5EF4-FFF2-40B4-BE49-F238E27FC236}">
                      <a16:creationId xmlns:a16="http://schemas.microsoft.com/office/drawing/2014/main" id="{7E2F7B9F-2409-441E-81BC-B397E6472BEA}"/>
                    </a:ext>
                  </a:extLst>
                </p:cNvPr>
                <p:cNvSpPr txBox="1"/>
                <p:nvPr/>
              </p:nvSpPr>
              <p:spPr>
                <a:xfrm>
                  <a:off x="5898215" y="5044351"/>
                  <a:ext cx="1912383" cy="338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𝐶𝑇𝐸</m:t>
                            </m:r>
                          </m:sub>
                        </m:sSub>
                        <m: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TW" sz="220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𝐶𝐹𝑂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字方塊 87">
                  <a:extLst>
                    <a:ext uri="{FF2B5EF4-FFF2-40B4-BE49-F238E27FC236}">
                      <a16:creationId xmlns:a16="http://schemas.microsoft.com/office/drawing/2014/main" id="{7E2F7B9F-2409-441E-81BC-B397E6472B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215" y="5044351"/>
                  <a:ext cx="1912383" cy="338682"/>
                </a:xfrm>
                <a:prstGeom prst="rect">
                  <a:avLst/>
                </a:prstGeom>
                <a:blipFill>
                  <a:blip r:embed="rId3"/>
                  <a:stretch>
                    <a:fillRect l="-4473" b="-3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9BBEC9F2-DDF4-4614-8A23-284DEEF33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9612" y="4970073"/>
              <a:ext cx="1" cy="458606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F6D3F036-1C7C-498C-B7FA-06DF64F678BC}"/>
              </a:ext>
            </a:extLst>
          </p:cNvPr>
          <p:cNvGrpSpPr/>
          <p:nvPr/>
        </p:nvGrpSpPr>
        <p:grpSpPr>
          <a:xfrm>
            <a:off x="5179284" y="3528148"/>
            <a:ext cx="1426987" cy="1400765"/>
            <a:chOff x="5179284" y="3528148"/>
            <a:chExt cx="1426987" cy="1400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字方塊 87">
                  <a:extLst>
                    <a:ext uri="{FF2B5EF4-FFF2-40B4-BE49-F238E27FC236}">
                      <a16:creationId xmlns:a16="http://schemas.microsoft.com/office/drawing/2014/main" id="{C3490D9D-CA50-42F1-B124-B5E025C4A212}"/>
                    </a:ext>
                  </a:extLst>
                </p:cNvPr>
                <p:cNvSpPr txBox="1"/>
                <p:nvPr/>
              </p:nvSpPr>
              <p:spPr>
                <a:xfrm>
                  <a:off x="5898834" y="4074125"/>
                  <a:ext cx="707437" cy="338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kumimoji="1" lang="en-US" altLang="zh-TW" sz="2201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201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TW" sz="2201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b="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微軟正黑體" panose="020B0604030504040204" pitchFamily="34" charset="-120"/>
                  </a:endParaRPr>
                </a:p>
              </p:txBody>
            </p:sp>
          </mc:Choice>
          <mc:Fallback xmlns="">
            <p:sp>
              <p:nvSpPr>
                <p:cNvPr id="46" name="文字方塊 87">
                  <a:extLst>
                    <a:ext uri="{FF2B5EF4-FFF2-40B4-BE49-F238E27FC236}">
                      <a16:creationId xmlns:a16="http://schemas.microsoft.com/office/drawing/2014/main" id="{C3490D9D-CA50-42F1-B124-B5E025C4A2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834" y="4074125"/>
                  <a:ext cx="707437" cy="338682"/>
                </a:xfrm>
                <a:prstGeom prst="rect">
                  <a:avLst/>
                </a:prstGeom>
                <a:blipFill>
                  <a:blip r:embed="rId4"/>
                  <a:stretch>
                    <a:fillRect l="-18966" b="-3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直線接點 55">
              <a:extLst>
                <a:ext uri="{FF2B5EF4-FFF2-40B4-BE49-F238E27FC236}">
                  <a16:creationId xmlns:a16="http://schemas.microsoft.com/office/drawing/2014/main" id="{CEB19D20-4B63-4E78-9335-B7B5748D45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9284" y="3541158"/>
              <a:ext cx="80347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直接箭头连接符 82">
              <a:extLst>
                <a:ext uri="{FF2B5EF4-FFF2-40B4-BE49-F238E27FC236}">
                  <a16:creationId xmlns:a16="http://schemas.microsoft.com/office/drawing/2014/main" id="{B26BC0A5-6A53-4389-8082-E24D025FF4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7040" y="3528148"/>
              <a:ext cx="1" cy="140076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C6564DE1-948B-4B65-91F0-D09A2D62E268}"/>
              </a:ext>
            </a:extLst>
          </p:cNvPr>
          <p:cNvGrpSpPr/>
          <p:nvPr/>
        </p:nvGrpSpPr>
        <p:grpSpPr>
          <a:xfrm>
            <a:off x="6691093" y="2284523"/>
            <a:ext cx="1438761" cy="2132832"/>
            <a:chOff x="6691093" y="2284523"/>
            <a:chExt cx="1438761" cy="2132832"/>
          </a:xfrm>
        </p:grpSpPr>
        <p:cxnSp>
          <p:nvCxnSpPr>
            <p:cNvPr id="91" name="直線接點 55">
              <a:extLst>
                <a:ext uri="{FF2B5EF4-FFF2-40B4-BE49-F238E27FC236}">
                  <a16:creationId xmlns:a16="http://schemas.microsoft.com/office/drawing/2014/main" id="{18A6BF67-0E0C-48A2-AFBE-E68AAC1B56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4236" y="4417355"/>
              <a:ext cx="48982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字方塊 87">
                  <a:extLst>
                    <a:ext uri="{FF2B5EF4-FFF2-40B4-BE49-F238E27FC236}">
                      <a16:creationId xmlns:a16="http://schemas.microsoft.com/office/drawing/2014/main" id="{7AA93A1C-A075-4AD7-B79C-9A84E26FD949}"/>
                    </a:ext>
                  </a:extLst>
                </p:cNvPr>
                <p:cNvSpPr txBox="1"/>
                <p:nvPr/>
              </p:nvSpPr>
              <p:spPr>
                <a:xfrm>
                  <a:off x="7422417" y="3197758"/>
                  <a:ext cx="707437" cy="338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kumimoji="1" lang="en-US" altLang="zh-TW" sz="2201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201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TW" sz="2201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b="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1" name="文字方塊 87">
                  <a:extLst>
                    <a:ext uri="{FF2B5EF4-FFF2-40B4-BE49-F238E27FC236}">
                      <a16:creationId xmlns:a16="http://schemas.microsoft.com/office/drawing/2014/main" id="{7AA93A1C-A075-4AD7-B79C-9A84E26FD9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2417" y="3197758"/>
                  <a:ext cx="707437" cy="338682"/>
                </a:xfrm>
                <a:prstGeom prst="rect">
                  <a:avLst/>
                </a:prstGeom>
                <a:blipFill>
                  <a:blip r:embed="rId5"/>
                  <a:stretch>
                    <a:fillRect l="-18966" b="-3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直線接點 55">
              <a:extLst>
                <a:ext uri="{FF2B5EF4-FFF2-40B4-BE49-F238E27FC236}">
                  <a16:creationId xmlns:a16="http://schemas.microsoft.com/office/drawing/2014/main" id="{8343E4E2-4C44-4040-9ADE-D36B95CE06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1093" y="2297533"/>
              <a:ext cx="80347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AC8ADE39-5400-421F-81F4-B1A1AC8E38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8849" y="2284523"/>
              <a:ext cx="1" cy="211856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B4AB8EA-C0F3-40A9-83D2-EBCFCD4800D5}"/>
              </a:ext>
            </a:extLst>
          </p:cNvPr>
          <p:cNvGrpSpPr/>
          <p:nvPr/>
        </p:nvGrpSpPr>
        <p:grpSpPr>
          <a:xfrm>
            <a:off x="2350487" y="5850018"/>
            <a:ext cx="3396395" cy="338682"/>
            <a:chOff x="2350487" y="5850018"/>
            <a:chExt cx="3396395" cy="338682"/>
          </a:xfrm>
        </p:grpSpPr>
        <p:cxnSp>
          <p:nvCxnSpPr>
            <p:cNvPr id="9" name="直線接點 55">
              <a:extLst>
                <a:ext uri="{FF2B5EF4-FFF2-40B4-BE49-F238E27FC236}">
                  <a16:creationId xmlns:a16="http://schemas.microsoft.com/office/drawing/2014/main" id="{EBDD96F2-C326-4DBC-B635-CAEF81657C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0487" y="6129883"/>
              <a:ext cx="150838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字方塊 87">
                  <a:extLst>
                    <a:ext uri="{FF2B5EF4-FFF2-40B4-BE49-F238E27FC236}">
                      <a16:creationId xmlns:a16="http://schemas.microsoft.com/office/drawing/2014/main" id="{05C0B820-AE21-4A51-9D98-B844086FEEAA}"/>
                    </a:ext>
                  </a:extLst>
                </p:cNvPr>
                <p:cNvSpPr txBox="1"/>
                <p:nvPr/>
              </p:nvSpPr>
              <p:spPr>
                <a:xfrm>
                  <a:off x="3943234" y="5850018"/>
                  <a:ext cx="1803648" cy="3386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𝐶𝑇𝐸</m:t>
                            </m:r>
                          </m:sub>
                        </m:sSub>
                        <m:r>
                          <a:rPr kumimoji="1" lang="en-US" altLang="zh-TW" sz="220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𝐶𝐹𝑂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0" name="文字方塊 87">
                  <a:extLst>
                    <a:ext uri="{FF2B5EF4-FFF2-40B4-BE49-F238E27FC236}">
                      <a16:creationId xmlns:a16="http://schemas.microsoft.com/office/drawing/2014/main" id="{05C0B820-AE21-4A51-9D98-B844086FEE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234" y="5850018"/>
                  <a:ext cx="1803648" cy="338682"/>
                </a:xfrm>
                <a:prstGeom prst="rect">
                  <a:avLst/>
                </a:prstGeom>
                <a:blipFill>
                  <a:blip r:embed="rId6"/>
                  <a:stretch>
                    <a:fillRect l="-1014" b="-3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直線接點 55">
              <a:extLst>
                <a:ext uri="{FF2B5EF4-FFF2-40B4-BE49-F238E27FC236}">
                  <a16:creationId xmlns:a16="http://schemas.microsoft.com/office/drawing/2014/main" id="{A6ACBFAB-E697-46DF-B9F8-B9F3DCED26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8643" y="6023495"/>
              <a:ext cx="13415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  <p:cxnSp>
          <p:nvCxnSpPr>
            <p:cNvPr id="98" name="直接箭头连接符 97">
              <a:extLst>
                <a:ext uri="{FF2B5EF4-FFF2-40B4-BE49-F238E27FC236}">
                  <a16:creationId xmlns:a16="http://schemas.microsoft.com/office/drawing/2014/main" id="{310A63D2-CB13-4A2D-9B82-7212878093E0}"/>
                </a:ext>
              </a:extLst>
            </p:cNvPr>
            <p:cNvCxnSpPr>
              <a:cxnSpLocks/>
            </p:cNvCxnSpPr>
            <p:nvPr/>
          </p:nvCxnSpPr>
          <p:spPr>
            <a:xfrm>
              <a:off x="3808039" y="5998800"/>
              <a:ext cx="0" cy="150768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miter lim="800000"/>
              <a:headEnd type="triangle" w="sm" len="sm"/>
              <a:tailEnd type="triangle" w="sm" len="sm"/>
            </a:ln>
            <a:effectLst/>
          </p:spPr>
        </p:cxnSp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0E35AFC7-1E57-4092-BB98-BD42AA156B55}"/>
              </a:ext>
            </a:extLst>
          </p:cNvPr>
          <p:cNvSpPr/>
          <p:nvPr/>
        </p:nvSpPr>
        <p:spPr>
          <a:xfrm>
            <a:off x="8426728" y="3364194"/>
            <a:ext cx="481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. . .</a:t>
            </a:r>
            <a:endParaRPr lang="zh-CN" altLang="en-US" b="1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9" name="橢圓 34">
            <a:extLst>
              <a:ext uri="{FF2B5EF4-FFF2-40B4-BE49-F238E27FC236}">
                <a16:creationId xmlns:a16="http://schemas.microsoft.com/office/drawing/2014/main" id="{24D805CC-3BC4-47FC-9968-D3F2D27BB12B}"/>
              </a:ext>
            </a:extLst>
          </p:cNvPr>
          <p:cNvSpPr/>
          <p:nvPr/>
        </p:nvSpPr>
        <p:spPr>
          <a:xfrm rot="20681793">
            <a:off x="2185202" y="6037318"/>
            <a:ext cx="157203" cy="157203"/>
          </a:xfrm>
          <a:prstGeom prst="ellipse">
            <a:avLst/>
          </a:prstGeom>
          <a:solidFill>
            <a:schemeClr val="tx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BBFCA5-1572-4CD7-9330-EEC1BCC7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2842" y="5089518"/>
            <a:ext cx="2000179" cy="97578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FAC38F-F8CD-4E81-9F17-0D7B4DE79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843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3" grpId="0" animBg="1"/>
      <p:bldP spid="44" grpId="0" animBg="1"/>
      <p:bldP spid="45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6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36" grpId="0"/>
      <p:bldP spid="37" grpId="0"/>
      <p:bldP spid="38" grpId="0" animBg="1"/>
      <p:bldP spid="38" grpId="1" animBg="1"/>
      <p:bldP spid="68" grpId="0"/>
      <p:bldP spid="69" grpId="0" animBg="1"/>
      <p:bldP spid="70" grpId="0" animBg="1"/>
      <p:bldP spid="71" grpId="0" animBg="1"/>
      <p:bldP spid="72" grpId="0" animBg="1"/>
      <p:bldP spid="108" grpId="0"/>
      <p:bldP spid="109" grpId="0" animBg="1"/>
      <p:bldP spid="10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Challenge 2: Maintain Attack Continuity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6E8632-14F2-48FC-95A0-C0CAE2E531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7" name="直線接點 55">
            <a:extLst>
              <a:ext uri="{FF2B5EF4-FFF2-40B4-BE49-F238E27FC236}">
                <a16:creationId xmlns:a16="http://schemas.microsoft.com/office/drawing/2014/main" id="{A848DCCE-FDF1-4490-8C91-5F4F081CB216}"/>
              </a:ext>
            </a:extLst>
          </p:cNvPr>
          <p:cNvCxnSpPr>
            <a:cxnSpLocks/>
          </p:cNvCxnSpPr>
          <p:nvPr/>
        </p:nvCxnSpPr>
        <p:spPr>
          <a:xfrm flipV="1">
            <a:off x="2208949" y="4403085"/>
            <a:ext cx="4906701" cy="174930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  <p:sp>
        <p:nvSpPr>
          <p:cNvPr id="8" name="橢圓 58">
            <a:extLst>
              <a:ext uri="{FF2B5EF4-FFF2-40B4-BE49-F238E27FC236}">
                <a16:creationId xmlns:a16="http://schemas.microsoft.com/office/drawing/2014/main" id="{85EF0016-9DE9-4824-B82E-19B85FC09B03}"/>
              </a:ext>
            </a:extLst>
          </p:cNvPr>
          <p:cNvSpPr/>
          <p:nvPr/>
        </p:nvSpPr>
        <p:spPr>
          <a:xfrm>
            <a:off x="6943904" y="4296408"/>
            <a:ext cx="239129" cy="23913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cxnSp>
        <p:nvCxnSpPr>
          <p:cNvPr id="9" name="直線接點 55">
            <a:extLst>
              <a:ext uri="{FF2B5EF4-FFF2-40B4-BE49-F238E27FC236}">
                <a16:creationId xmlns:a16="http://schemas.microsoft.com/office/drawing/2014/main" id="{EBDD96F2-C326-4DBC-B635-CAEF81657CA4}"/>
              </a:ext>
            </a:extLst>
          </p:cNvPr>
          <p:cNvCxnSpPr>
            <a:cxnSpLocks/>
          </p:cNvCxnSpPr>
          <p:nvPr/>
        </p:nvCxnSpPr>
        <p:spPr>
          <a:xfrm flipH="1">
            <a:off x="2350487" y="6129883"/>
            <a:ext cx="1508388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14DEE027-3705-4D73-91AD-D52672D4E2C8}"/>
              </a:ext>
            </a:extLst>
          </p:cNvPr>
          <p:cNvSpPr/>
          <p:nvPr/>
        </p:nvSpPr>
        <p:spPr>
          <a:xfrm>
            <a:off x="1935525" y="873732"/>
            <a:ext cx="2584961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Reference Period(8</a:t>
            </a:r>
            <a:r>
              <a:rPr kumimoji="1" lang="el-GR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μ</a:t>
            </a: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s)</a:t>
            </a:r>
            <a:endParaRPr kumimoji="1" lang="zh-TW" altLang="en-US" sz="1926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0802864-ED39-4A12-9D62-EA457215E2D9}"/>
              </a:ext>
            </a:extLst>
          </p:cNvPr>
          <p:cNvSpPr/>
          <p:nvPr/>
        </p:nvSpPr>
        <p:spPr>
          <a:xfrm>
            <a:off x="4452998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DD0DA2-DEE6-48B2-8652-10F0085E8769}"/>
              </a:ext>
            </a:extLst>
          </p:cNvPr>
          <p:cNvSpPr/>
          <p:nvPr/>
        </p:nvSpPr>
        <p:spPr>
          <a:xfrm>
            <a:off x="5079593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Slot1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0669D65-09D3-484A-8219-22E74D33886F}"/>
              </a:ext>
            </a:extLst>
          </p:cNvPr>
          <p:cNvSpPr/>
          <p:nvPr/>
        </p:nvSpPr>
        <p:spPr>
          <a:xfrm>
            <a:off x="5614691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0874592-007B-4707-9AF7-F64FE1E26322}"/>
              </a:ext>
            </a:extLst>
          </p:cNvPr>
          <p:cNvSpPr/>
          <p:nvPr/>
        </p:nvSpPr>
        <p:spPr>
          <a:xfrm>
            <a:off x="6258620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Slot2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AAE44EA-8E73-49F4-A017-5823CBC452A2}"/>
              </a:ext>
            </a:extLst>
          </p:cNvPr>
          <p:cNvSpPr/>
          <p:nvPr/>
        </p:nvSpPr>
        <p:spPr>
          <a:xfrm>
            <a:off x="6792910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F9C251-ECC6-4E8D-B691-4D4E1753267E}"/>
              </a:ext>
            </a:extLst>
          </p:cNvPr>
          <p:cNvSpPr/>
          <p:nvPr/>
        </p:nvSpPr>
        <p:spPr>
          <a:xfrm>
            <a:off x="7437645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Slot3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B7B7AED-3AC3-4180-8B39-C81F3355761F}"/>
              </a:ext>
            </a:extLst>
          </p:cNvPr>
          <p:cNvSpPr/>
          <p:nvPr/>
        </p:nvSpPr>
        <p:spPr>
          <a:xfrm>
            <a:off x="8561450" y="873732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7C91B1-7BBB-49A3-9DF2-3F72602D11E6}"/>
              </a:ext>
            </a:extLst>
          </p:cNvPr>
          <p:cNvSpPr/>
          <p:nvPr/>
        </p:nvSpPr>
        <p:spPr>
          <a:xfrm>
            <a:off x="9206183" y="873732"/>
            <a:ext cx="638137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12C31F3-C7D8-49D8-814E-4B35A464ADED}"/>
              </a:ext>
            </a:extLst>
          </p:cNvPr>
          <p:cNvSpPr/>
          <p:nvPr/>
        </p:nvSpPr>
        <p:spPr>
          <a:xfrm>
            <a:off x="8027158" y="873732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…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0" name="群組 27">
            <a:extLst>
              <a:ext uri="{FF2B5EF4-FFF2-40B4-BE49-F238E27FC236}">
                <a16:creationId xmlns:a16="http://schemas.microsoft.com/office/drawing/2014/main" id="{B8D906CE-9DD0-4236-92F8-A29B7208C5A4}"/>
              </a:ext>
            </a:extLst>
          </p:cNvPr>
          <p:cNvGrpSpPr/>
          <p:nvPr/>
        </p:nvGrpSpPr>
        <p:grpSpPr>
          <a:xfrm>
            <a:off x="2079630" y="1384921"/>
            <a:ext cx="2222761" cy="157203"/>
            <a:chOff x="609600" y="3810000"/>
            <a:chExt cx="3232265" cy="228600"/>
          </a:xfrm>
        </p:grpSpPr>
        <p:sp>
          <p:nvSpPr>
            <p:cNvPr id="21" name="橢圓 29">
              <a:extLst>
                <a:ext uri="{FF2B5EF4-FFF2-40B4-BE49-F238E27FC236}">
                  <a16:creationId xmlns:a16="http://schemas.microsoft.com/office/drawing/2014/main" id="{7B5DD09B-991B-4C2B-85E7-AEA2683C1625}"/>
                </a:ext>
              </a:extLst>
            </p:cNvPr>
            <p:cNvSpPr/>
            <p:nvPr/>
          </p:nvSpPr>
          <p:spPr>
            <a:xfrm>
              <a:off x="60960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2" name="橢圓 30">
              <a:extLst>
                <a:ext uri="{FF2B5EF4-FFF2-40B4-BE49-F238E27FC236}">
                  <a16:creationId xmlns:a16="http://schemas.microsoft.com/office/drawing/2014/main" id="{8720BEF2-C19A-4F35-AE0C-F59B6976207B}"/>
                </a:ext>
              </a:extLst>
            </p:cNvPr>
            <p:cNvSpPr/>
            <p:nvPr/>
          </p:nvSpPr>
          <p:spPr>
            <a:xfrm>
              <a:off x="103869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3" name="橢圓 31">
              <a:extLst>
                <a:ext uri="{FF2B5EF4-FFF2-40B4-BE49-F238E27FC236}">
                  <a16:creationId xmlns:a16="http://schemas.microsoft.com/office/drawing/2014/main" id="{E0136F09-080B-4374-B5E3-28B24B8B1CD5}"/>
                </a:ext>
              </a:extLst>
            </p:cNvPr>
            <p:cNvSpPr/>
            <p:nvPr/>
          </p:nvSpPr>
          <p:spPr>
            <a:xfrm>
              <a:off x="146779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4" name="橢圓 32">
              <a:extLst>
                <a:ext uri="{FF2B5EF4-FFF2-40B4-BE49-F238E27FC236}">
                  <a16:creationId xmlns:a16="http://schemas.microsoft.com/office/drawing/2014/main" id="{553B388F-DEA2-4CBC-9A3F-CA0163B905D8}"/>
                </a:ext>
              </a:extLst>
            </p:cNvPr>
            <p:cNvSpPr/>
            <p:nvPr/>
          </p:nvSpPr>
          <p:spPr>
            <a:xfrm>
              <a:off x="189688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33">
              <a:extLst>
                <a:ext uri="{FF2B5EF4-FFF2-40B4-BE49-F238E27FC236}">
                  <a16:creationId xmlns:a16="http://schemas.microsoft.com/office/drawing/2014/main" id="{D39E6E9E-2B6E-4E2A-9593-F4EE066E7439}"/>
                </a:ext>
              </a:extLst>
            </p:cNvPr>
            <p:cNvSpPr/>
            <p:nvPr/>
          </p:nvSpPr>
          <p:spPr>
            <a:xfrm>
              <a:off x="232598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34">
              <a:extLst>
                <a:ext uri="{FF2B5EF4-FFF2-40B4-BE49-F238E27FC236}">
                  <a16:creationId xmlns:a16="http://schemas.microsoft.com/office/drawing/2014/main" id="{EC0D27AD-FE14-41C3-B9E9-A3AADC208AA9}"/>
                </a:ext>
              </a:extLst>
            </p:cNvPr>
            <p:cNvSpPr/>
            <p:nvPr/>
          </p:nvSpPr>
          <p:spPr>
            <a:xfrm>
              <a:off x="275507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7" name="橢圓 35">
              <a:extLst>
                <a:ext uri="{FF2B5EF4-FFF2-40B4-BE49-F238E27FC236}">
                  <a16:creationId xmlns:a16="http://schemas.microsoft.com/office/drawing/2014/main" id="{C8B13815-7FE8-4C49-8D7A-F27E3F4EDD7E}"/>
                </a:ext>
              </a:extLst>
            </p:cNvPr>
            <p:cNvSpPr/>
            <p:nvPr/>
          </p:nvSpPr>
          <p:spPr>
            <a:xfrm>
              <a:off x="3184170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28" name="橢圓 37">
              <a:extLst>
                <a:ext uri="{FF2B5EF4-FFF2-40B4-BE49-F238E27FC236}">
                  <a16:creationId xmlns:a16="http://schemas.microsoft.com/office/drawing/2014/main" id="{D2772586-283D-45BF-9F0B-D81404DC4BF8}"/>
                </a:ext>
              </a:extLst>
            </p:cNvPr>
            <p:cNvSpPr/>
            <p:nvPr/>
          </p:nvSpPr>
          <p:spPr>
            <a:xfrm>
              <a:off x="3613265" y="3810000"/>
              <a:ext cx="228600" cy="228600"/>
            </a:xfrm>
            <a:prstGeom prst="ellipse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9" name="群組 39">
            <a:extLst>
              <a:ext uri="{FF2B5EF4-FFF2-40B4-BE49-F238E27FC236}">
                <a16:creationId xmlns:a16="http://schemas.microsoft.com/office/drawing/2014/main" id="{A08CE69E-C713-4839-9D3E-35179F72FD38}"/>
              </a:ext>
            </a:extLst>
          </p:cNvPr>
          <p:cNvGrpSpPr/>
          <p:nvPr/>
        </p:nvGrpSpPr>
        <p:grpSpPr>
          <a:xfrm>
            <a:off x="5294455" y="1384921"/>
            <a:ext cx="4285087" cy="157203"/>
            <a:chOff x="585495" y="3810000"/>
            <a:chExt cx="6231230" cy="228600"/>
          </a:xfrm>
        </p:grpSpPr>
        <p:sp>
          <p:nvSpPr>
            <p:cNvPr id="30" name="橢圓 40">
              <a:extLst>
                <a:ext uri="{FF2B5EF4-FFF2-40B4-BE49-F238E27FC236}">
                  <a16:creationId xmlns:a16="http://schemas.microsoft.com/office/drawing/2014/main" id="{9E436CE5-971D-40A4-ABB6-1B8AC50DF785}"/>
                </a:ext>
              </a:extLst>
            </p:cNvPr>
            <p:cNvSpPr/>
            <p:nvPr/>
          </p:nvSpPr>
          <p:spPr>
            <a:xfrm>
              <a:off x="585495" y="3810000"/>
              <a:ext cx="228600" cy="228600"/>
            </a:xfrm>
            <a:prstGeom prst="ellipse">
              <a:avLst/>
            </a:prstGeom>
            <a:solidFill>
              <a:srgbClr val="F07F0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42">
              <a:extLst>
                <a:ext uri="{FF2B5EF4-FFF2-40B4-BE49-F238E27FC236}">
                  <a16:creationId xmlns:a16="http://schemas.microsoft.com/office/drawing/2014/main" id="{D2117005-57AC-479A-8E4B-ED2D283C9F21}"/>
                </a:ext>
              </a:extLst>
            </p:cNvPr>
            <p:cNvSpPr/>
            <p:nvPr/>
          </p:nvSpPr>
          <p:spPr>
            <a:xfrm>
              <a:off x="2301875" y="3810000"/>
              <a:ext cx="228600" cy="228600"/>
            </a:xfrm>
            <a:prstGeom prst="ellipse">
              <a:avLst/>
            </a:prstGeom>
            <a:solidFill>
              <a:srgbClr val="4E8542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2" name="橢圓 45">
              <a:extLst>
                <a:ext uri="{FF2B5EF4-FFF2-40B4-BE49-F238E27FC236}">
                  <a16:creationId xmlns:a16="http://schemas.microsoft.com/office/drawing/2014/main" id="{E922A44F-EC7D-4E3C-9A14-8C013AF1CEA4}"/>
                </a:ext>
              </a:extLst>
            </p:cNvPr>
            <p:cNvSpPr/>
            <p:nvPr/>
          </p:nvSpPr>
          <p:spPr>
            <a:xfrm>
              <a:off x="4016375" y="3810000"/>
              <a:ext cx="228600" cy="228600"/>
            </a:xfrm>
            <a:prstGeom prst="ellipse">
              <a:avLst/>
            </a:prstGeom>
            <a:solidFill>
              <a:srgbClr val="7030A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33" name="橢圓 46">
              <a:extLst>
                <a:ext uri="{FF2B5EF4-FFF2-40B4-BE49-F238E27FC236}">
                  <a16:creationId xmlns:a16="http://schemas.microsoft.com/office/drawing/2014/main" id="{20C2A771-D011-48FE-9CA2-34657BBA5E9F}"/>
                </a:ext>
              </a:extLst>
            </p:cNvPr>
            <p:cNvSpPr/>
            <p:nvPr/>
          </p:nvSpPr>
          <p:spPr>
            <a:xfrm>
              <a:off x="6588125" y="3810000"/>
              <a:ext cx="228600" cy="228600"/>
            </a:xfrm>
            <a:prstGeom prst="ellipse">
              <a:avLst/>
            </a:prstGeom>
            <a:solidFill>
              <a:srgbClr val="C1985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34" name="直線箭頭接點 48">
            <a:extLst>
              <a:ext uri="{FF2B5EF4-FFF2-40B4-BE49-F238E27FC236}">
                <a16:creationId xmlns:a16="http://schemas.microsoft.com/office/drawing/2014/main" id="{4E31B38A-C230-4BAF-89AB-9BBF8EEEB030}"/>
              </a:ext>
            </a:extLst>
          </p:cNvPr>
          <p:cNvCxnSpPr>
            <a:cxnSpLocks/>
          </p:cNvCxnSpPr>
          <p:nvPr/>
        </p:nvCxnSpPr>
        <p:spPr>
          <a:xfrm>
            <a:off x="1990937" y="6254381"/>
            <a:ext cx="781455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35" name="直線箭頭接點 49">
            <a:extLst>
              <a:ext uri="{FF2B5EF4-FFF2-40B4-BE49-F238E27FC236}">
                <a16:creationId xmlns:a16="http://schemas.microsoft.com/office/drawing/2014/main" id="{1773EC79-49AC-4531-8631-A0D05EAAD604}"/>
              </a:ext>
            </a:extLst>
          </p:cNvPr>
          <p:cNvCxnSpPr>
            <a:cxnSpLocks/>
          </p:cNvCxnSpPr>
          <p:nvPr/>
        </p:nvCxnSpPr>
        <p:spPr>
          <a:xfrm flipV="1">
            <a:off x="2000182" y="2106397"/>
            <a:ext cx="0" cy="414798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36" name="文字方塊 50">
            <a:extLst>
              <a:ext uri="{FF2B5EF4-FFF2-40B4-BE49-F238E27FC236}">
                <a16:creationId xmlns:a16="http://schemas.microsoft.com/office/drawing/2014/main" id="{5B440C2F-D3E2-4063-A5A9-839BBDE7666A}"/>
              </a:ext>
            </a:extLst>
          </p:cNvPr>
          <p:cNvSpPr txBox="1"/>
          <p:nvPr/>
        </p:nvSpPr>
        <p:spPr>
          <a:xfrm>
            <a:off x="9235600" y="5870951"/>
            <a:ext cx="723724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8885"/>
            <a:r>
              <a:rPr kumimoji="1" lang="en-US" altLang="zh-TW" sz="1926" dirty="0">
                <a:solidFill>
                  <a:prstClr val="black"/>
                </a:solidFill>
                <a:ea typeface="微軟正黑體" panose="020B0604030504040204" pitchFamily="34" charset="-120"/>
              </a:rPr>
              <a:t>Time</a:t>
            </a:r>
            <a:endParaRPr kumimoji="1" lang="zh-TW" altLang="en-US" sz="1926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37" name="文字方塊 51">
            <a:extLst>
              <a:ext uri="{FF2B5EF4-FFF2-40B4-BE49-F238E27FC236}">
                <a16:creationId xmlns:a16="http://schemas.microsoft.com/office/drawing/2014/main" id="{B613CAE4-EFB6-480B-A11F-BF6D7720D3D4}"/>
              </a:ext>
            </a:extLst>
          </p:cNvPr>
          <p:cNvSpPr txBox="1"/>
          <p:nvPr/>
        </p:nvSpPr>
        <p:spPr>
          <a:xfrm>
            <a:off x="2097892" y="2091178"/>
            <a:ext cx="886782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8885"/>
            <a:r>
              <a:rPr kumimoji="1" lang="en-US" altLang="zh-TW" sz="1926" dirty="0">
                <a:solidFill>
                  <a:prstClr val="black"/>
                </a:solidFill>
                <a:ea typeface="微軟正黑體" panose="020B0604030504040204" pitchFamily="34" charset="-120"/>
              </a:rPr>
              <a:t>Phase</a:t>
            </a:r>
            <a:endParaRPr kumimoji="1" lang="zh-TW" altLang="en-US" sz="1926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B2DC391-96E7-4557-80C1-32BEB15753A2}"/>
              </a:ext>
            </a:extLst>
          </p:cNvPr>
          <p:cNvSpPr/>
          <p:nvPr/>
        </p:nvSpPr>
        <p:spPr>
          <a:xfrm>
            <a:off x="1935527" y="1587940"/>
            <a:ext cx="7860171" cy="264064"/>
          </a:xfrm>
          <a:prstGeom prst="rect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926" b="1" kern="0" dirty="0">
                <a:solidFill>
                  <a:prstClr val="white"/>
                </a:solidFill>
                <a:ea typeface="微軟正黑體" panose="020B0604030504040204" pitchFamily="34" charset="-120"/>
              </a:rPr>
              <a:t>Injected CTE</a:t>
            </a:r>
            <a:endParaRPr kumimoji="1" lang="zh-TW" altLang="en-US" sz="1926" b="1" kern="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87">
                <a:extLst>
                  <a:ext uri="{FF2B5EF4-FFF2-40B4-BE49-F238E27FC236}">
                    <a16:creationId xmlns:a16="http://schemas.microsoft.com/office/drawing/2014/main" id="{05C0B820-AE21-4A51-9D98-B844086FEEAA}"/>
                  </a:ext>
                </a:extLst>
              </p:cNvPr>
              <p:cNvSpPr txBox="1"/>
              <p:nvPr/>
            </p:nvSpPr>
            <p:spPr>
              <a:xfrm>
                <a:off x="3943234" y="5850018"/>
                <a:ext cx="1803648" cy="338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288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20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𝐶𝑇𝐸</m:t>
                          </m:r>
                        </m:sub>
                      </m:sSub>
                      <m:r>
                        <a:rPr kumimoji="1" lang="en-US" altLang="zh-TW" sz="220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𝐶𝐹𝑂</m:t>
                          </m:r>
                        </m:sub>
                      </m:sSub>
                    </m:oMath>
                  </m:oMathPara>
                </a14:m>
                <a:endParaRPr kumimoji="1" lang="en-US" altLang="zh-TW" sz="2201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文字方塊 87">
                <a:extLst>
                  <a:ext uri="{FF2B5EF4-FFF2-40B4-BE49-F238E27FC236}">
                    <a16:creationId xmlns:a16="http://schemas.microsoft.com/office/drawing/2014/main" id="{05C0B820-AE21-4A51-9D98-B844086FE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234" y="5850018"/>
                <a:ext cx="1803648" cy="338682"/>
              </a:xfrm>
              <a:prstGeom prst="rect">
                <a:avLst/>
              </a:prstGeom>
              <a:blipFill>
                <a:blip r:embed="rId3"/>
                <a:stretch>
                  <a:fillRect l="-1014" b="-3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線接點 55">
            <a:extLst>
              <a:ext uri="{FF2B5EF4-FFF2-40B4-BE49-F238E27FC236}">
                <a16:creationId xmlns:a16="http://schemas.microsoft.com/office/drawing/2014/main" id="{0277798E-251E-4F09-9C86-BB5C16D531BB}"/>
              </a:ext>
            </a:extLst>
          </p:cNvPr>
          <p:cNvCxnSpPr>
            <a:cxnSpLocks/>
          </p:cNvCxnSpPr>
          <p:nvPr/>
        </p:nvCxnSpPr>
        <p:spPr>
          <a:xfrm>
            <a:off x="4278569" y="5435108"/>
            <a:ext cx="1387051" cy="1373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  <p:cxnSp>
        <p:nvCxnSpPr>
          <p:cNvPr id="42" name="直線接點 55">
            <a:extLst>
              <a:ext uri="{FF2B5EF4-FFF2-40B4-BE49-F238E27FC236}">
                <a16:creationId xmlns:a16="http://schemas.microsoft.com/office/drawing/2014/main" id="{E0812182-F802-46C7-85B9-DE5A8E889443}"/>
              </a:ext>
            </a:extLst>
          </p:cNvPr>
          <p:cNvCxnSpPr>
            <a:cxnSpLocks/>
          </p:cNvCxnSpPr>
          <p:nvPr/>
        </p:nvCxnSpPr>
        <p:spPr>
          <a:xfrm flipH="1">
            <a:off x="5547341" y="5446069"/>
            <a:ext cx="331701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橢圓 58">
            <a:extLst>
              <a:ext uri="{FF2B5EF4-FFF2-40B4-BE49-F238E27FC236}">
                <a16:creationId xmlns:a16="http://schemas.microsoft.com/office/drawing/2014/main" id="{47F52768-A6A4-41CC-B69A-7C9D7DB43572}"/>
              </a:ext>
            </a:extLst>
          </p:cNvPr>
          <p:cNvSpPr/>
          <p:nvPr/>
        </p:nvSpPr>
        <p:spPr>
          <a:xfrm>
            <a:off x="5485337" y="4831038"/>
            <a:ext cx="239129" cy="23913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44" name="橢圓 66">
            <a:extLst>
              <a:ext uri="{FF2B5EF4-FFF2-40B4-BE49-F238E27FC236}">
                <a16:creationId xmlns:a16="http://schemas.microsoft.com/office/drawing/2014/main" id="{EE512E90-AAAB-4B41-813F-12E5ED5536B2}"/>
              </a:ext>
            </a:extLst>
          </p:cNvPr>
          <p:cNvSpPr/>
          <p:nvPr/>
        </p:nvSpPr>
        <p:spPr>
          <a:xfrm>
            <a:off x="5486448" y="3408583"/>
            <a:ext cx="239129" cy="239130"/>
          </a:xfrm>
          <a:prstGeom prst="ellipse">
            <a:avLst/>
          </a:prstGeom>
          <a:solidFill>
            <a:srgbClr val="F07F0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5" name="橢圓 72">
            <a:extLst>
              <a:ext uri="{FF2B5EF4-FFF2-40B4-BE49-F238E27FC236}">
                <a16:creationId xmlns:a16="http://schemas.microsoft.com/office/drawing/2014/main" id="{8FA4A259-FF5A-4000-8BFC-48F5D3333B71}"/>
              </a:ext>
            </a:extLst>
          </p:cNvPr>
          <p:cNvSpPr/>
          <p:nvPr/>
        </p:nvSpPr>
        <p:spPr>
          <a:xfrm>
            <a:off x="6943904" y="2156393"/>
            <a:ext cx="239129" cy="239130"/>
          </a:xfrm>
          <a:prstGeom prst="ellipse">
            <a:avLst/>
          </a:prstGeom>
          <a:solidFill>
            <a:srgbClr val="4E854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87">
                <a:extLst>
                  <a:ext uri="{FF2B5EF4-FFF2-40B4-BE49-F238E27FC236}">
                    <a16:creationId xmlns:a16="http://schemas.microsoft.com/office/drawing/2014/main" id="{C3490D9D-CA50-42F1-B124-B5E025C4A212}"/>
                  </a:ext>
                </a:extLst>
              </p:cNvPr>
              <p:cNvSpPr txBox="1"/>
              <p:nvPr/>
            </p:nvSpPr>
            <p:spPr>
              <a:xfrm>
                <a:off x="5898834" y="4074125"/>
                <a:ext cx="707437" cy="3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288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201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1" lang="en-US" altLang="zh-TW" sz="2201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zh-TW" sz="2201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TW" sz="2201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en-US" altLang="zh-TW" sz="2201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46" name="文字方塊 87">
                <a:extLst>
                  <a:ext uri="{FF2B5EF4-FFF2-40B4-BE49-F238E27FC236}">
                    <a16:creationId xmlns:a16="http://schemas.microsoft.com/office/drawing/2014/main" id="{C3490D9D-CA50-42F1-B124-B5E025C4A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834" y="4074125"/>
                <a:ext cx="707437" cy="338682"/>
              </a:xfrm>
              <a:prstGeom prst="rect">
                <a:avLst/>
              </a:prstGeom>
              <a:blipFill>
                <a:blip r:embed="rId4"/>
                <a:stretch>
                  <a:fillRect l="-18966" b="-3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線接點 55">
            <a:extLst>
              <a:ext uri="{FF2B5EF4-FFF2-40B4-BE49-F238E27FC236}">
                <a16:creationId xmlns:a16="http://schemas.microsoft.com/office/drawing/2014/main" id="{CEB19D20-4B63-4E78-9335-B7B5748D45BD}"/>
              </a:ext>
            </a:extLst>
          </p:cNvPr>
          <p:cNvCxnSpPr>
            <a:cxnSpLocks/>
          </p:cNvCxnSpPr>
          <p:nvPr/>
        </p:nvCxnSpPr>
        <p:spPr>
          <a:xfrm flipH="1">
            <a:off x="5179284" y="3541158"/>
            <a:ext cx="80347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8" name="直線接點 55">
            <a:extLst>
              <a:ext uri="{FF2B5EF4-FFF2-40B4-BE49-F238E27FC236}">
                <a16:creationId xmlns:a16="http://schemas.microsoft.com/office/drawing/2014/main" id="{90D0E8E9-3BDA-4EC9-BAB0-9D754F13D9B3}"/>
              </a:ext>
            </a:extLst>
          </p:cNvPr>
          <p:cNvCxnSpPr>
            <a:cxnSpLocks/>
          </p:cNvCxnSpPr>
          <p:nvPr/>
        </p:nvCxnSpPr>
        <p:spPr>
          <a:xfrm flipH="1">
            <a:off x="5585801" y="4956381"/>
            <a:ext cx="39695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87">
                <a:extLst>
                  <a:ext uri="{FF2B5EF4-FFF2-40B4-BE49-F238E27FC236}">
                    <a16:creationId xmlns:a16="http://schemas.microsoft.com/office/drawing/2014/main" id="{7E2F7B9F-2409-441E-81BC-B397E6472BEA}"/>
                  </a:ext>
                </a:extLst>
              </p:cNvPr>
              <p:cNvSpPr txBox="1"/>
              <p:nvPr/>
            </p:nvSpPr>
            <p:spPr>
              <a:xfrm>
                <a:off x="5898215" y="5044351"/>
                <a:ext cx="1912383" cy="3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288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20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𝐶𝑇𝐸</m:t>
                          </m:r>
                        </m:sub>
                      </m:sSub>
                      <m:r>
                        <a:rPr kumimoji="1" lang="en-US" altLang="zh-TW" sz="220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220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𝐶𝐹𝑂</m:t>
                          </m:r>
                        </m:sub>
                      </m:sSub>
                    </m:oMath>
                  </m:oMathPara>
                </a14:m>
                <a:endParaRPr kumimoji="1" lang="en-US" altLang="zh-TW" sz="2201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文字方塊 87">
                <a:extLst>
                  <a:ext uri="{FF2B5EF4-FFF2-40B4-BE49-F238E27FC236}">
                    <a16:creationId xmlns:a16="http://schemas.microsoft.com/office/drawing/2014/main" id="{7E2F7B9F-2409-441E-81BC-B397E6472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215" y="5044351"/>
                <a:ext cx="1912383" cy="338682"/>
              </a:xfrm>
              <a:prstGeom prst="rect">
                <a:avLst/>
              </a:prstGeom>
              <a:blipFill>
                <a:blip r:embed="rId3"/>
                <a:stretch>
                  <a:fillRect l="-4473" b="-3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87">
                <a:extLst>
                  <a:ext uri="{FF2B5EF4-FFF2-40B4-BE49-F238E27FC236}">
                    <a16:creationId xmlns:a16="http://schemas.microsoft.com/office/drawing/2014/main" id="{7AA93A1C-A075-4AD7-B79C-9A84E26FD949}"/>
                  </a:ext>
                </a:extLst>
              </p:cNvPr>
              <p:cNvSpPr txBox="1"/>
              <p:nvPr/>
            </p:nvSpPr>
            <p:spPr>
              <a:xfrm>
                <a:off x="7422417" y="3197758"/>
                <a:ext cx="707437" cy="3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288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201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1" lang="en-US" altLang="zh-TW" sz="2201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zh-TW" sz="2201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TW" sz="2201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kumimoji="1" lang="en-US" altLang="zh-TW" sz="2201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文字方塊 87">
                <a:extLst>
                  <a:ext uri="{FF2B5EF4-FFF2-40B4-BE49-F238E27FC236}">
                    <a16:creationId xmlns:a16="http://schemas.microsoft.com/office/drawing/2014/main" id="{7AA93A1C-A075-4AD7-B79C-9A84E26FD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417" y="3197758"/>
                <a:ext cx="707437" cy="338682"/>
              </a:xfrm>
              <a:prstGeom prst="rect">
                <a:avLst/>
              </a:prstGeom>
              <a:blipFill>
                <a:blip r:embed="rId5"/>
                <a:stretch>
                  <a:fillRect l="-18966" b="-3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橢圓 72">
            <a:extLst>
              <a:ext uri="{FF2B5EF4-FFF2-40B4-BE49-F238E27FC236}">
                <a16:creationId xmlns:a16="http://schemas.microsoft.com/office/drawing/2014/main" id="{3C8A7C87-60A1-4180-8AFA-40640D7F8CAD}"/>
              </a:ext>
            </a:extLst>
          </p:cNvPr>
          <p:cNvSpPr/>
          <p:nvPr/>
        </p:nvSpPr>
        <p:spPr>
          <a:xfrm>
            <a:off x="9381375" y="3463315"/>
            <a:ext cx="239129" cy="239130"/>
          </a:xfrm>
          <a:prstGeom prst="ellipse">
            <a:avLst/>
          </a:prstGeom>
          <a:solidFill>
            <a:srgbClr val="C1985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6F8477B6-AF8F-452A-8351-325365E660D2}"/>
              </a:ext>
            </a:extLst>
          </p:cNvPr>
          <p:cNvSpPr/>
          <p:nvPr/>
        </p:nvSpPr>
        <p:spPr>
          <a:xfrm>
            <a:off x="9166247" y="866166"/>
            <a:ext cx="71960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Slot74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1A511B73-56B2-40C7-8842-D3E61F575FF0}"/>
              </a:ext>
            </a:extLst>
          </p:cNvPr>
          <p:cNvSpPr/>
          <p:nvPr/>
        </p:nvSpPr>
        <p:spPr>
          <a:xfrm>
            <a:off x="4526533" y="873542"/>
            <a:ext cx="554647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2692B85-1673-42D3-BFA0-D2BC739EB347}"/>
              </a:ext>
            </a:extLst>
          </p:cNvPr>
          <p:cNvSpPr/>
          <p:nvPr/>
        </p:nvSpPr>
        <p:spPr>
          <a:xfrm>
            <a:off x="5665620" y="873780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AC87777-3F1A-4019-891B-AB3E94AAE962}"/>
              </a:ext>
            </a:extLst>
          </p:cNvPr>
          <p:cNvSpPr/>
          <p:nvPr/>
        </p:nvSpPr>
        <p:spPr>
          <a:xfrm>
            <a:off x="6849429" y="873657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9D397E0D-7B25-46A3-BAC2-E960C4CE6437}"/>
              </a:ext>
            </a:extLst>
          </p:cNvPr>
          <p:cNvSpPr/>
          <p:nvPr/>
        </p:nvSpPr>
        <p:spPr>
          <a:xfrm>
            <a:off x="8613193" y="873256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3" name="橢圓 34">
            <a:extLst>
              <a:ext uri="{FF2B5EF4-FFF2-40B4-BE49-F238E27FC236}">
                <a16:creationId xmlns:a16="http://schemas.microsoft.com/office/drawing/2014/main" id="{BDB0F37D-EA58-4591-AFFD-7B6281AACC89}"/>
              </a:ext>
            </a:extLst>
          </p:cNvPr>
          <p:cNvSpPr/>
          <p:nvPr/>
        </p:nvSpPr>
        <p:spPr>
          <a:xfrm rot="20681793">
            <a:off x="2462681" y="5872557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4" name="橢圓 34">
            <a:extLst>
              <a:ext uri="{FF2B5EF4-FFF2-40B4-BE49-F238E27FC236}">
                <a16:creationId xmlns:a16="http://schemas.microsoft.com/office/drawing/2014/main" id="{ABD8DCAB-DECD-4AFF-A27C-F72ECBF60A7A}"/>
              </a:ext>
            </a:extLst>
          </p:cNvPr>
          <p:cNvSpPr/>
          <p:nvPr/>
        </p:nvSpPr>
        <p:spPr>
          <a:xfrm rot="20681793">
            <a:off x="3029924" y="5514150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5" name="橢圓 34">
            <a:extLst>
              <a:ext uri="{FF2B5EF4-FFF2-40B4-BE49-F238E27FC236}">
                <a16:creationId xmlns:a16="http://schemas.microsoft.com/office/drawing/2014/main" id="{15214245-25A3-4513-86A4-1F73C3883A68}"/>
              </a:ext>
            </a:extLst>
          </p:cNvPr>
          <p:cNvSpPr/>
          <p:nvPr/>
        </p:nvSpPr>
        <p:spPr>
          <a:xfrm rot="20681793">
            <a:off x="3564865" y="5185270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6" name="橢圓 34">
            <a:extLst>
              <a:ext uri="{FF2B5EF4-FFF2-40B4-BE49-F238E27FC236}">
                <a16:creationId xmlns:a16="http://schemas.microsoft.com/office/drawing/2014/main" id="{A03D35AA-67D4-43FC-AC2F-92A0B8EE8C61}"/>
              </a:ext>
            </a:extLst>
          </p:cNvPr>
          <p:cNvSpPr/>
          <p:nvPr/>
        </p:nvSpPr>
        <p:spPr>
          <a:xfrm rot="20681793">
            <a:off x="4127229" y="4812429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7" name="橢圓 34">
            <a:extLst>
              <a:ext uri="{FF2B5EF4-FFF2-40B4-BE49-F238E27FC236}">
                <a16:creationId xmlns:a16="http://schemas.microsoft.com/office/drawing/2014/main" id="{1BEADA98-88C2-4130-A2A6-9756FA8CEB0D}"/>
              </a:ext>
            </a:extLst>
          </p:cNvPr>
          <p:cNvSpPr/>
          <p:nvPr/>
        </p:nvSpPr>
        <p:spPr>
          <a:xfrm rot="20681793">
            <a:off x="2752444" y="5687407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8" name="橢圓 34">
            <a:extLst>
              <a:ext uri="{FF2B5EF4-FFF2-40B4-BE49-F238E27FC236}">
                <a16:creationId xmlns:a16="http://schemas.microsoft.com/office/drawing/2014/main" id="{F902E638-595B-42B6-9D10-98627316D870}"/>
              </a:ext>
            </a:extLst>
          </p:cNvPr>
          <p:cNvSpPr/>
          <p:nvPr/>
        </p:nvSpPr>
        <p:spPr>
          <a:xfrm rot="20681793">
            <a:off x="3287384" y="5346418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9" name="橢圓 34">
            <a:extLst>
              <a:ext uri="{FF2B5EF4-FFF2-40B4-BE49-F238E27FC236}">
                <a16:creationId xmlns:a16="http://schemas.microsoft.com/office/drawing/2014/main" id="{F78DDFF6-BED4-409A-B8C1-8DA4472D9956}"/>
              </a:ext>
            </a:extLst>
          </p:cNvPr>
          <p:cNvSpPr/>
          <p:nvPr/>
        </p:nvSpPr>
        <p:spPr>
          <a:xfrm rot="20681793">
            <a:off x="3849748" y="4997795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cxnSp>
        <p:nvCxnSpPr>
          <p:cNvPr id="80" name="直線接點 55">
            <a:extLst>
              <a:ext uri="{FF2B5EF4-FFF2-40B4-BE49-F238E27FC236}">
                <a16:creationId xmlns:a16="http://schemas.microsoft.com/office/drawing/2014/main" id="{8C1CBEE3-0F07-4748-84BB-8E9FE96E18FC}"/>
              </a:ext>
            </a:extLst>
          </p:cNvPr>
          <p:cNvCxnSpPr>
            <a:cxnSpLocks/>
          </p:cNvCxnSpPr>
          <p:nvPr/>
        </p:nvCxnSpPr>
        <p:spPr>
          <a:xfrm flipV="1">
            <a:off x="2250773" y="3121736"/>
            <a:ext cx="4799833" cy="3011706"/>
          </a:xfrm>
          <a:prstGeom prst="line">
            <a:avLst/>
          </a:prstGeom>
          <a:noFill/>
          <a:ln w="38100" cap="flat" cmpd="sng" algn="ctr">
            <a:solidFill>
              <a:srgbClr val="9F2936"/>
            </a:solidFill>
            <a:prstDash val="sysDot"/>
            <a:miter lim="800000"/>
          </a:ln>
          <a:effectLst/>
        </p:spPr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9BBEC9F2-DDF4-4614-8A23-284DEEF33786}"/>
              </a:ext>
            </a:extLst>
          </p:cNvPr>
          <p:cNvCxnSpPr>
            <a:cxnSpLocks/>
          </p:cNvCxnSpPr>
          <p:nvPr/>
        </p:nvCxnSpPr>
        <p:spPr>
          <a:xfrm flipH="1">
            <a:off x="5779612" y="4970073"/>
            <a:ext cx="1" cy="45860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B26BC0A5-6A53-4389-8082-E24D025FF4F8}"/>
              </a:ext>
            </a:extLst>
          </p:cNvPr>
          <p:cNvCxnSpPr>
            <a:cxnSpLocks/>
          </p:cNvCxnSpPr>
          <p:nvPr/>
        </p:nvCxnSpPr>
        <p:spPr>
          <a:xfrm flipH="1">
            <a:off x="5837040" y="3528148"/>
            <a:ext cx="1" cy="140076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84" name="橢圓 58">
            <a:extLst>
              <a:ext uri="{FF2B5EF4-FFF2-40B4-BE49-F238E27FC236}">
                <a16:creationId xmlns:a16="http://schemas.microsoft.com/office/drawing/2014/main" id="{774F612E-6ACB-4242-90EE-A4CD91B404DA}"/>
              </a:ext>
            </a:extLst>
          </p:cNvPr>
          <p:cNvSpPr/>
          <p:nvPr/>
        </p:nvSpPr>
        <p:spPr>
          <a:xfrm>
            <a:off x="6944603" y="3011956"/>
            <a:ext cx="239129" cy="23913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9F2936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sp>
        <p:nvSpPr>
          <p:cNvPr id="85" name="橢圓 58">
            <a:extLst>
              <a:ext uri="{FF2B5EF4-FFF2-40B4-BE49-F238E27FC236}">
                <a16:creationId xmlns:a16="http://schemas.microsoft.com/office/drawing/2014/main" id="{ABB42BA1-8602-45FF-A629-0E7214D1FE61}"/>
              </a:ext>
            </a:extLst>
          </p:cNvPr>
          <p:cNvSpPr/>
          <p:nvPr/>
        </p:nvSpPr>
        <p:spPr>
          <a:xfrm>
            <a:off x="5486036" y="3887851"/>
            <a:ext cx="239129" cy="23913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9F2936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88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7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F159B2E4-E599-4DFD-A124-1B8737B5B6D8}"/>
              </a:ext>
            </a:extLst>
          </p:cNvPr>
          <p:cNvGrpSpPr/>
          <p:nvPr/>
        </p:nvGrpSpPr>
        <p:grpSpPr>
          <a:xfrm>
            <a:off x="4375676" y="3537603"/>
            <a:ext cx="1294158" cy="472509"/>
            <a:chOff x="4375676" y="3537603"/>
            <a:chExt cx="1294158" cy="472509"/>
          </a:xfrm>
        </p:grpSpPr>
        <p:cxnSp>
          <p:nvCxnSpPr>
            <p:cNvPr id="86" name="直線接點 55">
              <a:extLst>
                <a:ext uri="{FF2B5EF4-FFF2-40B4-BE49-F238E27FC236}">
                  <a16:creationId xmlns:a16="http://schemas.microsoft.com/office/drawing/2014/main" id="{8CF5018A-8324-4BB8-BFA7-424F5FC533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9284" y="4010112"/>
              <a:ext cx="423115" cy="0"/>
            </a:xfrm>
            <a:prstGeom prst="line">
              <a:avLst/>
            </a:prstGeom>
            <a:noFill/>
            <a:ln w="38100" cap="flat" cmpd="sng" algn="ctr">
              <a:solidFill>
                <a:srgbClr val="9F2936"/>
              </a:solidFill>
              <a:prstDash val="solid"/>
              <a:miter lim="800000"/>
            </a:ln>
            <a:effectLst/>
          </p:spPr>
        </p:cxnSp>
        <p:cxnSp>
          <p:nvCxnSpPr>
            <p:cNvPr id="87" name="直接箭头连接符 86">
              <a:extLst>
                <a:ext uri="{FF2B5EF4-FFF2-40B4-BE49-F238E27FC236}">
                  <a16:creationId xmlns:a16="http://schemas.microsoft.com/office/drawing/2014/main" id="{F6BC8E77-7349-4F6C-8984-399581CB2E8D}"/>
                </a:ext>
              </a:extLst>
            </p:cNvPr>
            <p:cNvCxnSpPr>
              <a:cxnSpLocks/>
            </p:cNvCxnSpPr>
            <p:nvPr/>
          </p:nvCxnSpPr>
          <p:spPr>
            <a:xfrm>
              <a:off x="5323278" y="3545287"/>
              <a:ext cx="0" cy="456091"/>
            </a:xfrm>
            <a:prstGeom prst="straightConnector1">
              <a:avLst/>
            </a:prstGeom>
            <a:noFill/>
            <a:ln w="38100" cap="flat" cmpd="sng" algn="ctr">
              <a:solidFill>
                <a:srgbClr val="9F2936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88" name="直線接點 55">
              <a:extLst>
                <a:ext uri="{FF2B5EF4-FFF2-40B4-BE49-F238E27FC236}">
                  <a16:creationId xmlns:a16="http://schemas.microsoft.com/office/drawing/2014/main" id="{A45DFC13-4235-4126-86A4-53F0FDF67A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6654" y="3537603"/>
              <a:ext cx="483180" cy="0"/>
            </a:xfrm>
            <a:prstGeom prst="line">
              <a:avLst/>
            </a:prstGeom>
            <a:noFill/>
            <a:ln w="38100" cap="flat" cmpd="sng" algn="ctr">
              <a:solidFill>
                <a:srgbClr val="9F2936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文字方塊 87">
                  <a:extLst>
                    <a:ext uri="{FF2B5EF4-FFF2-40B4-BE49-F238E27FC236}">
                      <a16:creationId xmlns:a16="http://schemas.microsoft.com/office/drawing/2014/main" id="{78FAEEEA-AF15-494A-8AE3-D9C26E4BC5E3}"/>
                    </a:ext>
                  </a:extLst>
                </p:cNvPr>
                <p:cNvSpPr txBox="1"/>
                <p:nvPr/>
              </p:nvSpPr>
              <p:spPr>
                <a:xfrm>
                  <a:off x="4375676" y="3556209"/>
                  <a:ext cx="779572" cy="338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b="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b="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  <m:r>
                              <a:rPr kumimoji="1" lang="en-US" altLang="zh-TW" sz="2201" b="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kumimoji="1" lang="en-US" altLang="zh-TW" sz="2201" b="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201" b="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TW" sz="2201" b="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b="1" i="1" dirty="0">
                    <a:solidFill>
                      <a:srgbClr val="9F2936"/>
                    </a:solidFill>
                    <a:latin typeface="Cambria Math" panose="02040503050406030204" pitchFamily="18" charset="0"/>
                    <a:ea typeface="微軟正黑體" panose="020B0604030504040204" pitchFamily="34" charset="-120"/>
                  </a:endParaRPr>
                </a:p>
              </p:txBody>
            </p:sp>
          </mc:Choice>
          <mc:Fallback xmlns="">
            <p:sp>
              <p:nvSpPr>
                <p:cNvPr id="89" name="文字方塊 87">
                  <a:extLst>
                    <a:ext uri="{FF2B5EF4-FFF2-40B4-BE49-F238E27FC236}">
                      <a16:creationId xmlns:a16="http://schemas.microsoft.com/office/drawing/2014/main" id="{78FAEEEA-AF15-494A-8AE3-D9C26E4BC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5676" y="3556209"/>
                  <a:ext cx="779572" cy="338682"/>
                </a:xfrm>
                <a:prstGeom prst="rect">
                  <a:avLst/>
                </a:prstGeom>
                <a:blipFill>
                  <a:blip r:embed="rId6"/>
                  <a:stretch>
                    <a:fillRect l="-16406" b="-3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0" name="直線接點 55">
            <a:extLst>
              <a:ext uri="{FF2B5EF4-FFF2-40B4-BE49-F238E27FC236}">
                <a16:creationId xmlns:a16="http://schemas.microsoft.com/office/drawing/2014/main" id="{8343E4E2-4C44-4040-9ADE-D36B95CE0671}"/>
              </a:ext>
            </a:extLst>
          </p:cNvPr>
          <p:cNvCxnSpPr>
            <a:cxnSpLocks/>
          </p:cNvCxnSpPr>
          <p:nvPr/>
        </p:nvCxnSpPr>
        <p:spPr>
          <a:xfrm flipH="1">
            <a:off x="6691093" y="2297533"/>
            <a:ext cx="803474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1" name="直線接點 55">
            <a:extLst>
              <a:ext uri="{FF2B5EF4-FFF2-40B4-BE49-F238E27FC236}">
                <a16:creationId xmlns:a16="http://schemas.microsoft.com/office/drawing/2014/main" id="{18A6BF67-0E0C-48A2-AFBE-E68AAC1B56BD}"/>
              </a:ext>
            </a:extLst>
          </p:cNvPr>
          <p:cNvCxnSpPr>
            <a:cxnSpLocks/>
          </p:cNvCxnSpPr>
          <p:nvPr/>
        </p:nvCxnSpPr>
        <p:spPr>
          <a:xfrm flipH="1">
            <a:off x="7064236" y="4417355"/>
            <a:ext cx="48982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AC8ADE39-5400-421F-81F4-B1A1AC8E3885}"/>
              </a:ext>
            </a:extLst>
          </p:cNvPr>
          <p:cNvCxnSpPr>
            <a:cxnSpLocks/>
          </p:cNvCxnSpPr>
          <p:nvPr/>
        </p:nvCxnSpPr>
        <p:spPr>
          <a:xfrm flipH="1">
            <a:off x="7348849" y="2284523"/>
            <a:ext cx="1" cy="211856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BC0D8B8-5622-40D2-8F5B-992620888E49}"/>
              </a:ext>
            </a:extLst>
          </p:cNvPr>
          <p:cNvGrpSpPr/>
          <p:nvPr/>
        </p:nvGrpSpPr>
        <p:grpSpPr>
          <a:xfrm>
            <a:off x="5963328" y="2293259"/>
            <a:ext cx="1212259" cy="854737"/>
            <a:chOff x="5963328" y="2293259"/>
            <a:chExt cx="1212259" cy="854737"/>
          </a:xfrm>
        </p:grpSpPr>
        <p:cxnSp>
          <p:nvCxnSpPr>
            <p:cNvPr id="49" name="直線接點 55">
              <a:extLst>
                <a:ext uri="{FF2B5EF4-FFF2-40B4-BE49-F238E27FC236}">
                  <a16:creationId xmlns:a16="http://schemas.microsoft.com/office/drawing/2014/main" id="{74591FF2-CD1A-4AB8-8EFF-F3CF2DC4F5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0526" y="2293259"/>
              <a:ext cx="11512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" name="直線接點 55">
              <a:extLst>
                <a:ext uri="{FF2B5EF4-FFF2-40B4-BE49-F238E27FC236}">
                  <a16:creationId xmlns:a16="http://schemas.microsoft.com/office/drawing/2014/main" id="{79FE752A-287C-4431-8219-A83B77BB61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1093" y="3147996"/>
              <a:ext cx="363043" cy="0"/>
            </a:xfrm>
            <a:prstGeom prst="line">
              <a:avLst/>
            </a:prstGeom>
            <a:noFill/>
            <a:ln w="38100" cap="flat" cmpd="sng" algn="ctr">
              <a:solidFill>
                <a:srgbClr val="9F2936"/>
              </a:solidFill>
              <a:prstDash val="solid"/>
              <a:miter lim="800000"/>
            </a:ln>
            <a:effectLst/>
          </p:spPr>
        </p:cxnSp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3EF4D6A2-7783-40A8-A271-03127BB0B6C3}"/>
                </a:ext>
              </a:extLst>
            </p:cNvPr>
            <p:cNvCxnSpPr>
              <a:cxnSpLocks/>
            </p:cNvCxnSpPr>
            <p:nvPr/>
          </p:nvCxnSpPr>
          <p:spPr>
            <a:xfrm>
              <a:off x="6835087" y="2301662"/>
              <a:ext cx="0" cy="829859"/>
            </a:xfrm>
            <a:prstGeom prst="straightConnector1">
              <a:avLst/>
            </a:prstGeom>
            <a:noFill/>
            <a:ln w="38100" cap="flat" cmpd="sng" algn="ctr">
              <a:solidFill>
                <a:srgbClr val="9F2936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95" name="直線接點 55">
              <a:extLst>
                <a:ext uri="{FF2B5EF4-FFF2-40B4-BE49-F238E27FC236}">
                  <a16:creationId xmlns:a16="http://schemas.microsoft.com/office/drawing/2014/main" id="{34520F31-28A4-4696-843C-261EC9A1FE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2407" y="2293978"/>
              <a:ext cx="483180" cy="0"/>
            </a:xfrm>
            <a:prstGeom prst="line">
              <a:avLst/>
            </a:prstGeom>
            <a:noFill/>
            <a:ln w="38100" cap="flat" cmpd="sng" algn="ctr">
              <a:solidFill>
                <a:srgbClr val="9F2936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文字方塊 87">
                  <a:extLst>
                    <a:ext uri="{FF2B5EF4-FFF2-40B4-BE49-F238E27FC236}">
                      <a16:creationId xmlns:a16="http://schemas.microsoft.com/office/drawing/2014/main" id="{D7F4ADC7-2ADE-431C-9ADA-5DCF83E1F265}"/>
                    </a:ext>
                  </a:extLst>
                </p:cNvPr>
                <p:cNvSpPr txBox="1"/>
                <p:nvPr/>
              </p:nvSpPr>
              <p:spPr>
                <a:xfrm>
                  <a:off x="5963328" y="2334025"/>
                  <a:ext cx="779572" cy="338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b="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b="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  <m:r>
                              <a:rPr kumimoji="1" lang="en-US" altLang="zh-TW" sz="2201" b="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kumimoji="1" lang="en-US" altLang="zh-TW" sz="2201" b="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201" b="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TW" sz="2201" b="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b="1" i="1" dirty="0">
                    <a:solidFill>
                      <a:srgbClr val="9F2936"/>
                    </a:solidFill>
                    <a:latin typeface="Cambria Math" panose="02040503050406030204" pitchFamily="18" charset="0"/>
                    <a:ea typeface="微軟正黑體" panose="020B0604030504040204" pitchFamily="34" charset="-120"/>
                  </a:endParaRPr>
                </a:p>
              </p:txBody>
            </p:sp>
          </mc:Choice>
          <mc:Fallback xmlns="">
            <p:sp>
              <p:nvSpPr>
                <p:cNvPr id="96" name="文字方塊 87">
                  <a:extLst>
                    <a:ext uri="{FF2B5EF4-FFF2-40B4-BE49-F238E27FC236}">
                      <a16:creationId xmlns:a16="http://schemas.microsoft.com/office/drawing/2014/main" id="{D7F4ADC7-2ADE-431C-9ADA-5DCF83E1F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3328" y="2334025"/>
                  <a:ext cx="779572" cy="338682"/>
                </a:xfrm>
                <a:prstGeom prst="rect">
                  <a:avLst/>
                </a:prstGeom>
                <a:blipFill>
                  <a:blip r:embed="rId7"/>
                  <a:stretch>
                    <a:fillRect l="-15625" b="-3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7" name="直線接點 55">
            <a:extLst>
              <a:ext uri="{FF2B5EF4-FFF2-40B4-BE49-F238E27FC236}">
                <a16:creationId xmlns:a16="http://schemas.microsoft.com/office/drawing/2014/main" id="{A6ACBFAB-E697-46DF-B9F8-B9F3DCED26A3}"/>
              </a:ext>
            </a:extLst>
          </p:cNvPr>
          <p:cNvCxnSpPr>
            <a:cxnSpLocks/>
          </p:cNvCxnSpPr>
          <p:nvPr/>
        </p:nvCxnSpPr>
        <p:spPr>
          <a:xfrm flipH="1">
            <a:off x="2538643" y="6023495"/>
            <a:ext cx="134152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  <p:cxnSp>
        <p:nvCxnSpPr>
          <p:cNvPr id="98" name="直接箭头连接符 97">
            <a:extLst>
              <a:ext uri="{FF2B5EF4-FFF2-40B4-BE49-F238E27FC236}">
                <a16:creationId xmlns:a16="http://schemas.microsoft.com/office/drawing/2014/main" id="{310A63D2-CB13-4A2D-9B82-7212878093E0}"/>
              </a:ext>
            </a:extLst>
          </p:cNvPr>
          <p:cNvCxnSpPr>
            <a:cxnSpLocks/>
          </p:cNvCxnSpPr>
          <p:nvPr/>
        </p:nvCxnSpPr>
        <p:spPr>
          <a:xfrm>
            <a:off x="3808039" y="5998800"/>
            <a:ext cx="0" cy="150768"/>
          </a:xfrm>
          <a:prstGeom prst="straightConnector1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EE4D5B96-0352-4773-B09E-3CB76C1D68EC}"/>
              </a:ext>
            </a:extLst>
          </p:cNvPr>
          <p:cNvGrpSpPr/>
          <p:nvPr/>
        </p:nvGrpSpPr>
        <p:grpSpPr>
          <a:xfrm>
            <a:off x="2283888" y="4470732"/>
            <a:ext cx="1916514" cy="611720"/>
            <a:chOff x="2283888" y="4470732"/>
            <a:chExt cx="1916514" cy="611720"/>
          </a:xfrm>
        </p:grpSpPr>
        <p:cxnSp>
          <p:nvCxnSpPr>
            <p:cNvPr id="99" name="直線接點 55">
              <a:extLst>
                <a:ext uri="{FF2B5EF4-FFF2-40B4-BE49-F238E27FC236}">
                  <a16:creationId xmlns:a16="http://schemas.microsoft.com/office/drawing/2014/main" id="{09CC1787-1AC8-4726-9196-EF9C4EB6EB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6906" y="5082452"/>
              <a:ext cx="333264" cy="0"/>
            </a:xfrm>
            <a:prstGeom prst="line">
              <a:avLst/>
            </a:prstGeom>
            <a:noFill/>
            <a:ln w="38100" cap="flat" cmpd="sng" algn="ctr">
              <a:solidFill>
                <a:srgbClr val="9F2936"/>
              </a:solidFill>
              <a:prstDash val="sysDot"/>
              <a:miter lim="800000"/>
            </a:ln>
            <a:effectLst/>
          </p:spPr>
        </p:cxnSp>
        <p:cxnSp>
          <p:nvCxnSpPr>
            <p:cNvPr id="100" name="直線接點 55">
              <a:extLst>
                <a:ext uri="{FF2B5EF4-FFF2-40B4-BE49-F238E27FC236}">
                  <a16:creationId xmlns:a16="http://schemas.microsoft.com/office/drawing/2014/main" id="{30B2A45E-E268-4EA3-969C-05EBDAEE9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6906" y="4891030"/>
              <a:ext cx="653496" cy="0"/>
            </a:xfrm>
            <a:prstGeom prst="line">
              <a:avLst/>
            </a:prstGeom>
            <a:noFill/>
            <a:ln w="38100" cap="flat" cmpd="sng" algn="ctr">
              <a:solidFill>
                <a:srgbClr val="9F2936"/>
              </a:solidFill>
              <a:prstDash val="sysDot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87">
                  <a:extLst>
                    <a:ext uri="{FF2B5EF4-FFF2-40B4-BE49-F238E27FC236}">
                      <a16:creationId xmlns:a16="http://schemas.microsoft.com/office/drawing/2014/main" id="{246BFA98-44B4-477B-B19F-6CCF78DC7700}"/>
                    </a:ext>
                  </a:extLst>
                </p:cNvPr>
                <p:cNvSpPr txBox="1"/>
                <p:nvPr/>
              </p:nvSpPr>
              <p:spPr>
                <a:xfrm>
                  <a:off x="2283888" y="4470732"/>
                  <a:ext cx="1803648" cy="3386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𝐶𝑇𝐸</m:t>
                            </m:r>
                          </m:sub>
                        </m:sSub>
                        <m:r>
                          <a:rPr kumimoji="1" lang="en-US" altLang="zh-TW" sz="2201" i="1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zh-TW" sz="2201" i="1" smtClean="0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𝐶𝐹𝑂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i="1" dirty="0">
                    <a:solidFill>
                      <a:srgbClr val="9F293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1" name="文字方塊 87">
                  <a:extLst>
                    <a:ext uri="{FF2B5EF4-FFF2-40B4-BE49-F238E27FC236}">
                      <a16:creationId xmlns:a16="http://schemas.microsoft.com/office/drawing/2014/main" id="{246BFA98-44B4-477B-B19F-6CCF78DC7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3888" y="4470732"/>
                  <a:ext cx="1803648" cy="338682"/>
                </a:xfrm>
                <a:prstGeom prst="rect">
                  <a:avLst/>
                </a:prstGeom>
                <a:blipFill>
                  <a:blip r:embed="rId8"/>
                  <a:stretch>
                    <a:fillRect l="-3041" b="-3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直接箭头连接符 105">
              <a:extLst>
                <a:ext uri="{FF2B5EF4-FFF2-40B4-BE49-F238E27FC236}">
                  <a16:creationId xmlns:a16="http://schemas.microsoft.com/office/drawing/2014/main" id="{219FC885-7034-4524-B9A5-D0161242E164}"/>
                </a:ext>
              </a:extLst>
            </p:cNvPr>
            <p:cNvCxnSpPr>
              <a:cxnSpLocks/>
            </p:cNvCxnSpPr>
            <p:nvPr/>
          </p:nvCxnSpPr>
          <p:spPr>
            <a:xfrm>
              <a:off x="3593128" y="4891030"/>
              <a:ext cx="0" cy="191422"/>
            </a:xfrm>
            <a:prstGeom prst="straightConnector1">
              <a:avLst/>
            </a:prstGeom>
            <a:noFill/>
            <a:ln w="15875" cap="flat" cmpd="sng" algn="ctr">
              <a:solidFill>
                <a:srgbClr val="9F2936"/>
              </a:solidFill>
              <a:prstDash val="solid"/>
              <a:miter lim="800000"/>
              <a:headEnd type="triangle" w="sm" len="sm"/>
              <a:tailEnd type="triangle" w="sm" len="sm"/>
            </a:ln>
            <a:effectLst/>
          </p:spPr>
        </p:cxnSp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0E35AFC7-1E57-4092-BB98-BD42AA156B55}"/>
              </a:ext>
            </a:extLst>
          </p:cNvPr>
          <p:cNvSpPr/>
          <p:nvPr/>
        </p:nvSpPr>
        <p:spPr>
          <a:xfrm>
            <a:off x="8426728" y="3364194"/>
            <a:ext cx="481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. . .</a:t>
            </a:r>
            <a:endParaRPr lang="zh-CN" altLang="en-US" b="1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9" name="橢圓 34">
            <a:extLst>
              <a:ext uri="{FF2B5EF4-FFF2-40B4-BE49-F238E27FC236}">
                <a16:creationId xmlns:a16="http://schemas.microsoft.com/office/drawing/2014/main" id="{24D805CC-3BC4-47FC-9968-D3F2D27BB12B}"/>
              </a:ext>
            </a:extLst>
          </p:cNvPr>
          <p:cNvSpPr/>
          <p:nvPr/>
        </p:nvSpPr>
        <p:spPr>
          <a:xfrm rot="20681793">
            <a:off x="2185202" y="6037318"/>
            <a:ext cx="157203" cy="157203"/>
          </a:xfrm>
          <a:prstGeom prst="ellipse">
            <a:avLst/>
          </a:prstGeom>
          <a:solidFill>
            <a:srgbClr val="9F293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BBFCA5-1572-4CD7-9330-EEC1BCC71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2842" y="5089518"/>
            <a:ext cx="2000179" cy="975781"/>
          </a:xfrm>
          <a:prstGeom prst="rect">
            <a:avLst/>
          </a:prstGeom>
        </p:spPr>
      </p:pic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025C6293-3C22-424A-A884-757424A7D9B8}"/>
              </a:ext>
            </a:extLst>
          </p:cNvPr>
          <p:cNvSpPr/>
          <p:nvPr/>
        </p:nvSpPr>
        <p:spPr>
          <a:xfrm>
            <a:off x="4302391" y="2108026"/>
            <a:ext cx="2949519" cy="2158522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1BBEF30D-5AC5-466F-85BE-9FCE31142463}"/>
              </a:ext>
            </a:extLst>
          </p:cNvPr>
          <p:cNvSpPr/>
          <p:nvPr/>
        </p:nvSpPr>
        <p:spPr>
          <a:xfrm>
            <a:off x="7551189" y="2067933"/>
            <a:ext cx="3236985" cy="774914"/>
          </a:xfrm>
          <a:prstGeom prst="roundRect">
            <a:avLst/>
          </a:prstGeom>
          <a:solidFill>
            <a:srgbClr val="C8161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Linear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Phase</a:t>
            </a:r>
            <a:r>
              <a:rPr kumimoji="0" lang="en-US" altLang="zh-CN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Difference</a:t>
            </a:r>
          </a:p>
          <a:p>
            <a:pPr lvl="0" algn="ctr">
              <a:defRPr/>
            </a:pPr>
            <a:r>
              <a:rPr lang="en-US" altLang="zh-CN" b="1" kern="0" dirty="0">
                <a:solidFill>
                  <a:srgbClr val="000000"/>
                </a:solidFill>
              </a:rPr>
              <a:t>Susceptible to </a:t>
            </a:r>
            <a:r>
              <a:rPr lang="en-US" altLang="zh-CN" b="1" kern="0" dirty="0">
                <a:solidFill>
                  <a:srgbClr val="C00000"/>
                </a:solidFill>
              </a:rPr>
              <a:t>Interference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9" name="灯片编号占位符 38">
            <a:extLst>
              <a:ext uri="{FF2B5EF4-FFF2-40B4-BE49-F238E27FC236}">
                <a16:creationId xmlns:a16="http://schemas.microsoft.com/office/drawing/2014/main" id="{7F1D7CFE-BDCE-4568-A5D3-0AE546466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22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4" grpId="0" animBg="1"/>
      <p:bldP spid="85" grpId="0" animBg="1"/>
      <p:bldP spid="109" grpId="0" animBg="1"/>
      <p:bldP spid="102" grpId="0" animBg="1"/>
      <p:bldP spid="10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Attack Signal Generation</a:t>
            </a:r>
            <a:endParaRPr lang="zh-CN" altLang="en-US" dirty="0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7AE98CB5-FEE4-4C06-B289-6DE2DB938ACC}"/>
              </a:ext>
            </a:extLst>
          </p:cNvPr>
          <p:cNvSpPr/>
          <p:nvPr/>
        </p:nvSpPr>
        <p:spPr>
          <a:xfrm>
            <a:off x="5650406" y="1370421"/>
            <a:ext cx="4962940" cy="4543136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52" name="平行四边形 51">
            <a:extLst>
              <a:ext uri="{FF2B5EF4-FFF2-40B4-BE49-F238E27FC236}">
                <a16:creationId xmlns:a16="http://schemas.microsoft.com/office/drawing/2014/main" id="{508E3974-AF11-4FF8-8065-7C10182C566E}"/>
              </a:ext>
            </a:extLst>
          </p:cNvPr>
          <p:cNvSpPr/>
          <p:nvPr/>
        </p:nvSpPr>
        <p:spPr>
          <a:xfrm>
            <a:off x="5829421" y="1475356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0EA8F9E-C9C2-49F3-8AE3-D94C05181AC1}"/>
              </a:ext>
            </a:extLst>
          </p:cNvPr>
          <p:cNvSpPr txBox="1"/>
          <p:nvPr/>
        </p:nvSpPr>
        <p:spPr>
          <a:xfrm>
            <a:off x="5785620" y="1793449"/>
            <a:ext cx="4786491" cy="4051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introduce the </a:t>
            </a:r>
            <a:r>
              <a:rPr lang="en-US" altLang="zh-CN" sz="2000" b="1" dirty="0">
                <a:solidFill>
                  <a:srgbClr val="C00000"/>
                </a:solidFill>
              </a:rPr>
              <a:t>Phase Shift Filtering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 to: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Verify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whether the manipulated AoA result is vulnerable to interference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Filter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appropriate additional phase shift sets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expected phase shift for attack signal generation</a:t>
            </a:r>
          </a:p>
          <a:p>
            <a:pPr>
              <a:lnSpc>
                <a:spcPct val="13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B87659-B3F3-4B0C-A1D9-4F7F62CB5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F08A29-BF91-4050-A9E0-CF6224C87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61" y="1616081"/>
            <a:ext cx="3932738" cy="4051815"/>
          </a:xfrm>
          <a:prstGeom prst="rect">
            <a:avLst/>
          </a:prstGeom>
        </p:spPr>
      </p:pic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89948295-0510-4278-A981-85DCFDF27D00}"/>
              </a:ext>
            </a:extLst>
          </p:cNvPr>
          <p:cNvSpPr/>
          <p:nvPr/>
        </p:nvSpPr>
        <p:spPr>
          <a:xfrm>
            <a:off x="1008993" y="3641989"/>
            <a:ext cx="3537782" cy="1724594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6F55AB32-D618-4288-A864-15F81A8BA25A}"/>
              </a:ext>
            </a:extLst>
          </p:cNvPr>
          <p:cNvSpPr/>
          <p:nvPr/>
        </p:nvSpPr>
        <p:spPr>
          <a:xfrm>
            <a:off x="2075549" y="5483193"/>
            <a:ext cx="2471226" cy="654394"/>
          </a:xfrm>
          <a:prstGeom prst="roundRect">
            <a:avLst/>
          </a:prstGeom>
          <a:solidFill>
            <a:srgbClr val="C8161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Phase Shift Filtering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Iteration</a:t>
            </a:r>
            <a:endParaRPr kumimoji="0" lang="en-US" altLang="zh-CN" sz="1800" b="1" i="0" u="none" strike="noStrike" kern="0" cap="none" spc="0" normalizeH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C839D4-0620-4926-9444-487211E625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66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uiExpand="1" build="p"/>
      <p:bldP spid="55" grpId="1" animBg="1"/>
      <p:bldP spid="5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Challenge 3: Avoid Jitter Effect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AD7461C-58E2-4CE4-8148-C8A259440A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7F10BBC-0FB2-4323-8C26-0B4F76964C60}"/>
              </a:ext>
            </a:extLst>
          </p:cNvPr>
          <p:cNvSpPr/>
          <p:nvPr/>
        </p:nvSpPr>
        <p:spPr>
          <a:xfrm>
            <a:off x="3446105" y="2197986"/>
            <a:ext cx="2566271" cy="2786915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36829AA-28BC-4268-A744-C20475B94A87}"/>
              </a:ext>
            </a:extLst>
          </p:cNvPr>
          <p:cNvSpPr/>
          <p:nvPr/>
        </p:nvSpPr>
        <p:spPr>
          <a:xfrm>
            <a:off x="6600340" y="2182908"/>
            <a:ext cx="554647" cy="2786911"/>
          </a:xfrm>
          <a:prstGeom prst="rect">
            <a:avLst/>
          </a:prstGeom>
          <a:pattFill prst="ltDnDiag">
            <a:fgClr>
              <a:srgbClr val="5B9BD5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CB6A793D-89C0-4C28-BBC5-FBD5B90F6954}"/>
              </a:ext>
            </a:extLst>
          </p:cNvPr>
          <p:cNvSpPr/>
          <p:nvPr/>
        </p:nvSpPr>
        <p:spPr>
          <a:xfrm>
            <a:off x="7782961" y="2189454"/>
            <a:ext cx="554647" cy="2786911"/>
          </a:xfrm>
          <a:prstGeom prst="rect">
            <a:avLst/>
          </a:prstGeom>
          <a:pattFill prst="ltDnDiag">
            <a:fgClr>
              <a:srgbClr val="5B9BD5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83F4AA6-9551-45C9-8F91-B99CE0B3679B}"/>
              </a:ext>
            </a:extLst>
          </p:cNvPr>
          <p:cNvSpPr/>
          <p:nvPr/>
        </p:nvSpPr>
        <p:spPr>
          <a:xfrm>
            <a:off x="8952728" y="2195510"/>
            <a:ext cx="554647" cy="2786911"/>
          </a:xfrm>
          <a:prstGeom prst="rect">
            <a:avLst/>
          </a:prstGeom>
          <a:pattFill prst="ltDnDiag">
            <a:fgClr>
              <a:srgbClr val="5B9BD5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F0A105C-7011-4E9A-AFCC-02EB784249FC}"/>
              </a:ext>
            </a:extLst>
          </p:cNvPr>
          <p:cNvGrpSpPr/>
          <p:nvPr/>
        </p:nvGrpSpPr>
        <p:grpSpPr>
          <a:xfrm>
            <a:off x="1304427" y="1704207"/>
            <a:ext cx="10083093" cy="515526"/>
            <a:chOff x="1304427" y="1704207"/>
            <a:chExt cx="10083093" cy="515526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8D4E593F-3D43-4368-B2BD-D0F278AF60E7}"/>
                </a:ext>
              </a:extLst>
            </p:cNvPr>
            <p:cNvSpPr/>
            <p:nvPr/>
          </p:nvSpPr>
          <p:spPr>
            <a:xfrm>
              <a:off x="3437199" y="1711773"/>
              <a:ext cx="2584961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926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Reference Period(8</a:t>
              </a:r>
              <a:r>
                <a:rPr kumimoji="1" lang="el-GR" altLang="zh-TW" sz="1926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μ</a:t>
              </a:r>
              <a:r>
                <a:rPr kumimoji="1" lang="en-US" altLang="zh-TW" sz="1926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s)</a:t>
              </a:r>
              <a:endParaRPr kumimoji="1" lang="zh-TW" altLang="en-US" sz="1926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7844E714-073B-4493-90A5-1BC755431910}"/>
                </a:ext>
              </a:extLst>
            </p:cNvPr>
            <p:cNvSpPr/>
            <p:nvPr/>
          </p:nvSpPr>
          <p:spPr>
            <a:xfrm>
              <a:off x="5954671" y="1711773"/>
              <a:ext cx="699930" cy="471610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Switch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AB53DBC5-4BC6-4F75-8090-09A95B8CC439}"/>
                </a:ext>
              </a:extLst>
            </p:cNvPr>
            <p:cNvSpPr/>
            <p:nvPr/>
          </p:nvSpPr>
          <p:spPr>
            <a:xfrm>
              <a:off x="6581267" y="1711773"/>
              <a:ext cx="589513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 err="1">
                  <a:solidFill>
                    <a:prstClr val="black"/>
                  </a:solidFill>
                  <a:ea typeface="微軟正黑體" panose="020B0604030504040204" pitchFamily="34" charset="-120"/>
                </a:rPr>
                <a:t>Smpl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Slot1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4BC92D8C-45C2-4A78-846E-2D0DD18FD7BD}"/>
                </a:ext>
              </a:extLst>
            </p:cNvPr>
            <p:cNvSpPr/>
            <p:nvPr/>
          </p:nvSpPr>
          <p:spPr>
            <a:xfrm>
              <a:off x="7116364" y="1711773"/>
              <a:ext cx="699930" cy="471610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Switch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47B9B7A9-DDE8-4915-926A-1FCE2C2C53D0}"/>
                </a:ext>
              </a:extLst>
            </p:cNvPr>
            <p:cNvSpPr/>
            <p:nvPr/>
          </p:nvSpPr>
          <p:spPr>
            <a:xfrm>
              <a:off x="7760294" y="1711773"/>
              <a:ext cx="589513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 err="1">
                  <a:solidFill>
                    <a:prstClr val="black"/>
                  </a:solidFill>
                  <a:ea typeface="微軟正黑體" panose="020B0604030504040204" pitchFamily="34" charset="-120"/>
                </a:rPr>
                <a:t>Smpl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Slot2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DABFB27D-88A5-424B-A0CC-7D5DDFD67BE2}"/>
                </a:ext>
              </a:extLst>
            </p:cNvPr>
            <p:cNvSpPr/>
            <p:nvPr/>
          </p:nvSpPr>
          <p:spPr>
            <a:xfrm>
              <a:off x="8294583" y="1711773"/>
              <a:ext cx="699930" cy="471610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Switch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99AB094A-679D-415D-9C88-CA5685662D8A}"/>
                </a:ext>
              </a:extLst>
            </p:cNvPr>
            <p:cNvSpPr/>
            <p:nvPr/>
          </p:nvSpPr>
          <p:spPr>
            <a:xfrm>
              <a:off x="8939319" y="1711773"/>
              <a:ext cx="589513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 err="1">
                  <a:solidFill>
                    <a:prstClr val="black"/>
                  </a:solidFill>
                  <a:ea typeface="微軟正黑體" panose="020B0604030504040204" pitchFamily="34" charset="-120"/>
                </a:rPr>
                <a:t>Smpl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Slot3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D72286F2-F534-47EE-AA81-4FAF43B1AC9B}"/>
                </a:ext>
              </a:extLst>
            </p:cNvPr>
            <p:cNvSpPr/>
            <p:nvPr/>
          </p:nvSpPr>
          <p:spPr>
            <a:xfrm>
              <a:off x="10063123" y="1711773"/>
              <a:ext cx="699930" cy="471610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Switch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33B98B46-4C01-41C4-883A-6DA06892B340}"/>
                </a:ext>
              </a:extLst>
            </p:cNvPr>
            <p:cNvSpPr/>
            <p:nvPr/>
          </p:nvSpPr>
          <p:spPr>
            <a:xfrm>
              <a:off x="10707857" y="1711773"/>
              <a:ext cx="638137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B50CF9BA-7653-4002-BF37-29F892C78922}"/>
                </a:ext>
              </a:extLst>
            </p:cNvPr>
            <p:cNvSpPr/>
            <p:nvPr/>
          </p:nvSpPr>
          <p:spPr>
            <a:xfrm>
              <a:off x="9528832" y="1711773"/>
              <a:ext cx="589513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…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38249E4-47EA-4904-AC8B-FA0240D4E422}"/>
                </a:ext>
              </a:extLst>
            </p:cNvPr>
            <p:cNvSpPr/>
            <p:nvPr/>
          </p:nvSpPr>
          <p:spPr>
            <a:xfrm>
              <a:off x="10667920" y="1704207"/>
              <a:ext cx="719600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28885">
                <a:defRPr/>
              </a:pPr>
              <a:r>
                <a:rPr kumimoji="1" lang="en-US" altLang="zh-TW" sz="1375" kern="0" dirty="0" err="1">
                  <a:solidFill>
                    <a:prstClr val="black"/>
                  </a:solidFill>
                  <a:ea typeface="微軟正黑體" panose="020B0604030504040204" pitchFamily="34" charset="-120"/>
                </a:rPr>
                <a:t>Smpl</a:t>
              </a:r>
              <a:b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</a:br>
              <a:r>
                <a:rPr kumimoji="1" lang="en-US" altLang="zh-TW" sz="1375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Slot74</a:t>
              </a: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4D0DF305-4A4A-4CB2-AF30-F19A95938498}"/>
                </a:ext>
              </a:extLst>
            </p:cNvPr>
            <p:cNvSpPr/>
            <p:nvPr/>
          </p:nvSpPr>
          <p:spPr>
            <a:xfrm>
              <a:off x="6028207" y="1711583"/>
              <a:ext cx="554647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68089CD2-36A3-4567-9503-F21EF21A9898}"/>
                </a:ext>
              </a:extLst>
            </p:cNvPr>
            <p:cNvSpPr/>
            <p:nvPr/>
          </p:nvSpPr>
          <p:spPr>
            <a:xfrm>
              <a:off x="7167294" y="1711821"/>
              <a:ext cx="589513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0F6DCF60-9C83-43ED-82AB-1E0A233DACE3}"/>
                </a:ext>
              </a:extLst>
            </p:cNvPr>
            <p:cNvSpPr/>
            <p:nvPr/>
          </p:nvSpPr>
          <p:spPr>
            <a:xfrm>
              <a:off x="8351103" y="1711698"/>
              <a:ext cx="589513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2FF391F8-8AD9-4166-9231-2FB9E7192761}"/>
                </a:ext>
              </a:extLst>
            </p:cNvPr>
            <p:cNvSpPr/>
            <p:nvPr/>
          </p:nvSpPr>
          <p:spPr>
            <a:xfrm>
              <a:off x="10114867" y="1711297"/>
              <a:ext cx="589513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endParaRPr kumimoji="1" lang="zh-TW" altLang="en-US" sz="1375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04909B4B-B9DC-47F0-B43B-F5CE201BB2F2}"/>
                </a:ext>
              </a:extLst>
            </p:cNvPr>
            <p:cNvSpPr/>
            <p:nvPr/>
          </p:nvSpPr>
          <p:spPr>
            <a:xfrm>
              <a:off x="1304427" y="1711787"/>
              <a:ext cx="2130749" cy="471610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28885">
                <a:defRPr/>
              </a:pPr>
              <a:r>
                <a:rPr kumimoji="1" lang="en-US" altLang="zh-TW" sz="1926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Guard Period(4</a:t>
              </a:r>
              <a:r>
                <a:rPr kumimoji="1" lang="el-GR" altLang="zh-TW" sz="1926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μ</a:t>
              </a:r>
              <a:r>
                <a:rPr kumimoji="1" lang="en-US" altLang="zh-TW" sz="1926" kern="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s)</a:t>
              </a:r>
              <a:endParaRPr kumimoji="1" lang="zh-TW" altLang="en-US" sz="1926" kern="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0EA10F2-DA17-46AA-8B8D-0D09243092E8}"/>
              </a:ext>
            </a:extLst>
          </p:cNvPr>
          <p:cNvGrpSpPr/>
          <p:nvPr/>
        </p:nvGrpSpPr>
        <p:grpSpPr>
          <a:xfrm>
            <a:off x="916864" y="4499342"/>
            <a:ext cx="10544542" cy="485585"/>
            <a:chOff x="916864" y="4499342"/>
            <a:chExt cx="10544542" cy="485585"/>
          </a:xfrm>
        </p:grpSpPr>
        <p:cxnSp>
          <p:nvCxnSpPr>
            <p:cNvPr id="79" name="直線箭頭接點 48">
              <a:extLst>
                <a:ext uri="{FF2B5EF4-FFF2-40B4-BE49-F238E27FC236}">
                  <a16:creationId xmlns:a16="http://schemas.microsoft.com/office/drawing/2014/main" id="{D8B826EB-2D29-4972-8856-FD50261C471B}"/>
                </a:ext>
              </a:extLst>
            </p:cNvPr>
            <p:cNvCxnSpPr>
              <a:cxnSpLocks/>
            </p:cNvCxnSpPr>
            <p:nvPr/>
          </p:nvCxnSpPr>
          <p:spPr>
            <a:xfrm>
              <a:off x="916864" y="4984927"/>
              <a:ext cx="1018556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50">
                  <a:extLst>
                    <a:ext uri="{FF2B5EF4-FFF2-40B4-BE49-F238E27FC236}">
                      <a16:creationId xmlns:a16="http://schemas.microsoft.com/office/drawing/2014/main" id="{FDFF1053-63E6-4ABB-8EB7-D71F79F72646}"/>
                    </a:ext>
                  </a:extLst>
                </p:cNvPr>
                <p:cNvSpPr txBox="1"/>
                <p:nvPr/>
              </p:nvSpPr>
              <p:spPr>
                <a:xfrm>
                  <a:off x="10240301" y="4499342"/>
                  <a:ext cx="1221105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628885"/>
                  <a:r>
                    <a:rPr kumimoji="1" lang="en-US" altLang="zh-TW" sz="1926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Time (</a:t>
                  </a:r>
                  <a14:m>
                    <m:oMath xmlns:m="http://schemas.openxmlformats.org/officeDocument/2006/math">
                      <m:r>
                        <a:rPr kumimoji="1"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zh-TW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kumimoji="1" lang="en-US" altLang="zh-TW" sz="1926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)</a:t>
                  </a:r>
                  <a:endParaRPr kumimoji="1" lang="zh-TW" altLang="en-US" sz="1926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</mc:Choice>
          <mc:Fallback xmlns="">
            <p:sp>
              <p:nvSpPr>
                <p:cNvPr id="80" name="文字方塊 50">
                  <a:extLst>
                    <a:ext uri="{FF2B5EF4-FFF2-40B4-BE49-F238E27FC236}">
                      <a16:creationId xmlns:a16="http://schemas.microsoft.com/office/drawing/2014/main" id="{FDFF1053-63E6-4ABB-8EB7-D71F79F726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0301" y="4499342"/>
                  <a:ext cx="1221105" cy="392993"/>
                </a:xfrm>
                <a:prstGeom prst="rect">
                  <a:avLst/>
                </a:prstGeom>
                <a:blipFill>
                  <a:blip r:embed="rId3"/>
                  <a:stretch>
                    <a:fillRect l="-4500" t="-6154" r="-4000" b="-2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976D533A-1C7E-4F1F-9D8E-E85E0FA1BC8B}"/>
              </a:ext>
            </a:extLst>
          </p:cNvPr>
          <p:cNvSpPr/>
          <p:nvPr/>
        </p:nvSpPr>
        <p:spPr>
          <a:xfrm>
            <a:off x="5850949" y="2990488"/>
            <a:ext cx="2586984" cy="218003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137CCF-E003-478C-B573-F91AAF6EEDA1}"/>
              </a:ext>
            </a:extLst>
          </p:cNvPr>
          <p:cNvGrpSpPr/>
          <p:nvPr/>
        </p:nvGrpSpPr>
        <p:grpSpPr>
          <a:xfrm>
            <a:off x="3446104" y="2714454"/>
            <a:ext cx="2398789" cy="512204"/>
            <a:chOff x="3446104" y="2714454"/>
            <a:chExt cx="2398789" cy="5122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文字方塊 87">
                  <a:extLst>
                    <a:ext uri="{FF2B5EF4-FFF2-40B4-BE49-F238E27FC236}">
                      <a16:creationId xmlns:a16="http://schemas.microsoft.com/office/drawing/2014/main" id="{4E12C243-B7D7-4C85-865F-6EC75F7209ED}"/>
                    </a:ext>
                  </a:extLst>
                </p:cNvPr>
                <p:cNvSpPr txBox="1"/>
                <p:nvPr/>
              </p:nvSpPr>
              <p:spPr>
                <a:xfrm>
                  <a:off x="4397941" y="2714454"/>
                  <a:ext cx="511055" cy="3657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新細明體" panose="02020500000000000000" pitchFamily="18" charset="-120"/>
                  </a:endParaRPr>
                </a:p>
              </p:txBody>
            </p:sp>
          </mc:Choice>
          <mc:Fallback xmlns="">
            <p:sp>
              <p:nvSpPr>
                <p:cNvPr id="82" name="文字方塊 87">
                  <a:extLst>
                    <a:ext uri="{FF2B5EF4-FFF2-40B4-BE49-F238E27FC236}">
                      <a16:creationId xmlns:a16="http://schemas.microsoft.com/office/drawing/2014/main" id="{4E12C243-B7D7-4C85-865F-6EC75F720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7941" y="2714454"/>
                  <a:ext cx="511055" cy="365741"/>
                </a:xfrm>
                <a:prstGeom prst="rect">
                  <a:avLst/>
                </a:prstGeom>
                <a:blipFill>
                  <a:blip r:embed="rId4"/>
                  <a:stretch>
                    <a:fillRect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直線接點 55">
              <a:extLst>
                <a:ext uri="{FF2B5EF4-FFF2-40B4-BE49-F238E27FC236}">
                  <a16:creationId xmlns:a16="http://schemas.microsoft.com/office/drawing/2014/main" id="{A4B02F2A-C158-43A0-8A66-8D31335A9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4893" y="2972504"/>
              <a:ext cx="0" cy="25415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" name="直接箭头连接符 85">
              <a:extLst>
                <a:ext uri="{FF2B5EF4-FFF2-40B4-BE49-F238E27FC236}">
                  <a16:creationId xmlns:a16="http://schemas.microsoft.com/office/drawing/2014/main" id="{365651AD-43C2-4068-8032-952D211EA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6104" y="3111975"/>
              <a:ext cx="2372192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87" name="直線接點 55">
              <a:extLst>
                <a:ext uri="{FF2B5EF4-FFF2-40B4-BE49-F238E27FC236}">
                  <a16:creationId xmlns:a16="http://schemas.microsoft.com/office/drawing/2014/main" id="{323F08C6-E346-48D5-B48A-5530AD140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6104" y="2984616"/>
              <a:ext cx="0" cy="24204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652786E-B8A2-485E-9072-B15A3503BC0E}"/>
              </a:ext>
            </a:extLst>
          </p:cNvPr>
          <p:cNvGrpSpPr/>
          <p:nvPr/>
        </p:nvGrpSpPr>
        <p:grpSpPr>
          <a:xfrm>
            <a:off x="3295458" y="4857823"/>
            <a:ext cx="330860" cy="519014"/>
            <a:chOff x="3295458" y="4857823"/>
            <a:chExt cx="330860" cy="519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字方塊 87">
                  <a:extLst>
                    <a:ext uri="{FF2B5EF4-FFF2-40B4-BE49-F238E27FC236}">
                      <a16:creationId xmlns:a16="http://schemas.microsoft.com/office/drawing/2014/main" id="{0EA536B1-5A21-44F1-98C6-94C25144C24B}"/>
                    </a:ext>
                  </a:extLst>
                </p:cNvPr>
                <p:cNvSpPr txBox="1"/>
                <p:nvPr/>
              </p:nvSpPr>
              <p:spPr>
                <a:xfrm>
                  <a:off x="3295458" y="5038155"/>
                  <a:ext cx="330860" cy="338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微軟正黑體" panose="020B0604030504040204" pitchFamily="34" charset="-120"/>
                  </a:endParaRPr>
                </a:p>
              </p:txBody>
            </p:sp>
          </mc:Choice>
          <mc:Fallback xmlns="">
            <p:sp>
              <p:nvSpPr>
                <p:cNvPr id="81" name="文字方塊 87">
                  <a:extLst>
                    <a:ext uri="{FF2B5EF4-FFF2-40B4-BE49-F238E27FC236}">
                      <a16:creationId xmlns:a16="http://schemas.microsoft.com/office/drawing/2014/main" id="{0EA536B1-5A21-44F1-98C6-94C25144C2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5458" y="5038155"/>
                  <a:ext cx="330860" cy="338682"/>
                </a:xfrm>
                <a:prstGeom prst="rect">
                  <a:avLst/>
                </a:prstGeom>
                <a:blipFill>
                  <a:blip r:embed="rId5"/>
                  <a:stretch>
                    <a:fillRect l="-29630" b="-17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直線接點 55">
              <a:extLst>
                <a:ext uri="{FF2B5EF4-FFF2-40B4-BE49-F238E27FC236}">
                  <a16:creationId xmlns:a16="http://schemas.microsoft.com/office/drawing/2014/main" id="{8A0DD04A-818D-4F49-9743-DF21CE37E7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0888" y="4857823"/>
              <a:ext cx="0" cy="25415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37106F9A-A397-4CF9-BEA3-840041939964}"/>
              </a:ext>
            </a:extLst>
          </p:cNvPr>
          <p:cNvSpPr/>
          <p:nvPr/>
        </p:nvSpPr>
        <p:spPr>
          <a:xfrm>
            <a:off x="3436186" y="2456279"/>
            <a:ext cx="2586984" cy="218003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文字方塊 77">
            <a:extLst>
              <a:ext uri="{FF2B5EF4-FFF2-40B4-BE49-F238E27FC236}">
                <a16:creationId xmlns:a16="http://schemas.microsoft.com/office/drawing/2014/main" id="{8662B040-643C-4D8D-9E6B-6CF725B072B5}"/>
              </a:ext>
            </a:extLst>
          </p:cNvPr>
          <p:cNvSpPr txBox="1"/>
          <p:nvPr/>
        </p:nvSpPr>
        <p:spPr>
          <a:xfrm>
            <a:off x="4397941" y="3201110"/>
            <a:ext cx="1516762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28885"/>
            <a:r>
              <a:rPr kumimoji="1" lang="en-US" altLang="zh-TW" sz="1926" b="1" i="1" dirty="0">
                <a:solidFill>
                  <a:prstClr val="black"/>
                </a:solidFill>
                <a:ea typeface="微軟正黑體" panose="020B0604030504040204" pitchFamily="34" charset="-120"/>
              </a:rPr>
              <a:t>Jitter effect</a:t>
            </a:r>
            <a:endParaRPr kumimoji="1" lang="zh-TW" altLang="en-US" sz="1926" b="1" i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1621B8-11A5-4D11-8890-07161DE417DA}"/>
              </a:ext>
            </a:extLst>
          </p:cNvPr>
          <p:cNvGrpSpPr/>
          <p:nvPr/>
        </p:nvGrpSpPr>
        <p:grpSpPr>
          <a:xfrm>
            <a:off x="1304427" y="2378661"/>
            <a:ext cx="2150502" cy="388696"/>
            <a:chOff x="1304427" y="2378661"/>
            <a:chExt cx="2150502" cy="388696"/>
          </a:xfrm>
        </p:grpSpPr>
        <p:sp>
          <p:nvSpPr>
            <p:cNvPr id="76" name="文字方塊 77">
              <a:extLst>
                <a:ext uri="{FF2B5EF4-FFF2-40B4-BE49-F238E27FC236}">
                  <a16:creationId xmlns:a16="http://schemas.microsoft.com/office/drawing/2014/main" id="{E8388D1A-79F1-4CD6-8373-9D87DE4E6CF2}"/>
                </a:ext>
              </a:extLst>
            </p:cNvPr>
            <p:cNvSpPr txBox="1"/>
            <p:nvPr/>
          </p:nvSpPr>
          <p:spPr>
            <a:xfrm>
              <a:off x="1620773" y="2378661"/>
              <a:ext cx="1834156" cy="388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28885"/>
              <a:r>
                <a:rPr kumimoji="1" lang="en-US" altLang="zh-TW" sz="1926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Ideal injection</a:t>
              </a:r>
              <a:endParaRPr kumimoji="1" lang="zh-TW" altLang="en-US" sz="1926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3" name="五角星 1">
              <a:extLst>
                <a:ext uri="{FF2B5EF4-FFF2-40B4-BE49-F238E27FC236}">
                  <a16:creationId xmlns:a16="http://schemas.microsoft.com/office/drawing/2014/main" id="{02A5EC53-71DA-4854-97A1-BFF3E414208E}"/>
                </a:ext>
              </a:extLst>
            </p:cNvPr>
            <p:cNvSpPr/>
            <p:nvPr/>
          </p:nvSpPr>
          <p:spPr>
            <a:xfrm>
              <a:off x="1304427" y="2431195"/>
              <a:ext cx="273009" cy="274349"/>
            </a:xfrm>
            <a:prstGeom prst="star5">
              <a:avLst/>
            </a:prstGeom>
            <a:solidFill>
              <a:srgbClr val="ED7D31">
                <a:lumMod val="20000"/>
                <a:lumOff val="80000"/>
              </a:srgbClr>
            </a:solidFill>
            <a:ln w="317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8954F7A-DA8C-4F93-B761-4849C3F3DC9D}"/>
              </a:ext>
            </a:extLst>
          </p:cNvPr>
          <p:cNvGrpSpPr/>
          <p:nvPr/>
        </p:nvGrpSpPr>
        <p:grpSpPr>
          <a:xfrm>
            <a:off x="880666" y="2901416"/>
            <a:ext cx="2570879" cy="400488"/>
            <a:chOff x="880666" y="2901416"/>
            <a:chExt cx="2570879" cy="400488"/>
          </a:xfrm>
        </p:grpSpPr>
        <p:sp>
          <p:nvSpPr>
            <p:cNvPr id="77" name="文字方塊 77">
              <a:extLst>
                <a:ext uri="{FF2B5EF4-FFF2-40B4-BE49-F238E27FC236}">
                  <a16:creationId xmlns:a16="http://schemas.microsoft.com/office/drawing/2014/main" id="{4E64F4BF-C154-4470-9EBF-1D9BAFA3221F}"/>
                </a:ext>
              </a:extLst>
            </p:cNvPr>
            <p:cNvSpPr txBox="1"/>
            <p:nvPr/>
          </p:nvSpPr>
          <p:spPr>
            <a:xfrm>
              <a:off x="1232668" y="2913208"/>
              <a:ext cx="2218877" cy="388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28885"/>
              <a:r>
                <a:rPr kumimoji="1" lang="en-US" altLang="zh-TW" sz="1926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Delayed injection</a:t>
              </a:r>
              <a:endParaRPr kumimoji="1" lang="zh-TW" altLang="en-US" sz="1926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4" name="乘 3">
              <a:extLst>
                <a:ext uri="{FF2B5EF4-FFF2-40B4-BE49-F238E27FC236}">
                  <a16:creationId xmlns:a16="http://schemas.microsoft.com/office/drawing/2014/main" id="{D437EBE3-E4B8-42E5-9778-0086C3750D30}"/>
                </a:ext>
              </a:extLst>
            </p:cNvPr>
            <p:cNvSpPr/>
            <p:nvPr/>
          </p:nvSpPr>
          <p:spPr>
            <a:xfrm>
              <a:off x="880666" y="2901416"/>
              <a:ext cx="383187" cy="386667"/>
            </a:xfrm>
            <a:prstGeom prst="mathMultiply">
              <a:avLst/>
            </a:prstGeom>
            <a:solidFill>
              <a:srgbClr val="ED7D31">
                <a:lumMod val="20000"/>
                <a:lumOff val="80000"/>
              </a:srgbClr>
            </a:solidFill>
            <a:ln w="317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07" name="矩形: 圆角 106">
            <a:extLst>
              <a:ext uri="{FF2B5EF4-FFF2-40B4-BE49-F238E27FC236}">
                <a16:creationId xmlns:a16="http://schemas.microsoft.com/office/drawing/2014/main" id="{15EE4DBE-0CD5-428A-9457-A30F2269321C}"/>
              </a:ext>
            </a:extLst>
          </p:cNvPr>
          <p:cNvSpPr/>
          <p:nvPr/>
        </p:nvSpPr>
        <p:spPr>
          <a:xfrm>
            <a:off x="3376294" y="2956102"/>
            <a:ext cx="2538407" cy="317838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13E96C41-86F7-47D3-9DAC-019DA9B7C4B7}"/>
              </a:ext>
            </a:extLst>
          </p:cNvPr>
          <p:cNvSpPr/>
          <p:nvPr/>
        </p:nvSpPr>
        <p:spPr>
          <a:xfrm>
            <a:off x="6534102" y="2895882"/>
            <a:ext cx="699930" cy="418001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C8976627-E116-40D0-8297-B59F9121B313}"/>
              </a:ext>
            </a:extLst>
          </p:cNvPr>
          <p:cNvSpPr/>
          <p:nvPr/>
        </p:nvSpPr>
        <p:spPr>
          <a:xfrm>
            <a:off x="7698762" y="2895881"/>
            <a:ext cx="699930" cy="418001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7AA48A05-269C-42D3-970E-B0147D035C8E}"/>
              </a:ext>
            </a:extLst>
          </p:cNvPr>
          <p:cNvSpPr/>
          <p:nvPr/>
        </p:nvSpPr>
        <p:spPr>
          <a:xfrm>
            <a:off x="2977846" y="3507313"/>
            <a:ext cx="1492554" cy="649020"/>
          </a:xfrm>
          <a:prstGeom prst="roundRect">
            <a:avLst/>
          </a:prstGeom>
          <a:solidFill>
            <a:srgbClr val="C8161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Insufficient Covering</a:t>
            </a:r>
          </a:p>
        </p:txBody>
      </p: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5DCE41DC-508D-47D0-A99B-8F3E4897DAA3}"/>
              </a:ext>
            </a:extLst>
          </p:cNvPr>
          <p:cNvSpPr/>
          <p:nvPr/>
        </p:nvSpPr>
        <p:spPr>
          <a:xfrm>
            <a:off x="6905502" y="3429000"/>
            <a:ext cx="2778162" cy="649020"/>
          </a:xfrm>
          <a:prstGeom prst="roundRect">
            <a:avLst/>
          </a:prstGeom>
          <a:solidFill>
            <a:srgbClr val="C8161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Unexpected Influence on Switching Samples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A674A66-BD0D-41ED-87D6-F0D1A7924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5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83" grpId="0" animBg="1"/>
      <p:bldP spid="75" grpId="0" animBg="1"/>
      <p:bldP spid="102" grpId="0"/>
      <p:bldP spid="107" grpId="0" animBg="1"/>
      <p:bldP spid="107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Injection Timing Optimization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AD7461C-58E2-4CE4-8148-C8A259440A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7F10BBC-0FB2-4323-8C26-0B4F76964C60}"/>
              </a:ext>
            </a:extLst>
          </p:cNvPr>
          <p:cNvSpPr/>
          <p:nvPr/>
        </p:nvSpPr>
        <p:spPr>
          <a:xfrm>
            <a:off x="3446105" y="2197986"/>
            <a:ext cx="2566271" cy="2786915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36829AA-28BC-4268-A744-C20475B94A87}"/>
              </a:ext>
            </a:extLst>
          </p:cNvPr>
          <p:cNvSpPr/>
          <p:nvPr/>
        </p:nvSpPr>
        <p:spPr>
          <a:xfrm>
            <a:off x="6600340" y="2182908"/>
            <a:ext cx="554647" cy="2786911"/>
          </a:xfrm>
          <a:prstGeom prst="rect">
            <a:avLst/>
          </a:prstGeom>
          <a:pattFill prst="ltDnDiag">
            <a:fgClr>
              <a:srgbClr val="5B9BD5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CB6A793D-89C0-4C28-BBC5-FBD5B90F6954}"/>
              </a:ext>
            </a:extLst>
          </p:cNvPr>
          <p:cNvSpPr/>
          <p:nvPr/>
        </p:nvSpPr>
        <p:spPr>
          <a:xfrm>
            <a:off x="7782961" y="2189454"/>
            <a:ext cx="554647" cy="2786911"/>
          </a:xfrm>
          <a:prstGeom prst="rect">
            <a:avLst/>
          </a:prstGeom>
          <a:pattFill prst="ltDnDiag">
            <a:fgClr>
              <a:srgbClr val="5B9BD5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83F4AA6-9551-45C9-8F91-B99CE0B3679B}"/>
              </a:ext>
            </a:extLst>
          </p:cNvPr>
          <p:cNvSpPr/>
          <p:nvPr/>
        </p:nvSpPr>
        <p:spPr>
          <a:xfrm>
            <a:off x="8952728" y="2195510"/>
            <a:ext cx="554647" cy="2786911"/>
          </a:xfrm>
          <a:prstGeom prst="rect">
            <a:avLst/>
          </a:prstGeom>
          <a:pattFill prst="ltDnDiag">
            <a:fgClr>
              <a:srgbClr val="5B9BD5">
                <a:lumMod val="75000"/>
              </a:srgbClr>
            </a:fgClr>
            <a:bgClr>
              <a:sysClr val="window" lastClr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8D4E593F-3D43-4368-B2BD-D0F278AF60E7}"/>
              </a:ext>
            </a:extLst>
          </p:cNvPr>
          <p:cNvSpPr/>
          <p:nvPr/>
        </p:nvSpPr>
        <p:spPr>
          <a:xfrm>
            <a:off x="3437199" y="1711773"/>
            <a:ext cx="2584961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Reference Period(8</a:t>
            </a:r>
            <a:r>
              <a:rPr kumimoji="1" lang="el-GR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μ</a:t>
            </a: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s)</a:t>
            </a:r>
            <a:endParaRPr kumimoji="1" lang="zh-TW" altLang="en-US" sz="1926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7844E714-073B-4493-90A5-1BC755431910}"/>
              </a:ext>
            </a:extLst>
          </p:cNvPr>
          <p:cNvSpPr/>
          <p:nvPr/>
        </p:nvSpPr>
        <p:spPr>
          <a:xfrm>
            <a:off x="5954671" y="1711773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B53DBC5-4BC6-4F75-8090-09A95B8CC439}"/>
              </a:ext>
            </a:extLst>
          </p:cNvPr>
          <p:cNvSpPr/>
          <p:nvPr/>
        </p:nvSpPr>
        <p:spPr>
          <a:xfrm>
            <a:off x="6581267" y="1711773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Slot1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BC92D8C-45C2-4A78-846E-2D0DD18FD7BD}"/>
              </a:ext>
            </a:extLst>
          </p:cNvPr>
          <p:cNvSpPr/>
          <p:nvPr/>
        </p:nvSpPr>
        <p:spPr>
          <a:xfrm>
            <a:off x="7116364" y="1711773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7B9B7A9-DDE8-4915-926A-1FCE2C2C53D0}"/>
              </a:ext>
            </a:extLst>
          </p:cNvPr>
          <p:cNvSpPr/>
          <p:nvPr/>
        </p:nvSpPr>
        <p:spPr>
          <a:xfrm>
            <a:off x="7760294" y="1711773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Slot2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ABFB27D-88A5-424B-A0CC-7D5DDFD67BE2}"/>
              </a:ext>
            </a:extLst>
          </p:cNvPr>
          <p:cNvSpPr/>
          <p:nvPr/>
        </p:nvSpPr>
        <p:spPr>
          <a:xfrm>
            <a:off x="8294583" y="1711773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9AB094A-679D-415D-9C88-CA5685662D8A}"/>
              </a:ext>
            </a:extLst>
          </p:cNvPr>
          <p:cNvSpPr/>
          <p:nvPr/>
        </p:nvSpPr>
        <p:spPr>
          <a:xfrm>
            <a:off x="8939319" y="1711773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Slot3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D72286F2-F534-47EE-AA81-4FAF43B1AC9B}"/>
              </a:ext>
            </a:extLst>
          </p:cNvPr>
          <p:cNvSpPr/>
          <p:nvPr/>
        </p:nvSpPr>
        <p:spPr>
          <a:xfrm>
            <a:off x="10063123" y="1711773"/>
            <a:ext cx="699930" cy="47161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Switch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3B98B46-4C01-41C4-883A-6DA06892B340}"/>
              </a:ext>
            </a:extLst>
          </p:cNvPr>
          <p:cNvSpPr/>
          <p:nvPr/>
        </p:nvSpPr>
        <p:spPr>
          <a:xfrm>
            <a:off x="10707857" y="1711773"/>
            <a:ext cx="638137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50CF9BA-7653-4002-BF37-29F892C78922}"/>
              </a:ext>
            </a:extLst>
          </p:cNvPr>
          <p:cNvSpPr/>
          <p:nvPr/>
        </p:nvSpPr>
        <p:spPr>
          <a:xfrm>
            <a:off x="9528832" y="1711773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…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38249E4-47EA-4904-AC8B-FA0240D4E422}"/>
              </a:ext>
            </a:extLst>
          </p:cNvPr>
          <p:cNvSpPr/>
          <p:nvPr/>
        </p:nvSpPr>
        <p:spPr>
          <a:xfrm>
            <a:off x="10667920" y="1704207"/>
            <a:ext cx="71960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28885">
              <a:defRPr/>
            </a:pPr>
            <a:r>
              <a:rPr kumimoji="1" lang="en-US" altLang="zh-TW" sz="1375" kern="0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Smpl</a:t>
            </a:r>
            <a:b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</a:br>
            <a:r>
              <a:rPr kumimoji="1" lang="en-US" altLang="zh-TW" sz="1375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Slot74</a:t>
            </a: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4D0DF305-4A4A-4CB2-AF30-F19A95938498}"/>
              </a:ext>
            </a:extLst>
          </p:cNvPr>
          <p:cNvSpPr/>
          <p:nvPr/>
        </p:nvSpPr>
        <p:spPr>
          <a:xfrm>
            <a:off x="6028207" y="1711583"/>
            <a:ext cx="554647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68089CD2-36A3-4567-9503-F21EF21A9898}"/>
              </a:ext>
            </a:extLst>
          </p:cNvPr>
          <p:cNvSpPr/>
          <p:nvPr/>
        </p:nvSpPr>
        <p:spPr>
          <a:xfrm>
            <a:off x="7167294" y="1711821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0F6DCF60-9C83-43ED-82AB-1E0A233DACE3}"/>
              </a:ext>
            </a:extLst>
          </p:cNvPr>
          <p:cNvSpPr/>
          <p:nvPr/>
        </p:nvSpPr>
        <p:spPr>
          <a:xfrm>
            <a:off x="8351103" y="1711698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FF391F8-8AD9-4166-9231-2FB9E7192761}"/>
              </a:ext>
            </a:extLst>
          </p:cNvPr>
          <p:cNvSpPr/>
          <p:nvPr/>
        </p:nvSpPr>
        <p:spPr>
          <a:xfrm>
            <a:off x="10114867" y="1711297"/>
            <a:ext cx="589513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endParaRPr kumimoji="1" lang="zh-TW" altLang="en-US" sz="1375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04909B4B-B9DC-47F0-B43B-F5CE201BB2F2}"/>
              </a:ext>
            </a:extLst>
          </p:cNvPr>
          <p:cNvSpPr/>
          <p:nvPr/>
        </p:nvSpPr>
        <p:spPr>
          <a:xfrm>
            <a:off x="1304427" y="1711787"/>
            <a:ext cx="2130749" cy="471610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8885">
              <a:defRPr/>
            </a:pP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Guard Period(4</a:t>
            </a:r>
            <a:r>
              <a:rPr kumimoji="1" lang="el-GR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μ</a:t>
            </a:r>
            <a:r>
              <a:rPr kumimoji="1" lang="en-US" altLang="zh-TW" sz="1926" kern="0" dirty="0">
                <a:solidFill>
                  <a:prstClr val="black"/>
                </a:solidFill>
                <a:ea typeface="微軟正黑體" panose="020B0604030504040204" pitchFamily="34" charset="-120"/>
              </a:rPr>
              <a:t>s)</a:t>
            </a:r>
            <a:endParaRPr kumimoji="1" lang="zh-TW" altLang="en-US" sz="1926" kern="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7106F9A-A397-4CF9-BEA3-840041939964}"/>
              </a:ext>
            </a:extLst>
          </p:cNvPr>
          <p:cNvSpPr/>
          <p:nvPr/>
        </p:nvSpPr>
        <p:spPr>
          <a:xfrm>
            <a:off x="3436186" y="2456279"/>
            <a:ext cx="2586984" cy="218003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6" name="文字方塊 77">
            <a:extLst>
              <a:ext uri="{FF2B5EF4-FFF2-40B4-BE49-F238E27FC236}">
                <a16:creationId xmlns:a16="http://schemas.microsoft.com/office/drawing/2014/main" id="{E8388D1A-79F1-4CD6-8373-9D87DE4E6CF2}"/>
              </a:ext>
            </a:extLst>
          </p:cNvPr>
          <p:cNvSpPr txBox="1"/>
          <p:nvPr/>
        </p:nvSpPr>
        <p:spPr>
          <a:xfrm>
            <a:off x="1620773" y="2378661"/>
            <a:ext cx="1834156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28885"/>
            <a:r>
              <a:rPr kumimoji="1" lang="en-US" altLang="zh-TW" sz="1926" b="1" dirty="0">
                <a:solidFill>
                  <a:prstClr val="black"/>
                </a:solidFill>
                <a:ea typeface="微軟正黑體" panose="020B0604030504040204" pitchFamily="34" charset="-120"/>
              </a:rPr>
              <a:t>Ideal injection</a:t>
            </a:r>
            <a:endParaRPr kumimoji="1" lang="zh-TW" altLang="en-US" sz="1926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7" name="文字方塊 77">
            <a:extLst>
              <a:ext uri="{FF2B5EF4-FFF2-40B4-BE49-F238E27FC236}">
                <a16:creationId xmlns:a16="http://schemas.microsoft.com/office/drawing/2014/main" id="{4E64F4BF-C154-4470-9EBF-1D9BAFA3221F}"/>
              </a:ext>
            </a:extLst>
          </p:cNvPr>
          <p:cNvSpPr txBox="1"/>
          <p:nvPr/>
        </p:nvSpPr>
        <p:spPr>
          <a:xfrm>
            <a:off x="1232668" y="2913208"/>
            <a:ext cx="2218877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28885"/>
            <a:r>
              <a:rPr kumimoji="1" lang="en-US" altLang="zh-TW" sz="1926" b="1" dirty="0">
                <a:solidFill>
                  <a:prstClr val="black"/>
                </a:solidFill>
                <a:ea typeface="微軟正黑體" panose="020B0604030504040204" pitchFamily="34" charset="-120"/>
              </a:rPr>
              <a:t>Delayed injection</a:t>
            </a:r>
            <a:endParaRPr kumimoji="1" lang="zh-TW" altLang="en-US" sz="1926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cxnSp>
        <p:nvCxnSpPr>
          <p:cNvPr id="79" name="直線箭頭接點 48">
            <a:extLst>
              <a:ext uri="{FF2B5EF4-FFF2-40B4-BE49-F238E27FC236}">
                <a16:creationId xmlns:a16="http://schemas.microsoft.com/office/drawing/2014/main" id="{D8B826EB-2D29-4972-8856-FD50261C471B}"/>
              </a:ext>
            </a:extLst>
          </p:cNvPr>
          <p:cNvCxnSpPr>
            <a:cxnSpLocks/>
          </p:cNvCxnSpPr>
          <p:nvPr/>
        </p:nvCxnSpPr>
        <p:spPr>
          <a:xfrm>
            <a:off x="916864" y="4984927"/>
            <a:ext cx="10185568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50">
                <a:extLst>
                  <a:ext uri="{FF2B5EF4-FFF2-40B4-BE49-F238E27FC236}">
                    <a16:creationId xmlns:a16="http://schemas.microsoft.com/office/drawing/2014/main" id="{FDFF1053-63E6-4ABB-8EB7-D71F79F72646}"/>
                  </a:ext>
                </a:extLst>
              </p:cNvPr>
              <p:cNvSpPr txBox="1"/>
              <p:nvPr/>
            </p:nvSpPr>
            <p:spPr>
              <a:xfrm>
                <a:off x="10240301" y="4499342"/>
                <a:ext cx="1221105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28885"/>
                <a:r>
                  <a:rPr kumimoji="1" lang="en-US" altLang="zh-TW" sz="1926" dirty="0">
                    <a:solidFill>
                      <a:prstClr val="black"/>
                    </a:solidFill>
                    <a:ea typeface="微軟正黑體" panose="020B0604030504040204" pitchFamily="34" charset="-120"/>
                  </a:rPr>
                  <a:t>Time (</a:t>
                </a:r>
                <a14:m>
                  <m:oMath xmlns:m="http://schemas.openxmlformats.org/officeDocument/2006/math">
                    <m:r>
                      <a:rPr kumimoji="1" lang="en-US" altLang="zh-TW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zh-TW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kumimoji="1" lang="en-US" altLang="zh-TW" sz="1926" dirty="0">
                    <a:solidFill>
                      <a:prstClr val="black"/>
                    </a:solidFill>
                    <a:ea typeface="微軟正黑體" panose="020B0604030504040204" pitchFamily="34" charset="-120"/>
                  </a:rPr>
                  <a:t>)</a:t>
                </a:r>
                <a:endParaRPr kumimoji="1" lang="zh-TW" altLang="en-US" sz="1926" dirty="0">
                  <a:solidFill>
                    <a:prstClr val="black"/>
                  </a:solidFill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0" name="文字方塊 50">
                <a:extLst>
                  <a:ext uri="{FF2B5EF4-FFF2-40B4-BE49-F238E27FC236}">
                    <a16:creationId xmlns:a16="http://schemas.microsoft.com/office/drawing/2014/main" id="{FDFF1053-63E6-4ABB-8EB7-D71F79F72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301" y="4499342"/>
                <a:ext cx="1221105" cy="392993"/>
              </a:xfrm>
              <a:prstGeom prst="rect">
                <a:avLst/>
              </a:prstGeom>
              <a:blipFill>
                <a:blip r:embed="rId3"/>
                <a:stretch>
                  <a:fillRect l="-4500" t="-6154" r="-4000" b="-2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87">
                <a:extLst>
                  <a:ext uri="{FF2B5EF4-FFF2-40B4-BE49-F238E27FC236}">
                    <a16:creationId xmlns:a16="http://schemas.microsoft.com/office/drawing/2014/main" id="{0EA536B1-5A21-44F1-98C6-94C25144C24B}"/>
                  </a:ext>
                </a:extLst>
              </p:cNvPr>
              <p:cNvSpPr txBox="1"/>
              <p:nvPr/>
            </p:nvSpPr>
            <p:spPr>
              <a:xfrm>
                <a:off x="3295458" y="5038155"/>
                <a:ext cx="330860" cy="338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288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en-US" altLang="zh-TW" sz="2201" i="1" dirty="0">
                  <a:solidFill>
                    <a:prstClr val="black"/>
                  </a:solidFill>
                  <a:latin typeface="Cambria Math" panose="02040503050406030204" pitchFamily="18" charset="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1" name="文字方塊 87">
                <a:extLst>
                  <a:ext uri="{FF2B5EF4-FFF2-40B4-BE49-F238E27FC236}">
                    <a16:creationId xmlns:a16="http://schemas.microsoft.com/office/drawing/2014/main" id="{0EA536B1-5A21-44F1-98C6-94C25144C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458" y="5038155"/>
                <a:ext cx="330860" cy="338682"/>
              </a:xfrm>
              <a:prstGeom prst="rect">
                <a:avLst/>
              </a:prstGeom>
              <a:blipFill>
                <a:blip r:embed="rId4"/>
                <a:stretch>
                  <a:fillRect l="-29630"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82">
            <a:extLst>
              <a:ext uri="{FF2B5EF4-FFF2-40B4-BE49-F238E27FC236}">
                <a16:creationId xmlns:a16="http://schemas.microsoft.com/office/drawing/2014/main" id="{976D533A-1C7E-4F1F-9D8E-E85E0FA1BC8B}"/>
              </a:ext>
            </a:extLst>
          </p:cNvPr>
          <p:cNvSpPr/>
          <p:nvPr/>
        </p:nvSpPr>
        <p:spPr>
          <a:xfrm>
            <a:off x="5850949" y="2990488"/>
            <a:ext cx="2586984" cy="218003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72EA49FF-0750-4105-95C8-E42686293CDD}"/>
              </a:ext>
            </a:extLst>
          </p:cNvPr>
          <p:cNvSpPr/>
          <p:nvPr/>
        </p:nvSpPr>
        <p:spPr>
          <a:xfrm>
            <a:off x="3173908" y="4328382"/>
            <a:ext cx="2586984" cy="218003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5" name="直線接點 55">
            <a:extLst>
              <a:ext uri="{FF2B5EF4-FFF2-40B4-BE49-F238E27FC236}">
                <a16:creationId xmlns:a16="http://schemas.microsoft.com/office/drawing/2014/main" id="{A4B02F2A-C158-43A0-8A66-8D31335A9078}"/>
              </a:ext>
            </a:extLst>
          </p:cNvPr>
          <p:cNvCxnSpPr>
            <a:cxnSpLocks/>
          </p:cNvCxnSpPr>
          <p:nvPr/>
        </p:nvCxnSpPr>
        <p:spPr>
          <a:xfrm flipV="1">
            <a:off x="5844893" y="2972504"/>
            <a:ext cx="0" cy="254154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365651AD-43C2-4068-8032-952D211EAAAD}"/>
              </a:ext>
            </a:extLst>
          </p:cNvPr>
          <p:cNvCxnSpPr>
            <a:cxnSpLocks/>
          </p:cNvCxnSpPr>
          <p:nvPr/>
        </p:nvCxnSpPr>
        <p:spPr>
          <a:xfrm flipH="1">
            <a:off x="3446104" y="3111975"/>
            <a:ext cx="2372192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87" name="直線接點 55">
            <a:extLst>
              <a:ext uri="{FF2B5EF4-FFF2-40B4-BE49-F238E27FC236}">
                <a16:creationId xmlns:a16="http://schemas.microsoft.com/office/drawing/2014/main" id="{323F08C6-E346-48D5-B48A-5530AD140EEF}"/>
              </a:ext>
            </a:extLst>
          </p:cNvPr>
          <p:cNvCxnSpPr>
            <a:cxnSpLocks/>
          </p:cNvCxnSpPr>
          <p:nvPr/>
        </p:nvCxnSpPr>
        <p:spPr>
          <a:xfrm flipV="1">
            <a:off x="3446104" y="2984616"/>
            <a:ext cx="0" cy="24204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2" name="直線接點 55">
            <a:extLst>
              <a:ext uri="{FF2B5EF4-FFF2-40B4-BE49-F238E27FC236}">
                <a16:creationId xmlns:a16="http://schemas.microsoft.com/office/drawing/2014/main" id="{8A0DD04A-818D-4F49-9743-DF21CE37E79D}"/>
              </a:ext>
            </a:extLst>
          </p:cNvPr>
          <p:cNvCxnSpPr>
            <a:cxnSpLocks/>
          </p:cNvCxnSpPr>
          <p:nvPr/>
        </p:nvCxnSpPr>
        <p:spPr>
          <a:xfrm flipV="1">
            <a:off x="3460888" y="4857823"/>
            <a:ext cx="0" cy="254154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BC750CA-EA43-4FA0-B6F3-B09DB9495093}"/>
              </a:ext>
            </a:extLst>
          </p:cNvPr>
          <p:cNvGrpSpPr/>
          <p:nvPr/>
        </p:nvGrpSpPr>
        <p:grpSpPr>
          <a:xfrm>
            <a:off x="1016264" y="3850988"/>
            <a:ext cx="2432518" cy="1056378"/>
            <a:chOff x="1016264" y="3850988"/>
            <a:chExt cx="2432518" cy="1056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EAF4F7CF-BA69-43BF-81D1-48033B7AC458}"/>
                    </a:ext>
                  </a:extLst>
                </p:cNvPr>
                <p:cNvSpPr txBox="1"/>
                <p:nvPr/>
              </p:nvSpPr>
              <p:spPr>
                <a:xfrm>
                  <a:off x="2050980" y="3850988"/>
                  <a:ext cx="511055" cy="3646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𝑜𝑝𝑡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新細明體" panose="02020500000000000000" pitchFamily="18" charset="-120"/>
                  </a:endParaRPr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EAF4F7CF-BA69-43BF-81D1-48033B7AC4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0980" y="3850988"/>
                  <a:ext cx="511055" cy="364652"/>
                </a:xfrm>
                <a:prstGeom prst="rect">
                  <a:avLst/>
                </a:prstGeom>
                <a:blipFill>
                  <a:blip r:embed="rId5"/>
                  <a:stretch>
                    <a:fillRect l="-17857" r="-2381" b="-21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直線接點 55">
              <a:extLst>
                <a:ext uri="{FF2B5EF4-FFF2-40B4-BE49-F238E27FC236}">
                  <a16:creationId xmlns:a16="http://schemas.microsoft.com/office/drawing/2014/main" id="{EB954929-3B1F-4EA5-A0A7-A6B36B7D8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8782" y="4105545"/>
              <a:ext cx="0" cy="25415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" name="直接箭头连接符 89">
              <a:extLst>
                <a:ext uri="{FF2B5EF4-FFF2-40B4-BE49-F238E27FC236}">
                  <a16:creationId xmlns:a16="http://schemas.microsoft.com/office/drawing/2014/main" id="{19B2DD60-80C6-4FDA-88BA-67E0425B97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5048" y="4245016"/>
              <a:ext cx="227012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91" name="直線接點 55">
              <a:extLst>
                <a:ext uri="{FF2B5EF4-FFF2-40B4-BE49-F238E27FC236}">
                  <a16:creationId xmlns:a16="http://schemas.microsoft.com/office/drawing/2014/main" id="{7668B202-7A4C-4BD9-B9EF-8DBB1FE0BD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5048" y="4109768"/>
              <a:ext cx="0" cy="49862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文字方塊 87">
                  <a:extLst>
                    <a:ext uri="{FF2B5EF4-FFF2-40B4-BE49-F238E27FC236}">
                      <a16:creationId xmlns:a16="http://schemas.microsoft.com/office/drawing/2014/main" id="{4B5E09AD-A37D-4F41-92FC-5830CF21B395}"/>
                    </a:ext>
                  </a:extLst>
                </p:cNvPr>
                <p:cNvSpPr txBox="1"/>
                <p:nvPr/>
              </p:nvSpPr>
              <p:spPr>
                <a:xfrm>
                  <a:off x="1016264" y="4568684"/>
                  <a:ext cx="331501" cy="338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kumimoji="1" lang="en-US" altLang="zh-TW" sz="220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微軟正黑體" panose="020B0604030504040204" pitchFamily="34" charset="-120"/>
                  </a:endParaRPr>
                </a:p>
              </p:txBody>
            </p:sp>
          </mc:Choice>
          <mc:Fallback xmlns="">
            <p:sp>
              <p:nvSpPr>
                <p:cNvPr id="93" name="文字方塊 87">
                  <a:extLst>
                    <a:ext uri="{FF2B5EF4-FFF2-40B4-BE49-F238E27FC236}">
                      <a16:creationId xmlns:a16="http://schemas.microsoft.com/office/drawing/2014/main" id="{4B5E09AD-A37D-4F41-92FC-5830CF21B3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264" y="4568684"/>
                  <a:ext cx="331501" cy="338682"/>
                </a:xfrm>
                <a:prstGeom prst="rect">
                  <a:avLst/>
                </a:prstGeom>
                <a:blipFill>
                  <a:blip r:embed="rId6"/>
                  <a:stretch>
                    <a:fillRect l="-29630" b="-17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50A0AC2-9B89-4F8D-A0AD-079AB62511EF}"/>
              </a:ext>
            </a:extLst>
          </p:cNvPr>
          <p:cNvGrpSpPr/>
          <p:nvPr/>
        </p:nvGrpSpPr>
        <p:grpSpPr>
          <a:xfrm>
            <a:off x="3203785" y="4522160"/>
            <a:ext cx="1682652" cy="409541"/>
            <a:chOff x="3203785" y="4522160"/>
            <a:chExt cx="1682652" cy="409541"/>
          </a:xfrm>
        </p:grpSpPr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1DC411CA-1A35-401C-9AD5-6685E70C0F6A}"/>
                </a:ext>
              </a:extLst>
            </p:cNvPr>
            <p:cNvCxnSpPr>
              <a:cxnSpLocks/>
            </p:cNvCxnSpPr>
            <p:nvPr/>
          </p:nvCxnSpPr>
          <p:spPr>
            <a:xfrm>
              <a:off x="3203785" y="4671191"/>
              <a:ext cx="231391" cy="0"/>
            </a:xfrm>
            <a:prstGeom prst="line">
              <a:avLst/>
            </a:prstGeom>
            <a:noFill/>
            <a:ln w="38100" cap="flat" cmpd="sng" algn="ctr">
              <a:solidFill>
                <a:srgbClr val="9F2936"/>
              </a:solidFill>
              <a:prstDash val="sysDot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文字方塊 87">
                  <a:extLst>
                    <a:ext uri="{FF2B5EF4-FFF2-40B4-BE49-F238E27FC236}">
                      <a16:creationId xmlns:a16="http://schemas.microsoft.com/office/drawing/2014/main" id="{BE9A9B64-C26D-4EAC-A55E-5FDF2BCCFC7A}"/>
                    </a:ext>
                  </a:extLst>
                </p:cNvPr>
                <p:cNvSpPr txBox="1"/>
                <p:nvPr/>
              </p:nvSpPr>
              <p:spPr>
                <a:xfrm>
                  <a:off x="3565865" y="4565960"/>
                  <a:ext cx="1320572" cy="3657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TW" sz="2201" i="1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kumimoji="1" lang="en-US" altLang="zh-TW" sz="2201" i="1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srgbClr val="9F2936"/>
                                </a:solidFill>
                                <a:latin typeface="Cambria Math" panose="02040503050406030204" pitchFamily="18" charset="0"/>
                              </a:rPr>
                              <m:t>𝑜𝑝𝑡</m:t>
                            </m:r>
                          </m:sub>
                        </m:sSub>
                        <m:r>
                          <a:rPr kumimoji="1" lang="en-US" altLang="zh-TW" sz="2201" i="1">
                            <a:solidFill>
                              <a:srgbClr val="9F2936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kumimoji="1" lang="en-US" altLang="zh-TW" sz="2201" i="1" dirty="0">
                    <a:solidFill>
                      <a:srgbClr val="9F2936"/>
                    </a:solidFill>
                    <a:latin typeface="Cambria Math" panose="02040503050406030204" pitchFamily="18" charset="0"/>
                    <a:ea typeface="新細明體" panose="02020500000000000000" pitchFamily="18" charset="-120"/>
                  </a:endParaRPr>
                </a:p>
              </p:txBody>
            </p:sp>
          </mc:Choice>
          <mc:Fallback xmlns="">
            <p:sp>
              <p:nvSpPr>
                <p:cNvPr id="96" name="文字方塊 87">
                  <a:extLst>
                    <a:ext uri="{FF2B5EF4-FFF2-40B4-BE49-F238E27FC236}">
                      <a16:creationId xmlns:a16="http://schemas.microsoft.com/office/drawing/2014/main" id="{BE9A9B64-C26D-4EAC-A55E-5FDF2BCCFC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5865" y="4565960"/>
                  <a:ext cx="1320572" cy="365741"/>
                </a:xfrm>
                <a:prstGeom prst="rect">
                  <a:avLst/>
                </a:prstGeom>
                <a:blipFill>
                  <a:blip r:embed="rId7"/>
                  <a:stretch>
                    <a:fillRect l="-6912" r="-1843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E260EE60-6D6C-43F2-9AB8-9E24917D82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8675" y="4723564"/>
              <a:ext cx="242527" cy="172046"/>
            </a:xfrm>
            <a:prstGeom prst="straightConnector1">
              <a:avLst/>
            </a:prstGeom>
            <a:noFill/>
            <a:ln w="28575" cap="flat" cmpd="sng" algn="ctr">
              <a:solidFill>
                <a:srgbClr val="9F293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直線接點 55">
              <a:extLst>
                <a:ext uri="{FF2B5EF4-FFF2-40B4-BE49-F238E27FC236}">
                  <a16:creationId xmlns:a16="http://schemas.microsoft.com/office/drawing/2014/main" id="{386B183C-01CE-435A-B7C9-12A742C44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8776" y="4522160"/>
              <a:ext cx="0" cy="25415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C1E4364-74C8-4119-8E14-AFA92736F80C}"/>
              </a:ext>
            </a:extLst>
          </p:cNvPr>
          <p:cNvGrpSpPr/>
          <p:nvPr/>
        </p:nvGrpSpPr>
        <p:grpSpPr>
          <a:xfrm>
            <a:off x="1165048" y="4328381"/>
            <a:ext cx="2003469" cy="468538"/>
            <a:chOff x="1165048" y="4328381"/>
            <a:chExt cx="2003469" cy="468538"/>
          </a:xfrm>
        </p:grpSpPr>
        <p:cxnSp>
          <p:nvCxnSpPr>
            <p:cNvPr id="94" name="直線接點 55">
              <a:extLst>
                <a:ext uri="{FF2B5EF4-FFF2-40B4-BE49-F238E27FC236}">
                  <a16:creationId xmlns:a16="http://schemas.microsoft.com/office/drawing/2014/main" id="{CF79F129-C6AF-4836-A635-5580EEA8C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8517" y="4328381"/>
              <a:ext cx="0" cy="45029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" name="直接箭头连接符 98">
              <a:extLst>
                <a:ext uri="{FF2B5EF4-FFF2-40B4-BE49-F238E27FC236}">
                  <a16:creationId xmlns:a16="http://schemas.microsoft.com/office/drawing/2014/main" id="{37A79B0E-98EC-4F5E-BA43-09B5060EB6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5048" y="4450937"/>
              <a:ext cx="1972648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ot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文字方塊 87">
                  <a:extLst>
                    <a:ext uri="{FF2B5EF4-FFF2-40B4-BE49-F238E27FC236}">
                      <a16:creationId xmlns:a16="http://schemas.microsoft.com/office/drawing/2014/main" id="{D9E91C6C-138C-45A3-B6AF-5D1BB8AC525C}"/>
                    </a:ext>
                  </a:extLst>
                </p:cNvPr>
                <p:cNvSpPr txBox="1"/>
                <p:nvPr/>
              </p:nvSpPr>
              <p:spPr>
                <a:xfrm>
                  <a:off x="1889766" y="4431178"/>
                  <a:ext cx="511055" cy="3657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288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zh-TW" sz="220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kumimoji="1" lang="en-US" altLang="zh-TW" sz="2201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新細明體" panose="02020500000000000000" pitchFamily="18" charset="-120"/>
                  </a:endParaRPr>
                </a:p>
              </p:txBody>
            </p:sp>
          </mc:Choice>
          <mc:Fallback xmlns="">
            <p:sp>
              <p:nvSpPr>
                <p:cNvPr id="100" name="文字方塊 87">
                  <a:extLst>
                    <a:ext uri="{FF2B5EF4-FFF2-40B4-BE49-F238E27FC236}">
                      <a16:creationId xmlns:a16="http://schemas.microsoft.com/office/drawing/2014/main" id="{D9E91C6C-138C-45A3-B6AF-5D1BB8AC52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9766" y="4431178"/>
                  <a:ext cx="511055" cy="365741"/>
                </a:xfrm>
                <a:prstGeom prst="rect">
                  <a:avLst/>
                </a:prstGeom>
                <a:blipFill>
                  <a:blip r:embed="rId8"/>
                  <a:stretch>
                    <a:fillRect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五角星 1">
            <a:extLst>
              <a:ext uri="{FF2B5EF4-FFF2-40B4-BE49-F238E27FC236}">
                <a16:creationId xmlns:a16="http://schemas.microsoft.com/office/drawing/2014/main" id="{02A5EC53-71DA-4854-97A1-BFF3E414208E}"/>
              </a:ext>
            </a:extLst>
          </p:cNvPr>
          <p:cNvSpPr/>
          <p:nvPr/>
        </p:nvSpPr>
        <p:spPr>
          <a:xfrm>
            <a:off x="1304427" y="2431195"/>
            <a:ext cx="273009" cy="274349"/>
          </a:xfrm>
          <a:prstGeom prst="star5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乘 3">
            <a:extLst>
              <a:ext uri="{FF2B5EF4-FFF2-40B4-BE49-F238E27FC236}">
                <a16:creationId xmlns:a16="http://schemas.microsoft.com/office/drawing/2014/main" id="{D437EBE3-E4B8-42E5-9778-0086C3750D30}"/>
              </a:ext>
            </a:extLst>
          </p:cNvPr>
          <p:cNvSpPr/>
          <p:nvPr/>
        </p:nvSpPr>
        <p:spPr>
          <a:xfrm>
            <a:off x="880666" y="2901416"/>
            <a:ext cx="383187" cy="386667"/>
          </a:xfrm>
          <a:prstGeom prst="mathMultiply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AD2E16-E066-44F0-8FEA-BD25FED37CDF}"/>
              </a:ext>
            </a:extLst>
          </p:cNvPr>
          <p:cNvGrpSpPr/>
          <p:nvPr/>
        </p:nvGrpSpPr>
        <p:grpSpPr>
          <a:xfrm>
            <a:off x="629074" y="3462045"/>
            <a:ext cx="2840840" cy="388696"/>
            <a:chOff x="629074" y="3462045"/>
            <a:chExt cx="2840840" cy="388696"/>
          </a:xfrm>
        </p:grpSpPr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E07956A4-0A9F-4899-8235-61D7DCEACAC3}"/>
                </a:ext>
              </a:extLst>
            </p:cNvPr>
            <p:cNvSpPr txBox="1"/>
            <p:nvPr/>
          </p:nvSpPr>
          <p:spPr>
            <a:xfrm>
              <a:off x="957367" y="3462045"/>
              <a:ext cx="2512547" cy="388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28885"/>
              <a:r>
                <a:rPr kumimoji="1" lang="en-US" altLang="zh-TW" sz="1926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Timing optimization</a:t>
              </a:r>
              <a:endParaRPr kumimoji="1" lang="zh-TW" altLang="en-US" sz="1926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D2EB8A7E-F467-4D1A-A059-6284398D60A5}"/>
                </a:ext>
              </a:extLst>
            </p:cNvPr>
            <p:cNvSpPr/>
            <p:nvPr/>
          </p:nvSpPr>
          <p:spPr>
            <a:xfrm rot="2930930">
              <a:off x="565705" y="3636428"/>
              <a:ext cx="212121" cy="85383"/>
            </a:xfrm>
            <a:prstGeom prst="rect">
              <a:avLst/>
            </a:prstGeom>
            <a:solidFill>
              <a:srgbClr val="ED7D31">
                <a:lumMod val="20000"/>
                <a:lumOff val="80000"/>
              </a:srgbClr>
            </a:solidFill>
            <a:ln w="317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06" name="矩形 105">
            <a:extLst>
              <a:ext uri="{FF2B5EF4-FFF2-40B4-BE49-F238E27FC236}">
                <a16:creationId xmlns:a16="http://schemas.microsoft.com/office/drawing/2014/main" id="{C7348584-0C21-4CF3-B2A8-1024D8C30BE8}"/>
              </a:ext>
            </a:extLst>
          </p:cNvPr>
          <p:cNvSpPr/>
          <p:nvPr/>
        </p:nvSpPr>
        <p:spPr>
          <a:xfrm rot="2930930">
            <a:off x="764824" y="3481355"/>
            <a:ext cx="82023" cy="330801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1E23C96B-DA6E-487F-93D0-B711081595F9}"/>
              </a:ext>
            </a:extLst>
          </p:cNvPr>
          <p:cNvSpPr/>
          <p:nvPr/>
        </p:nvSpPr>
        <p:spPr>
          <a:xfrm rot="2815654">
            <a:off x="654088" y="3667988"/>
            <a:ext cx="71299" cy="5760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317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AA7A52-B152-4880-9128-2C0F39A32C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8499" y="5407608"/>
            <a:ext cx="5925967" cy="7836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7D750D-98BC-4B0E-9765-4F6E9559C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2000" y="5687295"/>
            <a:ext cx="2963396" cy="316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字方塊 87">
                <a:extLst>
                  <a:ext uri="{FF2B5EF4-FFF2-40B4-BE49-F238E27FC236}">
                    <a16:creationId xmlns:a16="http://schemas.microsoft.com/office/drawing/2014/main" id="{3D5C518C-4579-48D4-913A-9B38B6A40DF7}"/>
                  </a:ext>
                </a:extLst>
              </p:cNvPr>
              <p:cNvSpPr txBox="1"/>
              <p:nvPr/>
            </p:nvSpPr>
            <p:spPr>
              <a:xfrm>
                <a:off x="4397941" y="2714454"/>
                <a:ext cx="511055" cy="365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288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TW" sz="220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1" lang="en-US" altLang="zh-TW" sz="2201" i="1" dirty="0">
                  <a:solidFill>
                    <a:prstClr val="black"/>
                  </a:solidFill>
                  <a:latin typeface="Cambria Math" panose="02040503050406030204" pitchFamily="18" charset="0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10" name="文字方塊 87">
                <a:extLst>
                  <a:ext uri="{FF2B5EF4-FFF2-40B4-BE49-F238E27FC236}">
                    <a16:creationId xmlns:a16="http://schemas.microsoft.com/office/drawing/2014/main" id="{3D5C518C-4579-48D4-913A-9B38B6A40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41" y="2714454"/>
                <a:ext cx="511055" cy="365741"/>
              </a:xfrm>
              <a:prstGeom prst="rect">
                <a:avLst/>
              </a:prstGeom>
              <a:blipFill>
                <a:blip r:embed="rId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文字方塊 77">
            <a:extLst>
              <a:ext uri="{FF2B5EF4-FFF2-40B4-BE49-F238E27FC236}">
                <a16:creationId xmlns:a16="http://schemas.microsoft.com/office/drawing/2014/main" id="{A797AF83-B5C0-41E5-B135-A423AAB6DFC3}"/>
              </a:ext>
            </a:extLst>
          </p:cNvPr>
          <p:cNvSpPr txBox="1"/>
          <p:nvPr/>
        </p:nvSpPr>
        <p:spPr>
          <a:xfrm>
            <a:off x="4397941" y="3201110"/>
            <a:ext cx="1516762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28885"/>
            <a:r>
              <a:rPr kumimoji="1" lang="en-US" altLang="zh-TW" sz="1926" b="1" i="1" dirty="0">
                <a:solidFill>
                  <a:prstClr val="black"/>
                </a:solidFill>
                <a:ea typeface="微軟正黑體" panose="020B0604030504040204" pitchFamily="34" charset="-120"/>
              </a:rPr>
              <a:t>Jitter effect</a:t>
            </a:r>
            <a:endParaRPr kumimoji="1" lang="zh-TW" altLang="en-US" sz="1926" b="1" i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AD3482-E87A-4A82-A879-2C6248D1A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97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Experiment Setup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AAE71E-B5BA-4D37-B9D5-ABCF7F3E81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206F70C-2AF5-44F6-8DAF-BDD85D350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1668" r="10208" b="7314"/>
          <a:stretch/>
        </p:blipFill>
        <p:spPr>
          <a:xfrm>
            <a:off x="720774" y="1126778"/>
            <a:ext cx="8647688" cy="4908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1C3EB01-DB68-44AF-9BAB-2ADBED376F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28705" r="26049" b="30093"/>
          <a:stretch/>
        </p:blipFill>
        <p:spPr>
          <a:xfrm>
            <a:off x="9368463" y="2313772"/>
            <a:ext cx="2184867" cy="239474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9416408E-E8E1-43AB-A05C-78C205ABC5A6}"/>
              </a:ext>
            </a:extLst>
          </p:cNvPr>
          <p:cNvSpPr/>
          <p:nvPr/>
        </p:nvSpPr>
        <p:spPr>
          <a:xfrm>
            <a:off x="779430" y="1171228"/>
            <a:ext cx="3600450" cy="4827586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E7FBD3B-4BB7-4CC5-8571-E97CE2CD87E1}"/>
              </a:ext>
            </a:extLst>
          </p:cNvPr>
          <p:cNvSpPr/>
          <p:nvPr/>
        </p:nvSpPr>
        <p:spPr>
          <a:xfrm>
            <a:off x="6444096" y="2224534"/>
            <a:ext cx="2907834" cy="3663655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33971CA-AF3A-42F3-8C8C-08FDECA90865}"/>
              </a:ext>
            </a:extLst>
          </p:cNvPr>
          <p:cNvSpPr/>
          <p:nvPr/>
        </p:nvSpPr>
        <p:spPr>
          <a:xfrm>
            <a:off x="9436593" y="2326928"/>
            <a:ext cx="2071820" cy="2368888"/>
          </a:xfrm>
          <a:prstGeom prst="rect">
            <a:avLst/>
          </a:prstGeom>
          <a:noFill/>
          <a:ln w="57150" cap="flat" cmpd="sng" algn="ctr">
            <a:solidFill>
              <a:srgbClr val="70AD47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A317690-1B98-4BE8-B0A2-9EF8A648D7A5}"/>
              </a:ext>
            </a:extLst>
          </p:cNvPr>
          <p:cNvSpPr txBox="1"/>
          <p:nvPr/>
        </p:nvSpPr>
        <p:spPr>
          <a:xfrm>
            <a:off x="1192764" y="1186274"/>
            <a:ext cx="31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Attacker’s Devices</a:t>
            </a:r>
            <a:endParaRPr lang="zh-CN" altLang="en-US" sz="2800" b="1" dirty="0">
              <a:solidFill>
                <a:prstClr val="white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2530279-2DF1-493E-A80A-88AF0C830890}"/>
              </a:ext>
            </a:extLst>
          </p:cNvPr>
          <p:cNvSpPr txBox="1"/>
          <p:nvPr/>
        </p:nvSpPr>
        <p:spPr>
          <a:xfrm>
            <a:off x="6614421" y="1121917"/>
            <a:ext cx="268111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>
              <a:lnSpc>
                <a:spcPct val="80000"/>
              </a:lnSpc>
            </a:pPr>
            <a:r>
              <a:rPr lang="en-US" altLang="zh-CN" sz="2800" dirty="0">
                <a:solidFill>
                  <a:prstClr val="white"/>
                </a:solidFill>
                <a:ea typeface="等线" panose="02010600030101010101" pitchFamily="2" charset="-122"/>
              </a:rPr>
              <a:t>Direction Finding Locator and Server</a:t>
            </a:r>
            <a:endParaRPr lang="zh-CN" altLang="en-US" sz="2800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1B400E9-185C-4B69-A9F1-60AFAF46E7B9}"/>
              </a:ext>
            </a:extLst>
          </p:cNvPr>
          <p:cNvSpPr txBox="1"/>
          <p:nvPr/>
        </p:nvSpPr>
        <p:spPr>
          <a:xfrm>
            <a:off x="9327420" y="4817924"/>
            <a:ext cx="226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800" b="1" dirty="0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COTS Tags</a:t>
            </a:r>
            <a:endParaRPr lang="zh-CN" altLang="en-US" sz="2800" b="1" dirty="0">
              <a:solidFill>
                <a:srgbClr val="70AD47">
                  <a:lumMod val="75000"/>
                </a:srgbClr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7F706B3-737A-46CF-B347-29589B3557B5}"/>
              </a:ext>
            </a:extLst>
          </p:cNvPr>
          <p:cNvSpPr/>
          <p:nvPr/>
        </p:nvSpPr>
        <p:spPr>
          <a:xfrm>
            <a:off x="4546486" y="2271226"/>
            <a:ext cx="465323" cy="531953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07BA35D-CC5E-4B48-8F02-4A6CB2114E06}"/>
              </a:ext>
            </a:extLst>
          </p:cNvPr>
          <p:cNvSpPr txBox="1"/>
          <p:nvPr/>
        </p:nvSpPr>
        <p:spPr>
          <a:xfrm>
            <a:off x="4287573" y="1121917"/>
            <a:ext cx="246574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Direction Finding Target (Victim)</a:t>
            </a:r>
            <a:endParaRPr lang="zh-CN" altLang="en-US" sz="2800" b="1" dirty="0">
              <a:solidFill>
                <a:prstClr val="white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17910B5-C199-4369-A9C7-49E1BE62702C}"/>
              </a:ext>
            </a:extLst>
          </p:cNvPr>
          <p:cNvSpPr/>
          <p:nvPr/>
        </p:nvSpPr>
        <p:spPr>
          <a:xfrm>
            <a:off x="4465607" y="2224534"/>
            <a:ext cx="1905565" cy="3599327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24623B5-0F84-4BA2-9AF6-FF53A0481180}"/>
              </a:ext>
            </a:extLst>
          </p:cNvPr>
          <p:cNvSpPr txBox="1"/>
          <p:nvPr/>
        </p:nvSpPr>
        <p:spPr>
          <a:xfrm>
            <a:off x="4259229" y="2842021"/>
            <a:ext cx="117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Tag</a:t>
            </a:r>
            <a:endParaRPr lang="zh-CN" altLang="en-US" sz="2800" b="1" dirty="0">
              <a:solidFill>
                <a:prstClr val="white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B9D4000-AC4B-4A38-AECB-C1E736C4B989}"/>
              </a:ext>
            </a:extLst>
          </p:cNvPr>
          <p:cNvSpPr txBox="1"/>
          <p:nvPr/>
        </p:nvSpPr>
        <p:spPr>
          <a:xfrm>
            <a:off x="5976906" y="2289177"/>
            <a:ext cx="255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Server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0F33843-9FF2-4CAE-BFAE-87016885B462}"/>
              </a:ext>
            </a:extLst>
          </p:cNvPr>
          <p:cNvSpPr txBox="1"/>
          <p:nvPr/>
        </p:nvSpPr>
        <p:spPr>
          <a:xfrm>
            <a:off x="774085" y="3990650"/>
            <a:ext cx="255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Laptop</a:t>
            </a:r>
            <a:endParaRPr lang="zh-CN" altLang="en-US" sz="28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1AF83F8-07C6-46B8-9F13-57A4DA5AF27C}"/>
              </a:ext>
            </a:extLst>
          </p:cNvPr>
          <p:cNvSpPr txBox="1"/>
          <p:nvPr/>
        </p:nvSpPr>
        <p:spPr>
          <a:xfrm>
            <a:off x="1864816" y="1800340"/>
            <a:ext cx="255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USRP</a:t>
            </a:r>
            <a:endParaRPr lang="zh-CN" altLang="en-US" sz="28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F11AFF0-C7EE-424F-8E12-BEE3C4300982}"/>
              </a:ext>
            </a:extLst>
          </p:cNvPr>
          <p:cNvSpPr txBox="1"/>
          <p:nvPr/>
        </p:nvSpPr>
        <p:spPr>
          <a:xfrm>
            <a:off x="5732901" y="4072343"/>
            <a:ext cx="255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Locator</a:t>
            </a:r>
            <a:endParaRPr lang="zh-CN" altLang="en-US" sz="2800" b="1" dirty="0">
              <a:solidFill>
                <a:srgbClr val="C0000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DB1444-05E6-4B9D-A887-AC8821E91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76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BLE Direction Finding Feature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49E8516-B0C2-4830-A022-93C1DAAE9994}"/>
              </a:ext>
            </a:extLst>
          </p:cNvPr>
          <p:cNvGrpSpPr/>
          <p:nvPr/>
        </p:nvGrpSpPr>
        <p:grpSpPr>
          <a:xfrm>
            <a:off x="1069044" y="4662775"/>
            <a:ext cx="4533559" cy="1432379"/>
            <a:chOff x="1069044" y="4662775"/>
            <a:chExt cx="4533559" cy="143237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1B8EB207-EF94-4935-9E75-C963DE66E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355" y="4673579"/>
              <a:ext cx="1583115" cy="1047291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A374BD71-0900-49D1-92C0-17254998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1159" y="4662775"/>
              <a:ext cx="1591444" cy="1047290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6A38D25D-0D36-4ED3-9C2F-5D87634DEBB4}"/>
                </a:ext>
              </a:extLst>
            </p:cNvPr>
            <p:cNvSpPr txBox="1"/>
            <p:nvPr/>
          </p:nvSpPr>
          <p:spPr>
            <a:xfrm flipH="1">
              <a:off x="1069044" y="5720869"/>
              <a:ext cx="1583113" cy="3742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200" b="1" dirty="0">
                  <a:solidFill>
                    <a:schemeClr val="tx1"/>
                  </a:solidFill>
                  <a:sym typeface="+mn-lt"/>
                </a:rPr>
                <a:t>Indoor Navigation</a:t>
              </a:r>
              <a:endParaRPr lang="zh-CN" altLang="en-US" sz="1200" b="1" dirty="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AC29510B-845A-403A-932D-221A26C4B968}"/>
                </a:ext>
              </a:extLst>
            </p:cNvPr>
            <p:cNvSpPr txBox="1"/>
            <p:nvPr/>
          </p:nvSpPr>
          <p:spPr>
            <a:xfrm flipH="1">
              <a:off x="4017059" y="5710066"/>
              <a:ext cx="1583111" cy="3742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200" b="1"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dirty="0">
                  <a:solidFill>
                    <a:schemeClr val="tx1"/>
                  </a:solidFill>
                  <a:sym typeface="+mn-lt"/>
                </a:rPr>
                <a:t>Autonomous Guided Vehicles</a:t>
              </a:r>
              <a:endParaRPr lang="zh-CN" altLang="en-US" dirty="0">
                <a:solidFill>
                  <a:schemeClr val="tx1"/>
                </a:solidFill>
                <a:sym typeface="+mn-lt"/>
              </a:endParaRPr>
            </a:p>
          </p:txBody>
        </p:sp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03FA0347-0DE5-4E1E-97C7-FF355039CF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2" t="2312" r="2699" b="3377"/>
          <a:stretch>
            <a:fillRect/>
          </a:stretch>
        </p:blipFill>
        <p:spPr>
          <a:xfrm>
            <a:off x="1075351" y="1245969"/>
            <a:ext cx="4527665" cy="332947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231C9A19-3314-4981-81E6-3178DC0130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43" t="5139" r="1536" b="5091"/>
          <a:stretch>
            <a:fillRect/>
          </a:stretch>
        </p:blipFill>
        <p:spPr>
          <a:xfrm>
            <a:off x="1390802" y="2735907"/>
            <a:ext cx="2438400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45C9998A-DA48-4EA9-AAF0-D9253037BD05}"/>
              </a:ext>
            </a:extLst>
          </p:cNvPr>
          <p:cNvSpPr/>
          <p:nvPr/>
        </p:nvSpPr>
        <p:spPr>
          <a:xfrm>
            <a:off x="1327906" y="2321458"/>
            <a:ext cx="2567795" cy="373163"/>
          </a:xfrm>
          <a:prstGeom prst="rect">
            <a:avLst/>
          </a:prstGeom>
          <a:solidFill>
            <a:srgbClr val="C8161E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cs typeface="+mn-ea"/>
                <a:sym typeface="+mn-lt"/>
              </a:rPr>
              <a:t>Asset Tracking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D7FEF3E4-889B-44AA-BEE8-E37EDE933D14}"/>
              </a:ext>
            </a:extLst>
          </p:cNvPr>
          <p:cNvSpPr/>
          <p:nvPr/>
        </p:nvSpPr>
        <p:spPr>
          <a:xfrm>
            <a:off x="6242071" y="1245969"/>
            <a:ext cx="4891672" cy="4851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DBD9612-4E40-48CE-B456-B7B9214DFCE5}"/>
              </a:ext>
            </a:extLst>
          </p:cNvPr>
          <p:cNvSpPr/>
          <p:nvPr/>
        </p:nvSpPr>
        <p:spPr>
          <a:xfrm>
            <a:off x="6636863" y="4618828"/>
            <a:ext cx="4102081" cy="1135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Official standard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BLE localization</a:t>
            </a:r>
          </a:p>
          <a:p>
            <a:pPr lvl="0" algn="ctr">
              <a:lnSpc>
                <a:spcPct val="13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Popular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Angular-based method</a:t>
            </a:r>
          </a:p>
          <a:p>
            <a:pPr lvl="0" algn="ctr">
              <a:lnSpc>
                <a:spcPct val="13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High Accuracy</a:t>
            </a:r>
            <a:r>
              <a:rPr lang="en-US" altLang="zh-CN" dirty="0">
                <a:solidFill>
                  <a:srgbClr val="404040"/>
                </a:solidFill>
              </a:rPr>
              <a:t>: submeter-level</a:t>
            </a:r>
            <a:endParaRPr lang="zh-CN" altLang="en-US" dirty="0">
              <a:solidFill>
                <a:srgbClr val="404040"/>
              </a:solidFill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29B4AE50-E51A-4DC9-ADAD-BEB15FDB8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192" y="1484205"/>
            <a:ext cx="3705427" cy="3023557"/>
          </a:xfrm>
          <a:prstGeom prst="rect">
            <a:avLst/>
          </a:prstGeom>
        </p:spPr>
      </p:pic>
      <p:sp>
        <p:nvSpPr>
          <p:cNvPr id="69" name="矩形 68">
            <a:extLst>
              <a:ext uri="{FF2B5EF4-FFF2-40B4-BE49-F238E27FC236}">
                <a16:creationId xmlns:a16="http://schemas.microsoft.com/office/drawing/2014/main" id="{EF7C81DB-4D24-4709-8065-BC9C89A0FC56}"/>
              </a:ext>
            </a:extLst>
          </p:cNvPr>
          <p:cNvSpPr/>
          <p:nvPr/>
        </p:nvSpPr>
        <p:spPr>
          <a:xfrm>
            <a:off x="6747887" y="1355480"/>
            <a:ext cx="3880035" cy="4149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b="1" dirty="0"/>
              <a:t>AoA Method in Direction Finding</a:t>
            </a:r>
            <a:endParaRPr lang="zh-CN" altLang="en-US" b="1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FA94DD-535A-4776-9014-956E0F41D3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8C5E4A-1593-44DA-A07C-F5EB7FDC5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4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6" grpId="0" animBg="1"/>
      <p:bldP spid="67" grpId="0" build="p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9F5E3FE-B875-4864-A5CC-C825ED686E8E}"/>
              </a:ext>
            </a:extLst>
          </p:cNvPr>
          <p:cNvGrpSpPr/>
          <p:nvPr/>
        </p:nvGrpSpPr>
        <p:grpSpPr>
          <a:xfrm>
            <a:off x="248743" y="936027"/>
            <a:ext cx="6341178" cy="5209520"/>
            <a:chOff x="248743" y="936027"/>
            <a:chExt cx="6341178" cy="5209520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CBF13AB-2991-4E6E-B528-F6B32407C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5" t="2314" r="4699" b="11852"/>
            <a:stretch/>
          </p:blipFill>
          <p:spPr>
            <a:xfrm>
              <a:off x="248743" y="936027"/>
              <a:ext cx="6341178" cy="4686300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F453D78-610A-4EB6-8556-61963491DCEB}"/>
                </a:ext>
              </a:extLst>
            </p:cNvPr>
            <p:cNvSpPr/>
            <p:nvPr/>
          </p:nvSpPr>
          <p:spPr>
            <a:xfrm>
              <a:off x="248743" y="5622327"/>
              <a:ext cx="6341177" cy="523220"/>
            </a:xfrm>
            <a:prstGeom prst="rect">
              <a:avLst/>
            </a:prstGeom>
            <a:solidFill>
              <a:srgbClr val="E7E6E6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In-Lab Scenario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4A6CAF-A0A2-4EC4-9A72-1EB251F7D959}"/>
              </a:ext>
            </a:extLst>
          </p:cNvPr>
          <p:cNvGrpSpPr/>
          <p:nvPr/>
        </p:nvGrpSpPr>
        <p:grpSpPr>
          <a:xfrm>
            <a:off x="6646550" y="936027"/>
            <a:ext cx="5240650" cy="5209520"/>
            <a:chOff x="6646550" y="936027"/>
            <a:chExt cx="5240650" cy="520952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039279C-0C24-4ED1-8E4E-8CFDD3304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9351" r="11258" b="6359"/>
            <a:stretch/>
          </p:blipFill>
          <p:spPr>
            <a:xfrm>
              <a:off x="6646552" y="936027"/>
              <a:ext cx="5240648" cy="4686300"/>
            </a:xfrm>
            <a:prstGeom prst="rect">
              <a:avLst/>
            </a:prstGeom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450E0175-FC9F-48DF-B828-C65A925E518A}"/>
                </a:ext>
              </a:extLst>
            </p:cNvPr>
            <p:cNvSpPr/>
            <p:nvPr/>
          </p:nvSpPr>
          <p:spPr>
            <a:xfrm>
              <a:off x="6646550" y="5622327"/>
              <a:ext cx="5240648" cy="523220"/>
            </a:xfrm>
            <a:prstGeom prst="rect">
              <a:avLst/>
            </a:prstGeom>
            <a:solidFill>
              <a:srgbClr val="E7E6E6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Real Logistics Scenario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Experiment Setup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AAE71E-B5BA-4D37-B9D5-ABCF7F3E81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E7108A9-7B43-46DE-80FA-651C2CC5EE6A}"/>
              </a:ext>
            </a:extLst>
          </p:cNvPr>
          <p:cNvSpPr/>
          <p:nvPr/>
        </p:nvSpPr>
        <p:spPr>
          <a:xfrm>
            <a:off x="326751" y="980477"/>
            <a:ext cx="361950" cy="298451"/>
          </a:xfrm>
          <a:prstGeom prst="rect">
            <a:avLst/>
          </a:prstGeom>
          <a:noFill/>
          <a:ln w="38100" cap="flat" cmpd="sng" algn="ctr">
            <a:solidFill>
              <a:srgbClr val="5B9BD5">
                <a:lumMod val="50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9D76C65-90A7-465D-8E5E-F968D89D0E03}"/>
              </a:ext>
            </a:extLst>
          </p:cNvPr>
          <p:cNvSpPr/>
          <p:nvPr/>
        </p:nvSpPr>
        <p:spPr>
          <a:xfrm>
            <a:off x="5578201" y="1005876"/>
            <a:ext cx="361950" cy="298451"/>
          </a:xfrm>
          <a:prstGeom prst="rect">
            <a:avLst/>
          </a:prstGeom>
          <a:noFill/>
          <a:ln w="38100" cap="flat" cmpd="sng" algn="ctr">
            <a:solidFill>
              <a:srgbClr val="5B9BD5">
                <a:lumMod val="50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061B1EB-1F80-4893-BEF1-A1002AAFB1FC}"/>
              </a:ext>
            </a:extLst>
          </p:cNvPr>
          <p:cNvGrpSpPr/>
          <p:nvPr/>
        </p:nvGrpSpPr>
        <p:grpSpPr>
          <a:xfrm>
            <a:off x="4986026" y="2574020"/>
            <a:ext cx="1660525" cy="1551293"/>
            <a:chOff x="4986026" y="2574020"/>
            <a:chExt cx="1660525" cy="1551293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4DAB83C-FDF8-48EA-9AE0-E7A3CF39D5A9}"/>
                </a:ext>
              </a:extLst>
            </p:cNvPr>
            <p:cNvSpPr/>
            <p:nvPr/>
          </p:nvSpPr>
          <p:spPr>
            <a:xfrm>
              <a:off x="5245862" y="3126777"/>
              <a:ext cx="1344059" cy="998536"/>
            </a:xfrm>
            <a:prstGeom prst="rect">
              <a:avLst/>
            </a:prstGeom>
            <a:noFill/>
            <a:ln w="28575" cap="flat" cmpd="sng" algn="ctr">
              <a:solidFill>
                <a:srgbClr val="ED7D31">
                  <a:lumMod val="40000"/>
                  <a:lumOff val="6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0E6156F-DE31-4A73-9209-F54C240F9CBC}"/>
                </a:ext>
              </a:extLst>
            </p:cNvPr>
            <p:cNvSpPr txBox="1"/>
            <p:nvPr/>
          </p:nvSpPr>
          <p:spPr>
            <a:xfrm>
              <a:off x="4986026" y="2574020"/>
              <a:ext cx="1660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ED7D31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Attacker</a:t>
              </a:r>
              <a:endParaRPr lang="zh-CN" altLang="en-US" sz="2800" b="1" dirty="0"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97FD7D5-7958-480A-BF9E-52B95E2CE262}"/>
              </a:ext>
            </a:extLst>
          </p:cNvPr>
          <p:cNvGrpSpPr/>
          <p:nvPr/>
        </p:nvGrpSpPr>
        <p:grpSpPr>
          <a:xfrm>
            <a:off x="2619102" y="4179617"/>
            <a:ext cx="1660525" cy="1010910"/>
            <a:chOff x="2619102" y="4179617"/>
            <a:chExt cx="1660525" cy="101091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726EA9EA-FDF8-468A-93B2-D52A52237F33}"/>
                </a:ext>
              </a:extLst>
            </p:cNvPr>
            <p:cNvSpPr/>
            <p:nvPr/>
          </p:nvSpPr>
          <p:spPr>
            <a:xfrm>
              <a:off x="3079477" y="4657127"/>
              <a:ext cx="739774" cy="533400"/>
            </a:xfrm>
            <a:prstGeom prst="rect">
              <a:avLst/>
            </a:prstGeom>
            <a:noFill/>
            <a:ln w="38100" cap="flat" cmpd="sng" algn="ctr">
              <a:solidFill>
                <a:srgbClr val="70AD47">
                  <a:lumMod val="40000"/>
                  <a:lumOff val="60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4B11CE0F-5561-4AE8-AA51-1BD02C874B23}"/>
                </a:ext>
              </a:extLst>
            </p:cNvPr>
            <p:cNvSpPr txBox="1"/>
            <p:nvPr/>
          </p:nvSpPr>
          <p:spPr>
            <a:xfrm>
              <a:off x="2619102" y="4179617"/>
              <a:ext cx="1660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70AD47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Victim</a:t>
              </a:r>
              <a:endParaRPr lang="zh-CN" altLang="en-US" sz="2800" b="1" dirty="0"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A5F7E02-33C2-455B-904C-6BAA2093A20B}"/>
              </a:ext>
            </a:extLst>
          </p:cNvPr>
          <p:cNvGrpSpPr/>
          <p:nvPr/>
        </p:nvGrpSpPr>
        <p:grpSpPr>
          <a:xfrm>
            <a:off x="8952322" y="1173146"/>
            <a:ext cx="1382933" cy="721731"/>
            <a:chOff x="8952322" y="1173146"/>
            <a:chExt cx="1382933" cy="721731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E53CE59-A686-4488-BE5D-22357918B16F}"/>
                </a:ext>
              </a:extLst>
            </p:cNvPr>
            <p:cNvSpPr/>
            <p:nvPr/>
          </p:nvSpPr>
          <p:spPr>
            <a:xfrm>
              <a:off x="9486627" y="1656752"/>
              <a:ext cx="314325" cy="238125"/>
            </a:xfrm>
            <a:prstGeom prst="rect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8B6C6452-145E-478C-82DA-FEFA718FA246}"/>
                </a:ext>
              </a:extLst>
            </p:cNvPr>
            <p:cNvSpPr txBox="1"/>
            <p:nvPr/>
          </p:nvSpPr>
          <p:spPr>
            <a:xfrm>
              <a:off x="8952322" y="1173146"/>
              <a:ext cx="1382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5B9BD5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Locator</a:t>
              </a:r>
              <a:endParaRPr lang="zh-CN" altLang="en-US" sz="2800" b="1" dirty="0">
                <a:solidFill>
                  <a:srgbClr val="5B9BD5">
                    <a:lumMod val="5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DF15A2B-09BC-4DFA-A44C-DA7F784DFD10}"/>
              </a:ext>
            </a:extLst>
          </p:cNvPr>
          <p:cNvGrpSpPr/>
          <p:nvPr/>
        </p:nvGrpSpPr>
        <p:grpSpPr>
          <a:xfrm>
            <a:off x="252602" y="2308803"/>
            <a:ext cx="1858499" cy="523220"/>
            <a:chOff x="252602" y="2308803"/>
            <a:chExt cx="1858499" cy="52322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8137A03-5B00-4271-83CD-9142B7F73389}"/>
                </a:ext>
              </a:extLst>
            </p:cNvPr>
            <p:cNvSpPr/>
            <p:nvPr/>
          </p:nvSpPr>
          <p:spPr>
            <a:xfrm>
              <a:off x="1518964" y="2313978"/>
              <a:ext cx="592137" cy="406400"/>
            </a:xfrm>
            <a:prstGeom prst="rect">
              <a:avLst/>
            </a:prstGeom>
            <a:noFill/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03626A00-9C3A-4AF9-8F9A-832CB7D7003A}"/>
                </a:ext>
              </a:extLst>
            </p:cNvPr>
            <p:cNvSpPr txBox="1"/>
            <p:nvPr/>
          </p:nvSpPr>
          <p:spPr>
            <a:xfrm>
              <a:off x="252602" y="2308803"/>
              <a:ext cx="1382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5B9BD5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Server</a:t>
              </a:r>
              <a:endParaRPr lang="zh-CN" altLang="en-US" sz="2800" b="1" dirty="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6447338-EC32-4F43-91DB-22A38F2F990F}"/>
              </a:ext>
            </a:extLst>
          </p:cNvPr>
          <p:cNvGrpSpPr/>
          <p:nvPr/>
        </p:nvGrpSpPr>
        <p:grpSpPr>
          <a:xfrm>
            <a:off x="6632653" y="2678744"/>
            <a:ext cx="1660525" cy="2911833"/>
            <a:chOff x="6632653" y="2678744"/>
            <a:chExt cx="1660525" cy="2911833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16F5949-B361-447A-99DB-F4E35526AEF4}"/>
                </a:ext>
              </a:extLst>
            </p:cNvPr>
            <p:cNvSpPr/>
            <p:nvPr/>
          </p:nvSpPr>
          <p:spPr>
            <a:xfrm>
              <a:off x="6693111" y="3183927"/>
              <a:ext cx="1374290" cy="2406650"/>
            </a:xfrm>
            <a:prstGeom prst="rect">
              <a:avLst/>
            </a:prstGeom>
            <a:noFill/>
            <a:ln w="28575" cap="flat" cmpd="sng" algn="ctr">
              <a:solidFill>
                <a:srgbClr val="ED7D31">
                  <a:lumMod val="40000"/>
                  <a:lumOff val="6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8651A154-416E-4EB5-9075-82F0AEFDD6C5}"/>
                </a:ext>
              </a:extLst>
            </p:cNvPr>
            <p:cNvSpPr txBox="1"/>
            <p:nvPr/>
          </p:nvSpPr>
          <p:spPr>
            <a:xfrm>
              <a:off x="6632653" y="2678744"/>
              <a:ext cx="1660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ED7D31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Attacker</a:t>
              </a:r>
              <a:endParaRPr lang="zh-CN" altLang="en-US" sz="2800" b="1" dirty="0"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D35F52-920F-4170-9A1D-A43AC09CAC08}"/>
              </a:ext>
            </a:extLst>
          </p:cNvPr>
          <p:cNvGrpSpPr/>
          <p:nvPr/>
        </p:nvGrpSpPr>
        <p:grpSpPr>
          <a:xfrm>
            <a:off x="7983264" y="2917227"/>
            <a:ext cx="1660525" cy="771883"/>
            <a:chOff x="7983264" y="2917227"/>
            <a:chExt cx="1660525" cy="771883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0F1C7AC-4B28-4145-820D-6F31C47C58F0}"/>
                </a:ext>
              </a:extLst>
            </p:cNvPr>
            <p:cNvSpPr/>
            <p:nvPr/>
          </p:nvSpPr>
          <p:spPr>
            <a:xfrm>
              <a:off x="8190161" y="2917227"/>
              <a:ext cx="251891" cy="266700"/>
            </a:xfrm>
            <a:prstGeom prst="rect">
              <a:avLst/>
            </a:prstGeom>
            <a:noFill/>
            <a:ln w="38100" cap="flat" cmpd="sng" algn="ctr">
              <a:solidFill>
                <a:srgbClr val="70AD47">
                  <a:lumMod val="40000"/>
                  <a:lumOff val="60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45CDAEAF-89EC-47BD-BC29-322B5D0C563D}"/>
                </a:ext>
              </a:extLst>
            </p:cNvPr>
            <p:cNvSpPr txBox="1"/>
            <p:nvPr/>
          </p:nvSpPr>
          <p:spPr>
            <a:xfrm>
              <a:off x="7983264" y="3165890"/>
              <a:ext cx="1660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70AD47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Victim</a:t>
              </a:r>
              <a:endParaRPr lang="zh-CN" altLang="en-US" sz="2800" b="1" dirty="0"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D8340AB8-072E-46E2-A118-B96D1F9B7398}"/>
              </a:ext>
            </a:extLst>
          </p:cNvPr>
          <p:cNvGrpSpPr/>
          <p:nvPr/>
        </p:nvGrpSpPr>
        <p:grpSpPr>
          <a:xfrm>
            <a:off x="10103678" y="2587027"/>
            <a:ext cx="1660525" cy="716648"/>
            <a:chOff x="10103678" y="2587027"/>
            <a:chExt cx="1660525" cy="716648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4B52E92-AD74-454B-B7AE-47B9999B87CD}"/>
                </a:ext>
              </a:extLst>
            </p:cNvPr>
            <p:cNvSpPr/>
            <p:nvPr/>
          </p:nvSpPr>
          <p:spPr>
            <a:xfrm>
              <a:off x="11092111" y="2587027"/>
              <a:ext cx="251891" cy="266700"/>
            </a:xfrm>
            <a:prstGeom prst="rect">
              <a:avLst/>
            </a:prstGeom>
            <a:noFill/>
            <a:ln w="38100" cap="flat" cmpd="sng" algn="ctr">
              <a:solidFill>
                <a:srgbClr val="70AD47">
                  <a:lumMod val="40000"/>
                  <a:lumOff val="60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B52A228-74D7-42C4-BF3E-48C2C30CB11D}"/>
                </a:ext>
              </a:extLst>
            </p:cNvPr>
            <p:cNvSpPr txBox="1"/>
            <p:nvPr/>
          </p:nvSpPr>
          <p:spPr>
            <a:xfrm>
              <a:off x="10103678" y="2780455"/>
              <a:ext cx="1660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70AD47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Victim</a:t>
              </a:r>
              <a:endParaRPr lang="zh-CN" altLang="en-US" sz="2800" b="1" dirty="0"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6800E67-4EE8-40CB-9F1C-D886AFCEE3A9}"/>
              </a:ext>
            </a:extLst>
          </p:cNvPr>
          <p:cNvGrpSpPr/>
          <p:nvPr/>
        </p:nvGrpSpPr>
        <p:grpSpPr>
          <a:xfrm>
            <a:off x="1329832" y="1464662"/>
            <a:ext cx="1768695" cy="855666"/>
            <a:chOff x="1329832" y="1464662"/>
            <a:chExt cx="1768695" cy="855666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B751550-370D-4C55-843F-60E4EF52213A}"/>
                </a:ext>
              </a:extLst>
            </p:cNvPr>
            <p:cNvSpPr/>
            <p:nvPr/>
          </p:nvSpPr>
          <p:spPr>
            <a:xfrm>
              <a:off x="2327001" y="1913927"/>
              <a:ext cx="771526" cy="406401"/>
            </a:xfrm>
            <a:prstGeom prst="rect">
              <a:avLst/>
            </a:prstGeom>
            <a:noFill/>
            <a:ln w="38100" cap="flat" cmpd="sng" algn="ctr">
              <a:solidFill>
                <a:srgbClr val="1F4E79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1F035C9E-C742-4481-A476-2E445AE2E98A}"/>
                </a:ext>
              </a:extLst>
            </p:cNvPr>
            <p:cNvSpPr txBox="1"/>
            <p:nvPr/>
          </p:nvSpPr>
          <p:spPr>
            <a:xfrm>
              <a:off x="1329832" y="1464662"/>
              <a:ext cx="1382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altLang="zh-CN" sz="2800" b="1" dirty="0">
                  <a:solidFill>
                    <a:srgbClr val="1F4E79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Locator</a:t>
              </a:r>
              <a:endParaRPr lang="zh-CN" altLang="en-US" sz="2800" b="1" dirty="0">
                <a:solidFill>
                  <a:srgbClr val="1F4E79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9EF6B023-431E-4A16-8437-FCB522EC1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45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Performance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D744EA-6A50-441B-B8E3-6620115DE5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01F9A4-6653-4EC0-806F-4C6DC455A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28" y="2624724"/>
            <a:ext cx="2956863" cy="16085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132A4D-380B-4B93-A721-8E75AB21C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1224980"/>
            <a:ext cx="5338728" cy="4408039"/>
          </a:xfrm>
          <a:prstGeom prst="rect">
            <a:avLst/>
          </a:prstGeom>
        </p:spPr>
      </p:pic>
      <p:sp>
        <p:nvSpPr>
          <p:cNvPr id="13" name="文字方塊 50">
            <a:extLst>
              <a:ext uri="{FF2B5EF4-FFF2-40B4-BE49-F238E27FC236}">
                <a16:creationId xmlns:a16="http://schemas.microsoft.com/office/drawing/2014/main" id="{1B3E63BB-2673-4055-819D-2996E1BAA897}"/>
              </a:ext>
            </a:extLst>
          </p:cNvPr>
          <p:cNvSpPr txBox="1"/>
          <p:nvPr/>
        </p:nvSpPr>
        <p:spPr>
          <a:xfrm>
            <a:off x="685307" y="2073720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8885"/>
            <a:r>
              <a:rPr kumimoji="1" lang="en-US" altLang="zh-TW" sz="24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Attack on Still Point</a:t>
            </a:r>
            <a:endParaRPr kumimoji="1" lang="zh-TW" altLang="en-US" sz="24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58DAF23-47D7-483E-9FF1-5C8D8CEB8363}"/>
              </a:ext>
            </a:extLst>
          </p:cNvPr>
          <p:cNvSpPr/>
          <p:nvPr/>
        </p:nvSpPr>
        <p:spPr>
          <a:xfrm>
            <a:off x="6102306" y="1642921"/>
            <a:ext cx="449843" cy="387677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1C73C90-8C8E-4FF5-A2AA-2F3A0F9DF835}"/>
              </a:ext>
            </a:extLst>
          </p:cNvPr>
          <p:cNvSpPr/>
          <p:nvPr/>
        </p:nvSpPr>
        <p:spPr>
          <a:xfrm>
            <a:off x="8309477" y="1586166"/>
            <a:ext cx="449843" cy="387677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78AB40DC-8353-4E58-AA70-637D42C6F8A2}"/>
              </a:ext>
            </a:extLst>
          </p:cNvPr>
          <p:cNvSpPr/>
          <p:nvPr/>
        </p:nvSpPr>
        <p:spPr>
          <a:xfrm>
            <a:off x="5107063" y="4155865"/>
            <a:ext cx="449843" cy="387677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1979F1D-6906-439B-A694-E696FF4F7AD3}"/>
              </a:ext>
            </a:extLst>
          </p:cNvPr>
          <p:cNvSpPr/>
          <p:nvPr/>
        </p:nvSpPr>
        <p:spPr>
          <a:xfrm>
            <a:off x="8630918" y="3382391"/>
            <a:ext cx="2587826" cy="773474"/>
          </a:xfrm>
          <a:prstGeom prst="roundRect">
            <a:avLst/>
          </a:prstGeom>
          <a:solidFill>
            <a:srgbClr val="C8161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Average Localization Deviation:</a:t>
            </a:r>
            <a:r>
              <a:rPr kumimoji="0" lang="en-US" altLang="zh-CN" sz="1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zh-CN" sz="1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0.199m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2B0131-0916-4304-AC44-582705C95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74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Performance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D744EA-6A50-441B-B8E3-6620115DE5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2B90C-6E65-4311-AA8E-FC5D6380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1236805"/>
            <a:ext cx="5331864" cy="43843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401ED4B-11DE-4726-ADE4-85AEE8274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30" y="2624725"/>
            <a:ext cx="2956864" cy="1608549"/>
          </a:xfrm>
          <a:prstGeom prst="rect">
            <a:avLst/>
          </a:prstGeom>
        </p:spPr>
      </p:pic>
      <p:sp>
        <p:nvSpPr>
          <p:cNvPr id="13" name="文字方塊 50">
            <a:extLst>
              <a:ext uri="{FF2B5EF4-FFF2-40B4-BE49-F238E27FC236}">
                <a16:creationId xmlns:a16="http://schemas.microsoft.com/office/drawing/2014/main" id="{1845AE78-5EB2-442E-A071-9FEAB4EB4C26}"/>
              </a:ext>
            </a:extLst>
          </p:cNvPr>
          <p:cNvSpPr txBox="1"/>
          <p:nvPr/>
        </p:nvSpPr>
        <p:spPr>
          <a:xfrm>
            <a:off x="656936" y="2073720"/>
            <a:ext cx="3144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28885"/>
            <a:r>
              <a:rPr kumimoji="1" lang="en-US" altLang="zh-TW" sz="24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Attack on Trajectory</a:t>
            </a:r>
            <a:endParaRPr kumimoji="1" lang="zh-TW" altLang="en-US" sz="24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BF18E21-0E29-41D5-AB8B-39FF73C586E7}"/>
              </a:ext>
            </a:extLst>
          </p:cNvPr>
          <p:cNvSpPr/>
          <p:nvPr/>
        </p:nvSpPr>
        <p:spPr>
          <a:xfrm>
            <a:off x="5322439" y="1740513"/>
            <a:ext cx="1097280" cy="618008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2551F5E-25B8-491A-9CA0-80017A810371}"/>
              </a:ext>
            </a:extLst>
          </p:cNvPr>
          <p:cNvSpPr/>
          <p:nvPr/>
        </p:nvSpPr>
        <p:spPr>
          <a:xfrm>
            <a:off x="8015189" y="1879572"/>
            <a:ext cx="529721" cy="794259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D9BFAD1-05AD-43BD-ABDD-4C4D27E5AA91}"/>
              </a:ext>
            </a:extLst>
          </p:cNvPr>
          <p:cNvSpPr/>
          <p:nvPr/>
        </p:nvSpPr>
        <p:spPr>
          <a:xfrm>
            <a:off x="5656669" y="3586422"/>
            <a:ext cx="845030" cy="906752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6D892A9-D63D-4693-BCF8-818B9B7B8FB5}"/>
              </a:ext>
            </a:extLst>
          </p:cNvPr>
          <p:cNvSpPr/>
          <p:nvPr/>
        </p:nvSpPr>
        <p:spPr>
          <a:xfrm>
            <a:off x="8630918" y="3382391"/>
            <a:ext cx="2587826" cy="773474"/>
          </a:xfrm>
          <a:prstGeom prst="roundRect">
            <a:avLst/>
          </a:prstGeom>
          <a:solidFill>
            <a:srgbClr val="C8161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Average Localization Deviation:</a:t>
            </a:r>
            <a:r>
              <a:rPr kumimoji="0" lang="en-US" altLang="zh-CN" sz="18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zh-CN" sz="1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0.250m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1DBAB-2A81-4DA8-BDF0-8B0EAABA4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9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919A35-DB3C-4F7A-9141-6792F6839F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D8F8896-0973-4DC7-BBF7-C88B9CD56ECD}"/>
              </a:ext>
            </a:extLst>
          </p:cNvPr>
          <p:cNvSpPr/>
          <p:nvPr/>
        </p:nvSpPr>
        <p:spPr>
          <a:xfrm>
            <a:off x="1075351" y="1303461"/>
            <a:ext cx="10071620" cy="4270025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25A35E66-CDDF-44A4-A42B-B449E1CF0C48}"/>
              </a:ext>
            </a:extLst>
          </p:cNvPr>
          <p:cNvSpPr/>
          <p:nvPr/>
        </p:nvSpPr>
        <p:spPr>
          <a:xfrm>
            <a:off x="1251578" y="1448990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131429-1E20-4373-AFC4-0BF105F7B77C}"/>
              </a:ext>
            </a:extLst>
          </p:cNvPr>
          <p:cNvSpPr txBox="1"/>
          <p:nvPr/>
        </p:nvSpPr>
        <p:spPr>
          <a:xfrm>
            <a:off x="1560043" y="1797050"/>
            <a:ext cx="8965016" cy="347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Proposed </a:t>
            </a:r>
            <a:r>
              <a:rPr lang="en-US" altLang="zh-CN" sz="2400" b="1" dirty="0" err="1">
                <a:solidFill>
                  <a:srgbClr val="C00000"/>
                </a:solidFill>
              </a:rPr>
              <a:t>SaDiF</a:t>
            </a:r>
            <a:r>
              <a:rPr lang="en-US" altLang="zh-CN" sz="2400" b="1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404040"/>
                </a:solidFill>
              </a:rPr>
              <a:t>that exploits the </a:t>
            </a:r>
            <a:r>
              <a:rPr lang="en-US" altLang="zh-CN" sz="2400" dirty="0">
                <a:solidFill>
                  <a:srgbClr val="C00000"/>
                </a:solidFill>
              </a:rPr>
              <a:t>inherent vulnerabilities </a:t>
            </a:r>
            <a:r>
              <a:rPr lang="en-US" altLang="zh-CN" sz="2400" dirty="0">
                <a:solidFill>
                  <a:srgbClr val="404040"/>
                </a:solidFill>
              </a:rPr>
              <a:t>of </a:t>
            </a:r>
            <a:r>
              <a:rPr lang="en-US" altLang="zh-CN" sz="2400" b="1" dirty="0">
                <a:solidFill>
                  <a:srgbClr val="404040"/>
                </a:solidFill>
              </a:rPr>
              <a:t>CTE phase sampling process </a:t>
            </a:r>
            <a:r>
              <a:rPr lang="en-US" altLang="zh-CN" sz="2400" dirty="0">
                <a:solidFill>
                  <a:srgbClr val="404040"/>
                </a:solidFill>
              </a:rPr>
              <a:t>in BLE Direction Finding to </a:t>
            </a:r>
            <a:r>
              <a:rPr lang="en-US" altLang="zh-CN" sz="2400" dirty="0">
                <a:solidFill>
                  <a:srgbClr val="C00000"/>
                </a:solidFill>
              </a:rPr>
              <a:t>mislead</a:t>
            </a:r>
            <a:r>
              <a:rPr lang="en-US" altLang="zh-CN" sz="2400" dirty="0">
                <a:solidFill>
                  <a:srgbClr val="404040"/>
                </a:solidFill>
              </a:rPr>
              <a:t> existing localization systems, reporting </a:t>
            </a:r>
            <a:r>
              <a:rPr lang="en-US" altLang="zh-CN" sz="2400" b="1" dirty="0">
                <a:solidFill>
                  <a:srgbClr val="C00000"/>
                </a:solidFill>
              </a:rPr>
              <a:t>continuous and incorrect trajectories</a:t>
            </a:r>
            <a:r>
              <a:rPr lang="en-US" altLang="zh-CN" sz="2400" dirty="0">
                <a:solidFill>
                  <a:srgbClr val="404040"/>
                </a:solidFill>
              </a:rPr>
              <a:t>.</a:t>
            </a:r>
          </a:p>
          <a:p>
            <a:pPr lvl="1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	For other system details, including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Detailed Algorithms, Full Evaluation Results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Countermeasures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please check our paper for more information.</a:t>
            </a:r>
          </a:p>
        </p:txBody>
      </p:sp>
      <p:sp>
        <p:nvSpPr>
          <p:cNvPr id="10" name="right-quote-sign_36811">
            <a:extLst>
              <a:ext uri="{FF2B5EF4-FFF2-40B4-BE49-F238E27FC236}">
                <a16:creationId xmlns:a16="http://schemas.microsoft.com/office/drawing/2014/main" id="{AF6B2C3C-EAE5-4501-96D8-AD4F42E36FC2}"/>
              </a:ext>
            </a:extLst>
          </p:cNvPr>
          <p:cNvSpPr>
            <a:spLocks noChangeAspect="1"/>
          </p:cNvSpPr>
          <p:nvPr/>
        </p:nvSpPr>
        <p:spPr bwMode="auto">
          <a:xfrm>
            <a:off x="10833793" y="5336828"/>
            <a:ext cx="507655" cy="492365"/>
          </a:xfrm>
          <a:custGeom>
            <a:avLst/>
            <a:gdLst>
              <a:gd name="T0" fmla="*/ 314 w 314"/>
              <a:gd name="T1" fmla="*/ 0 h 305"/>
              <a:gd name="T2" fmla="*/ 314 w 314"/>
              <a:gd name="T3" fmla="*/ 158 h 305"/>
              <a:gd name="T4" fmla="*/ 206 w 314"/>
              <a:gd name="T5" fmla="*/ 305 h 305"/>
              <a:gd name="T6" fmla="*/ 170 w 314"/>
              <a:gd name="T7" fmla="*/ 304 h 305"/>
              <a:gd name="T8" fmla="*/ 170 w 314"/>
              <a:gd name="T9" fmla="*/ 243 h 305"/>
              <a:gd name="T10" fmla="*/ 244 w 314"/>
              <a:gd name="T11" fmla="*/ 174 h 305"/>
              <a:gd name="T12" fmla="*/ 243 w 314"/>
              <a:gd name="T13" fmla="*/ 146 h 305"/>
              <a:gd name="T14" fmla="*/ 192 w 314"/>
              <a:gd name="T15" fmla="*/ 146 h 305"/>
              <a:gd name="T16" fmla="*/ 192 w 314"/>
              <a:gd name="T17" fmla="*/ 0 h 305"/>
              <a:gd name="T18" fmla="*/ 314 w 314"/>
              <a:gd name="T19" fmla="*/ 0 h 305"/>
              <a:gd name="T20" fmla="*/ 314 w 314"/>
              <a:gd name="T21" fmla="*/ 0 h 305"/>
              <a:gd name="T22" fmla="*/ 16 w 314"/>
              <a:gd name="T23" fmla="*/ 146 h 305"/>
              <a:gd name="T24" fmla="*/ 67 w 314"/>
              <a:gd name="T25" fmla="*/ 146 h 305"/>
              <a:gd name="T26" fmla="*/ 68 w 314"/>
              <a:gd name="T27" fmla="*/ 174 h 305"/>
              <a:gd name="T28" fmla="*/ 0 w 314"/>
              <a:gd name="T29" fmla="*/ 243 h 305"/>
              <a:gd name="T30" fmla="*/ 0 w 314"/>
              <a:gd name="T31" fmla="*/ 304 h 305"/>
              <a:gd name="T32" fmla="*/ 30 w 314"/>
              <a:gd name="T33" fmla="*/ 305 h 305"/>
              <a:gd name="T34" fmla="*/ 138 w 314"/>
              <a:gd name="T35" fmla="*/ 158 h 305"/>
              <a:gd name="T36" fmla="*/ 138 w 314"/>
              <a:gd name="T37" fmla="*/ 0 h 305"/>
              <a:gd name="T38" fmla="*/ 16 w 314"/>
              <a:gd name="T39" fmla="*/ 0 h 305"/>
              <a:gd name="T40" fmla="*/ 16 w 314"/>
              <a:gd name="T41" fmla="*/ 146 h 305"/>
              <a:gd name="T42" fmla="*/ 16 w 314"/>
              <a:gd name="T43" fmla="*/ 14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4" h="305">
                <a:moveTo>
                  <a:pt x="314" y="0"/>
                </a:moveTo>
                <a:lnTo>
                  <a:pt x="314" y="158"/>
                </a:lnTo>
                <a:cubicBezTo>
                  <a:pt x="314" y="256"/>
                  <a:pt x="278" y="305"/>
                  <a:pt x="206" y="305"/>
                </a:cubicBezTo>
                <a:cubicBezTo>
                  <a:pt x="198" y="305"/>
                  <a:pt x="186" y="305"/>
                  <a:pt x="170" y="304"/>
                </a:cubicBezTo>
                <a:lnTo>
                  <a:pt x="170" y="243"/>
                </a:lnTo>
                <a:cubicBezTo>
                  <a:pt x="219" y="243"/>
                  <a:pt x="244" y="220"/>
                  <a:pt x="244" y="174"/>
                </a:cubicBezTo>
                <a:lnTo>
                  <a:pt x="243" y="146"/>
                </a:lnTo>
                <a:lnTo>
                  <a:pt x="192" y="146"/>
                </a:lnTo>
                <a:lnTo>
                  <a:pt x="192" y="0"/>
                </a:lnTo>
                <a:lnTo>
                  <a:pt x="314" y="0"/>
                </a:lnTo>
                <a:lnTo>
                  <a:pt x="314" y="0"/>
                </a:lnTo>
                <a:close/>
                <a:moveTo>
                  <a:pt x="16" y="146"/>
                </a:moveTo>
                <a:lnTo>
                  <a:pt x="67" y="146"/>
                </a:lnTo>
                <a:lnTo>
                  <a:pt x="68" y="174"/>
                </a:lnTo>
                <a:cubicBezTo>
                  <a:pt x="68" y="217"/>
                  <a:pt x="45" y="240"/>
                  <a:pt x="0" y="243"/>
                </a:cubicBezTo>
                <a:lnTo>
                  <a:pt x="0" y="304"/>
                </a:lnTo>
                <a:cubicBezTo>
                  <a:pt x="14" y="305"/>
                  <a:pt x="24" y="305"/>
                  <a:pt x="30" y="305"/>
                </a:cubicBezTo>
                <a:cubicBezTo>
                  <a:pt x="102" y="305"/>
                  <a:pt x="138" y="256"/>
                  <a:pt x="138" y="158"/>
                </a:cubicBezTo>
                <a:lnTo>
                  <a:pt x="138" y="0"/>
                </a:lnTo>
                <a:lnTo>
                  <a:pt x="16" y="0"/>
                </a:lnTo>
                <a:lnTo>
                  <a:pt x="16" y="146"/>
                </a:lnTo>
                <a:lnTo>
                  <a:pt x="16" y="1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18E643-55BA-414A-A551-E10D6FDA3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02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74ED3E-DC16-4907-A2BD-F614B3B28D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571" y="2445887"/>
            <a:ext cx="6286859" cy="598488"/>
          </a:xfrm>
        </p:spPr>
        <p:txBody>
          <a:bodyPr/>
          <a:lstStyle/>
          <a:p>
            <a:r>
              <a:rPr lang="en-US" altLang="zh-CN" dirty="0"/>
              <a:t>Thank You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412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74ED3E-DC16-4907-A2BD-F614B3B28D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571" y="2822024"/>
            <a:ext cx="6286859" cy="598488"/>
          </a:xfrm>
        </p:spPr>
        <p:txBody>
          <a:bodyPr/>
          <a:lstStyle/>
          <a:p>
            <a:r>
              <a:rPr lang="en-US" altLang="zh-CN" dirty="0"/>
              <a:t>Following </a:t>
            </a:r>
          </a:p>
          <a:p>
            <a:r>
              <a:rPr lang="en-US" altLang="zh-CN" dirty="0"/>
              <a:t>are backups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787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Existing Defenses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468E890-198A-4A36-A739-C43149DF8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8136C78-B591-4CB9-BD72-F51BF3D9A129}"/>
              </a:ext>
            </a:extLst>
          </p:cNvPr>
          <p:cNvSpPr/>
          <p:nvPr/>
        </p:nvSpPr>
        <p:spPr>
          <a:xfrm>
            <a:off x="1357857" y="1692452"/>
            <a:ext cx="9476285" cy="3882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05EF7E1-E73C-418C-A50F-34ECAEC3D58A}"/>
              </a:ext>
            </a:extLst>
          </p:cNvPr>
          <p:cNvSpPr/>
          <p:nvPr/>
        </p:nvSpPr>
        <p:spPr>
          <a:xfrm>
            <a:off x="4499432" y="1213546"/>
            <a:ext cx="3434614" cy="373163"/>
          </a:xfrm>
          <a:prstGeom prst="rect">
            <a:avLst/>
          </a:prstGeom>
          <a:solidFill>
            <a:srgbClr val="C8161E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cs typeface="+mn-ea"/>
                <a:sym typeface="+mn-lt"/>
              </a:rPr>
              <a:t>Physical-Layer Defense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D1985FD5-83B6-4D21-8E0E-ED7EF498C2AB}"/>
              </a:ext>
            </a:extLst>
          </p:cNvPr>
          <p:cNvSpPr/>
          <p:nvPr/>
        </p:nvSpPr>
        <p:spPr>
          <a:xfrm>
            <a:off x="1567267" y="1857781"/>
            <a:ext cx="419188" cy="242093"/>
          </a:xfrm>
          <a:prstGeom prst="parallelogram">
            <a:avLst>
              <a:gd name="adj" fmla="val 4444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D3D116C-68EF-4B11-A37E-F737B518D6B0}"/>
              </a:ext>
            </a:extLst>
          </p:cNvPr>
          <p:cNvSpPr txBox="1"/>
          <p:nvPr/>
        </p:nvSpPr>
        <p:spPr>
          <a:xfrm>
            <a:off x="2078686" y="2042655"/>
            <a:ext cx="8276106" cy="125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 defenses (identifications) against BLE spoofing attack exploit the unique </a:t>
            </a:r>
            <a:r>
              <a:rPr lang="en-US" altLang="zh-CN" sz="2000" b="1" dirty="0">
                <a:solidFill>
                  <a:srgbClr val="9F2936"/>
                </a:solidFill>
              </a:rPr>
              <a:t>Physical-Layer Feature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the BLE devices (e.g. preamble detection, RSSI deviation).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4685552-BAE6-4FCC-961D-42CA6B1A667D}"/>
              </a:ext>
            </a:extLst>
          </p:cNvPr>
          <p:cNvGrpSpPr/>
          <p:nvPr/>
        </p:nvGrpSpPr>
        <p:grpSpPr>
          <a:xfrm>
            <a:off x="2268484" y="3592986"/>
            <a:ext cx="3231273" cy="1735797"/>
            <a:chOff x="2268484" y="3592986"/>
            <a:chExt cx="3231273" cy="173579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0050C8F-3075-4DCC-A903-DD2B440CD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4728" y="3592986"/>
              <a:ext cx="2978786" cy="1262794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3AFA758-8218-4A77-B4C4-11685A0C6B9E}"/>
                </a:ext>
              </a:extLst>
            </p:cNvPr>
            <p:cNvSpPr/>
            <p:nvPr/>
          </p:nvSpPr>
          <p:spPr>
            <a:xfrm>
              <a:off x="2268484" y="4949705"/>
              <a:ext cx="3231273" cy="379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BlueID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(Clock Skew Estimate)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A277575-EB0A-4816-A445-C9C9D4E992A8}"/>
              </a:ext>
            </a:extLst>
          </p:cNvPr>
          <p:cNvGrpSpPr/>
          <p:nvPr/>
        </p:nvGrpSpPr>
        <p:grpSpPr>
          <a:xfrm>
            <a:off x="7140746" y="3499614"/>
            <a:ext cx="3231273" cy="1829169"/>
            <a:chOff x="7140746" y="3499614"/>
            <a:chExt cx="3231273" cy="18291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1EC8EF-4A8A-4108-9627-57E7EC652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8858" y="3499614"/>
              <a:ext cx="2235050" cy="1495667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45DA17C-8037-4853-8140-255024D4C70A}"/>
                </a:ext>
              </a:extLst>
            </p:cNvPr>
            <p:cNvSpPr/>
            <p:nvPr/>
          </p:nvSpPr>
          <p:spPr>
            <a:xfrm>
              <a:off x="7140746" y="4949705"/>
              <a:ext cx="3231273" cy="379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BlueShield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(RSSI Monitor)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5069A2-536F-4B00-8325-2F4596AB4591}"/>
              </a:ext>
            </a:extLst>
          </p:cNvPr>
          <p:cNvSpPr/>
          <p:nvPr/>
        </p:nvSpPr>
        <p:spPr>
          <a:xfrm>
            <a:off x="3704720" y="5358356"/>
            <a:ext cx="4782557" cy="479272"/>
          </a:xfrm>
          <a:prstGeom prst="roundRect">
            <a:avLst/>
          </a:prstGeom>
          <a:solidFill>
            <a:srgbClr val="C81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Is BLE Direction Finding </a:t>
            </a:r>
            <a:r>
              <a:rPr lang="en-US" altLang="zh-CN" b="1" dirty="0">
                <a:solidFill>
                  <a:srgbClr val="FFFF00"/>
                </a:solidFill>
              </a:rPr>
              <a:t>Safe Enough</a:t>
            </a:r>
            <a:r>
              <a:rPr lang="en-US" altLang="zh-CN" b="1" dirty="0"/>
              <a:t>?</a:t>
            </a:r>
            <a:endParaRPr lang="zh-CN" altLang="en-US" b="1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82D0732-B6CE-4A92-A2FC-CC6F4F34D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02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A423035-CF17-4AD0-9CC0-98407E9A7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Micro-benchmarks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6D42770-6B81-40F4-A0D9-B76B698303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0857C9-24F5-41CA-AD9A-91420B37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765" y="2102460"/>
            <a:ext cx="3469135" cy="26212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2566955-91EF-4378-A5FE-CC1646415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452" y="2102460"/>
            <a:ext cx="5834189" cy="262129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F37E65-6FC7-47CA-B157-A992B457D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681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A423035-CF17-4AD0-9CC0-98407E9A7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Impact of Factors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27C2856-38EA-4C29-A483-A333AA3FC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23B500-2549-4EC6-B9B9-00DB9416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12" y="874986"/>
            <a:ext cx="6936975" cy="510802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F22999E-147F-4079-A3B4-29ADF1FCD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580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Motivation: Security Issue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332498-5EFD-462E-B6B2-ADAA00FBC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20" name="群組 3102">
            <a:extLst>
              <a:ext uri="{FF2B5EF4-FFF2-40B4-BE49-F238E27FC236}">
                <a16:creationId xmlns:a16="http://schemas.microsoft.com/office/drawing/2014/main" id="{6BFD744B-83E8-4E43-9F08-159482080762}"/>
              </a:ext>
            </a:extLst>
          </p:cNvPr>
          <p:cNvGrpSpPr/>
          <p:nvPr/>
        </p:nvGrpSpPr>
        <p:grpSpPr>
          <a:xfrm>
            <a:off x="1245619" y="3478684"/>
            <a:ext cx="2132086" cy="1379608"/>
            <a:chOff x="175246" y="963082"/>
            <a:chExt cx="1739545" cy="1125607"/>
          </a:xfrm>
        </p:grpSpPr>
        <p:grpSp>
          <p:nvGrpSpPr>
            <p:cNvPr id="121" name="群組 56">
              <a:extLst>
                <a:ext uri="{FF2B5EF4-FFF2-40B4-BE49-F238E27FC236}">
                  <a16:creationId xmlns:a16="http://schemas.microsoft.com/office/drawing/2014/main" id="{ACEA174F-089B-4016-95E4-2C60EFA6296E}"/>
                </a:ext>
              </a:extLst>
            </p:cNvPr>
            <p:cNvGrpSpPr/>
            <p:nvPr/>
          </p:nvGrpSpPr>
          <p:grpSpPr>
            <a:xfrm>
              <a:off x="263461" y="963082"/>
              <a:ext cx="1610547" cy="746310"/>
              <a:chOff x="557690" y="951247"/>
              <a:chExt cx="1610547" cy="746310"/>
            </a:xfrm>
          </p:grpSpPr>
          <p:sp>
            <p:nvSpPr>
              <p:cNvPr id="126" name="圓角矩形 31">
                <a:extLst>
                  <a:ext uri="{FF2B5EF4-FFF2-40B4-BE49-F238E27FC236}">
                    <a16:creationId xmlns:a16="http://schemas.microsoft.com/office/drawing/2014/main" id="{4F489D93-EFB6-4740-9B97-F632C025F1B8}"/>
                  </a:ext>
                </a:extLst>
              </p:cNvPr>
              <p:cNvSpPr/>
              <p:nvPr/>
            </p:nvSpPr>
            <p:spPr>
              <a:xfrm>
                <a:off x="557690" y="951247"/>
                <a:ext cx="1610547" cy="364057"/>
              </a:xfrm>
              <a:prstGeom prst="roundRect">
                <a:avLst/>
              </a:prstGeom>
              <a:solidFill>
                <a:srgbClr val="0280F9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BLE 5.1 Locator</a:t>
                </a:r>
                <a:endParaRPr kumimoji="1" lang="zh-TW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7" name="群組 42">
                <a:extLst>
                  <a:ext uri="{FF2B5EF4-FFF2-40B4-BE49-F238E27FC236}">
                    <a16:creationId xmlns:a16="http://schemas.microsoft.com/office/drawing/2014/main" id="{FA2A8D55-6618-49B4-BCA6-B70E94BA250D}"/>
                  </a:ext>
                </a:extLst>
              </p:cNvPr>
              <p:cNvGrpSpPr/>
              <p:nvPr/>
            </p:nvGrpSpPr>
            <p:grpSpPr>
              <a:xfrm>
                <a:off x="755535" y="1314450"/>
                <a:ext cx="274321" cy="377190"/>
                <a:chOff x="6869429" y="1943100"/>
                <a:chExt cx="274321" cy="377190"/>
              </a:xfrm>
            </p:grpSpPr>
            <p:cxnSp>
              <p:nvCxnSpPr>
                <p:cNvPr id="140" name="直線接點 33">
                  <a:extLst>
                    <a:ext uri="{FF2B5EF4-FFF2-40B4-BE49-F238E27FC236}">
                      <a16:creationId xmlns:a16="http://schemas.microsoft.com/office/drawing/2014/main" id="{7BDA4A56-3CF7-4A9A-BF7F-89D130C9F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89" y="1943100"/>
                  <a:ext cx="0" cy="37719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線接點 34">
                  <a:extLst>
                    <a:ext uri="{FF2B5EF4-FFF2-40B4-BE49-F238E27FC236}">
                      <a16:creationId xmlns:a16="http://schemas.microsoft.com/office/drawing/2014/main" id="{C9C72221-A409-4E65-A6E5-26482CFDA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90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線接點 38">
                  <a:extLst>
                    <a:ext uri="{FF2B5EF4-FFF2-40B4-BE49-F238E27FC236}">
                      <a16:creationId xmlns:a16="http://schemas.microsoft.com/office/drawing/2014/main" id="{28CA1D61-895C-4459-AD15-D6CCFF16EF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69429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群組 44">
                <a:extLst>
                  <a:ext uri="{FF2B5EF4-FFF2-40B4-BE49-F238E27FC236}">
                    <a16:creationId xmlns:a16="http://schemas.microsoft.com/office/drawing/2014/main" id="{B9959CC5-4442-4D04-A6E1-657D65B92D57}"/>
                  </a:ext>
                </a:extLst>
              </p:cNvPr>
              <p:cNvGrpSpPr/>
              <p:nvPr/>
            </p:nvGrpSpPr>
            <p:grpSpPr>
              <a:xfrm>
                <a:off x="1392281" y="1318394"/>
                <a:ext cx="274321" cy="377190"/>
                <a:chOff x="6869429" y="1943100"/>
                <a:chExt cx="274321" cy="377190"/>
              </a:xfrm>
            </p:grpSpPr>
            <p:cxnSp>
              <p:nvCxnSpPr>
                <p:cNvPr id="137" name="直線接點 45">
                  <a:extLst>
                    <a:ext uri="{FF2B5EF4-FFF2-40B4-BE49-F238E27FC236}">
                      <a16:creationId xmlns:a16="http://schemas.microsoft.com/office/drawing/2014/main" id="{EAEAD319-708C-442C-9290-C723EAD65C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89" y="1943100"/>
                  <a:ext cx="0" cy="37719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線接點 46">
                  <a:extLst>
                    <a:ext uri="{FF2B5EF4-FFF2-40B4-BE49-F238E27FC236}">
                      <a16:creationId xmlns:a16="http://schemas.microsoft.com/office/drawing/2014/main" id="{955B34E0-A866-418A-B6A9-E2A1CA04E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90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線接點 47">
                  <a:extLst>
                    <a:ext uri="{FF2B5EF4-FFF2-40B4-BE49-F238E27FC236}">
                      <a16:creationId xmlns:a16="http://schemas.microsoft.com/office/drawing/2014/main" id="{12FF9A7D-002F-46BC-BDF7-0B862FE4A4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69429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群組 48">
                <a:extLst>
                  <a:ext uri="{FF2B5EF4-FFF2-40B4-BE49-F238E27FC236}">
                    <a16:creationId xmlns:a16="http://schemas.microsoft.com/office/drawing/2014/main" id="{F9DA1030-BCB2-4B73-BD8A-DC8CAF16139A}"/>
                  </a:ext>
                </a:extLst>
              </p:cNvPr>
              <p:cNvGrpSpPr/>
              <p:nvPr/>
            </p:nvGrpSpPr>
            <p:grpSpPr>
              <a:xfrm>
                <a:off x="1710654" y="1316422"/>
                <a:ext cx="274321" cy="377190"/>
                <a:chOff x="6869429" y="1943100"/>
                <a:chExt cx="274321" cy="377190"/>
              </a:xfrm>
            </p:grpSpPr>
            <p:cxnSp>
              <p:nvCxnSpPr>
                <p:cNvPr id="134" name="直線接點 49">
                  <a:extLst>
                    <a:ext uri="{FF2B5EF4-FFF2-40B4-BE49-F238E27FC236}">
                      <a16:creationId xmlns:a16="http://schemas.microsoft.com/office/drawing/2014/main" id="{CDAB3440-4C4A-4F2D-B77C-A0DC12B841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89" y="1943100"/>
                  <a:ext cx="0" cy="37719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線接點 50">
                  <a:extLst>
                    <a:ext uri="{FF2B5EF4-FFF2-40B4-BE49-F238E27FC236}">
                      <a16:creationId xmlns:a16="http://schemas.microsoft.com/office/drawing/2014/main" id="{8F5A53AA-0977-4FC0-B16D-ECDF3D0238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90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線接點 51">
                  <a:extLst>
                    <a:ext uri="{FF2B5EF4-FFF2-40B4-BE49-F238E27FC236}">
                      <a16:creationId xmlns:a16="http://schemas.microsoft.com/office/drawing/2014/main" id="{59D36E3E-A47F-425D-851E-198959C11A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69429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群組 52">
                <a:extLst>
                  <a:ext uri="{FF2B5EF4-FFF2-40B4-BE49-F238E27FC236}">
                    <a16:creationId xmlns:a16="http://schemas.microsoft.com/office/drawing/2014/main" id="{968920DD-73F6-4065-B9D4-B7DF6561300A}"/>
                  </a:ext>
                </a:extLst>
              </p:cNvPr>
              <p:cNvGrpSpPr/>
              <p:nvPr/>
            </p:nvGrpSpPr>
            <p:grpSpPr>
              <a:xfrm>
                <a:off x="1073908" y="1320367"/>
                <a:ext cx="274321" cy="377190"/>
                <a:chOff x="6869429" y="1943100"/>
                <a:chExt cx="274321" cy="377190"/>
              </a:xfrm>
            </p:grpSpPr>
            <p:cxnSp>
              <p:nvCxnSpPr>
                <p:cNvPr id="131" name="直線接點 53">
                  <a:extLst>
                    <a:ext uri="{FF2B5EF4-FFF2-40B4-BE49-F238E27FC236}">
                      <a16:creationId xmlns:a16="http://schemas.microsoft.com/office/drawing/2014/main" id="{7A09C532-4BB9-4CB9-AD77-CB62254AD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89" y="1943100"/>
                  <a:ext cx="0" cy="37719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線接點 54">
                  <a:extLst>
                    <a:ext uri="{FF2B5EF4-FFF2-40B4-BE49-F238E27FC236}">
                      <a16:creationId xmlns:a16="http://schemas.microsoft.com/office/drawing/2014/main" id="{64468828-B805-4F07-9CEB-C0F30317E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590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線接點 55">
                  <a:extLst>
                    <a:ext uri="{FF2B5EF4-FFF2-40B4-BE49-F238E27FC236}">
                      <a16:creationId xmlns:a16="http://schemas.microsoft.com/office/drawing/2014/main" id="{7849E5EB-C4F5-4748-8B7B-C7A6F724AD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69429" y="2137410"/>
                  <a:ext cx="137160" cy="182880"/>
                </a:xfrm>
                <a:prstGeom prst="line">
                  <a:avLst/>
                </a:prstGeom>
                <a:ln w="28575">
                  <a:solidFill>
                    <a:srgbClr val="0280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2" name="直線接點 3085">
              <a:extLst>
                <a:ext uri="{FF2B5EF4-FFF2-40B4-BE49-F238E27FC236}">
                  <a16:creationId xmlns:a16="http://schemas.microsoft.com/office/drawing/2014/main" id="{42ED423C-6ACB-4293-B15B-A85730EF7CE9}"/>
                </a:ext>
              </a:extLst>
            </p:cNvPr>
            <p:cNvCxnSpPr/>
            <p:nvPr/>
          </p:nvCxnSpPr>
          <p:spPr>
            <a:xfrm>
              <a:off x="175246" y="1747017"/>
              <a:ext cx="17146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3086">
              <a:extLst>
                <a:ext uri="{FF2B5EF4-FFF2-40B4-BE49-F238E27FC236}">
                  <a16:creationId xmlns:a16="http://schemas.microsoft.com/office/drawing/2014/main" id="{F975EBBC-33F4-4C09-AE51-C89337650F82}"/>
                </a:ext>
              </a:extLst>
            </p:cNvPr>
            <p:cNvCxnSpPr>
              <a:cxnSpLocks/>
            </p:cNvCxnSpPr>
            <p:nvPr/>
          </p:nvCxnSpPr>
          <p:spPr>
            <a:xfrm>
              <a:off x="1016906" y="1747017"/>
              <a:ext cx="665229" cy="3416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3088">
              <a:extLst>
                <a:ext uri="{FF2B5EF4-FFF2-40B4-BE49-F238E27FC236}">
                  <a16:creationId xmlns:a16="http://schemas.microsoft.com/office/drawing/2014/main" id="{2A20C59A-30A0-490B-B76B-B8083A7CEB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650" y="1748989"/>
              <a:ext cx="71143" cy="1223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文字方塊 3093">
              <a:extLst>
                <a:ext uri="{FF2B5EF4-FFF2-40B4-BE49-F238E27FC236}">
                  <a16:creationId xmlns:a16="http://schemas.microsoft.com/office/drawing/2014/main" id="{BFD5EDC9-B57F-4B33-947F-0FB2A2B28342}"/>
                </a:ext>
              </a:extLst>
            </p:cNvPr>
            <p:cNvSpPr txBox="1"/>
            <p:nvPr/>
          </p:nvSpPr>
          <p:spPr>
            <a:xfrm>
              <a:off x="1376994" y="1722198"/>
              <a:ext cx="537797" cy="301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AoA</a:t>
              </a:r>
              <a:endParaRPr kumimoji="1" lang="zh-TW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EF158EB-784E-41C4-A144-81490B03A9D4}"/>
              </a:ext>
            </a:extLst>
          </p:cNvPr>
          <p:cNvGrpSpPr/>
          <p:nvPr/>
        </p:nvGrpSpPr>
        <p:grpSpPr>
          <a:xfrm>
            <a:off x="3847838" y="3414271"/>
            <a:ext cx="5093874" cy="510312"/>
            <a:chOff x="3847838" y="3414271"/>
            <a:chExt cx="5093874" cy="510312"/>
          </a:xfrm>
        </p:grpSpPr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D0AA042C-46BB-4C98-827D-1635B1FC93F6}"/>
                </a:ext>
              </a:extLst>
            </p:cNvPr>
            <p:cNvSpPr/>
            <p:nvPr/>
          </p:nvSpPr>
          <p:spPr>
            <a:xfrm>
              <a:off x="4827655" y="3414271"/>
              <a:ext cx="2964702" cy="414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Direction Finding Packet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51" name="直接箭头连接符 150">
              <a:extLst>
                <a:ext uri="{FF2B5EF4-FFF2-40B4-BE49-F238E27FC236}">
                  <a16:creationId xmlns:a16="http://schemas.microsoft.com/office/drawing/2014/main" id="{17116BE7-DEAD-4204-A8E7-2FC9C8741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7838" y="3924583"/>
              <a:ext cx="5093874" cy="0"/>
            </a:xfrm>
            <a:prstGeom prst="straightConnector1">
              <a:avLst/>
            </a:prstGeom>
            <a:ln w="57150">
              <a:solidFill>
                <a:srgbClr val="0280F9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FDA6111-C895-40E6-B994-A7673B007951}"/>
              </a:ext>
            </a:extLst>
          </p:cNvPr>
          <p:cNvGrpSpPr/>
          <p:nvPr/>
        </p:nvGrpSpPr>
        <p:grpSpPr>
          <a:xfrm>
            <a:off x="3847837" y="4284245"/>
            <a:ext cx="5106139" cy="489227"/>
            <a:chOff x="3847837" y="4284245"/>
            <a:chExt cx="5106139" cy="489227"/>
          </a:xfrm>
        </p:grpSpPr>
        <p:cxnSp>
          <p:nvCxnSpPr>
            <p:cNvPr id="145" name="直接箭头连接符 144">
              <a:extLst>
                <a:ext uri="{FF2B5EF4-FFF2-40B4-BE49-F238E27FC236}">
                  <a16:creationId xmlns:a16="http://schemas.microsoft.com/office/drawing/2014/main" id="{52FF2B61-8DA5-4DF1-BCC3-6FE0EE301CB9}"/>
                </a:ext>
              </a:extLst>
            </p:cNvPr>
            <p:cNvCxnSpPr>
              <a:cxnSpLocks/>
            </p:cNvCxnSpPr>
            <p:nvPr/>
          </p:nvCxnSpPr>
          <p:spPr>
            <a:xfrm>
              <a:off x="3847837" y="4284245"/>
              <a:ext cx="5106139" cy="0"/>
            </a:xfrm>
            <a:prstGeom prst="straightConnector1">
              <a:avLst/>
            </a:prstGeom>
            <a:ln w="57150">
              <a:solidFill>
                <a:srgbClr val="0280F9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5FF2B216-1377-47C0-825C-AC312F459BCF}"/>
                </a:ext>
              </a:extLst>
            </p:cNvPr>
            <p:cNvSpPr/>
            <p:nvPr/>
          </p:nvSpPr>
          <p:spPr>
            <a:xfrm>
              <a:off x="4827655" y="4358487"/>
              <a:ext cx="2964702" cy="414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Localization Result</a:t>
              </a:r>
              <a:endParaRPr lang="zh-CN" alt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83DA2B3D-A800-4B0F-9FCD-491AFA70D7BF}"/>
              </a:ext>
            </a:extLst>
          </p:cNvPr>
          <p:cNvGrpSpPr/>
          <p:nvPr/>
        </p:nvGrpSpPr>
        <p:grpSpPr>
          <a:xfrm>
            <a:off x="9333968" y="3099910"/>
            <a:ext cx="1079321" cy="2059424"/>
            <a:chOff x="9270905" y="4085959"/>
            <a:chExt cx="1079321" cy="2059424"/>
          </a:xfrm>
        </p:grpSpPr>
        <p:pic>
          <p:nvPicPr>
            <p:cNvPr id="156" name="圖片 3104">
              <a:extLst>
                <a:ext uri="{FF2B5EF4-FFF2-40B4-BE49-F238E27FC236}">
                  <a16:creationId xmlns:a16="http://schemas.microsoft.com/office/drawing/2014/main" id="{F7D03D7A-07D6-404A-B49E-E530101C0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1630" y="4085959"/>
              <a:ext cx="508128" cy="508128"/>
            </a:xfrm>
            <a:prstGeom prst="rect">
              <a:avLst/>
            </a:prstGeom>
          </p:spPr>
        </p:pic>
        <p:sp>
          <p:nvSpPr>
            <p:cNvPr id="157" name="文字方塊 3196">
              <a:extLst>
                <a:ext uri="{FF2B5EF4-FFF2-40B4-BE49-F238E27FC236}">
                  <a16:creationId xmlns:a16="http://schemas.microsoft.com/office/drawing/2014/main" id="{86771DD3-AC37-4432-94E8-86FC123D9F55}"/>
                </a:ext>
              </a:extLst>
            </p:cNvPr>
            <p:cNvSpPr txBox="1"/>
            <p:nvPr/>
          </p:nvSpPr>
          <p:spPr>
            <a:xfrm>
              <a:off x="9270905" y="5499052"/>
              <a:ext cx="1079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BLE 5.1 </a:t>
              </a:r>
              <a:br>
                <a:rPr kumimoji="1" lang="en-US" altLang="zh-TW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US" altLang="zh-TW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Tag</a:t>
              </a:r>
              <a:endParaRPr kumimoji="1"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8" name="圖片 16">
              <a:extLst>
                <a:ext uri="{FF2B5EF4-FFF2-40B4-BE49-F238E27FC236}">
                  <a16:creationId xmlns:a16="http://schemas.microsoft.com/office/drawing/2014/main" id="{A1D66583-157D-4FF7-A8CD-5730594F1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1378" y="4540971"/>
              <a:ext cx="1074528" cy="1074528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D9A09BB-E674-4CB6-8E0D-149F7DD018B2}"/>
              </a:ext>
            </a:extLst>
          </p:cNvPr>
          <p:cNvGrpSpPr/>
          <p:nvPr/>
        </p:nvGrpSpPr>
        <p:grpSpPr>
          <a:xfrm>
            <a:off x="5703260" y="1108061"/>
            <a:ext cx="2078600" cy="785480"/>
            <a:chOff x="5703260" y="1108061"/>
            <a:chExt cx="2078600" cy="785480"/>
          </a:xfrm>
        </p:grpSpPr>
        <p:pic>
          <p:nvPicPr>
            <p:cNvPr id="159" name="图形 158">
              <a:extLst>
                <a:ext uri="{FF2B5EF4-FFF2-40B4-BE49-F238E27FC236}">
                  <a16:creationId xmlns:a16="http://schemas.microsoft.com/office/drawing/2014/main" id="{166B5D98-AA84-495F-8B54-E289533F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3260" y="1108061"/>
              <a:ext cx="785480" cy="785480"/>
            </a:xfrm>
            <a:prstGeom prst="rect">
              <a:avLst/>
            </a:prstGeom>
          </p:spPr>
        </p:pic>
        <p:sp>
          <p:nvSpPr>
            <p:cNvPr id="160" name="矩形 159">
              <a:extLst>
                <a:ext uri="{FF2B5EF4-FFF2-40B4-BE49-F238E27FC236}">
                  <a16:creationId xmlns:a16="http://schemas.microsoft.com/office/drawing/2014/main" id="{4D86E40E-0D42-4525-A7B8-1E22DFA382AD}"/>
                </a:ext>
              </a:extLst>
            </p:cNvPr>
            <p:cNvSpPr/>
            <p:nvPr/>
          </p:nvSpPr>
          <p:spPr>
            <a:xfrm>
              <a:off x="6291100" y="1288498"/>
              <a:ext cx="1490760" cy="414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b="1" dirty="0">
                  <a:solidFill>
                    <a:srgbClr val="C00000"/>
                  </a:solidFill>
                </a:rPr>
                <a:t>Attacker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C053D6A-538D-4E17-A520-3F21F7BA57FB}"/>
              </a:ext>
            </a:extLst>
          </p:cNvPr>
          <p:cNvGrpSpPr/>
          <p:nvPr/>
        </p:nvGrpSpPr>
        <p:grpSpPr>
          <a:xfrm>
            <a:off x="5935231" y="1941074"/>
            <a:ext cx="1710560" cy="1380269"/>
            <a:chOff x="5935231" y="1941074"/>
            <a:chExt cx="1710560" cy="1380269"/>
          </a:xfrm>
        </p:grpSpPr>
        <p:sp>
          <p:nvSpPr>
            <p:cNvPr id="161" name="箭头: 下 160">
              <a:extLst>
                <a:ext uri="{FF2B5EF4-FFF2-40B4-BE49-F238E27FC236}">
                  <a16:creationId xmlns:a16="http://schemas.microsoft.com/office/drawing/2014/main" id="{6BA78430-E002-463D-9CEF-00921B8A5C81}"/>
                </a:ext>
              </a:extLst>
            </p:cNvPr>
            <p:cNvSpPr/>
            <p:nvPr/>
          </p:nvSpPr>
          <p:spPr>
            <a:xfrm>
              <a:off x="5935231" y="1941074"/>
              <a:ext cx="347478" cy="1380269"/>
            </a:xfrm>
            <a:prstGeom prst="downArrow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zh-CN" altLang="en-US" kern="0">
                <a:solidFill>
                  <a:prstClr val="white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A2EE6494-BF47-4367-8194-32C2E8BE8AD3}"/>
                </a:ext>
              </a:extLst>
            </p:cNvPr>
            <p:cNvSpPr/>
            <p:nvPr/>
          </p:nvSpPr>
          <p:spPr>
            <a:xfrm>
              <a:off x="6295717" y="2189562"/>
              <a:ext cx="1350074" cy="775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Jamming Attack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FF40B4F-B97D-476E-832C-59F6F4227CAA}"/>
              </a:ext>
            </a:extLst>
          </p:cNvPr>
          <p:cNvGrpSpPr/>
          <p:nvPr/>
        </p:nvGrpSpPr>
        <p:grpSpPr>
          <a:xfrm>
            <a:off x="2260461" y="1654340"/>
            <a:ext cx="3114870" cy="968646"/>
            <a:chOff x="2260461" y="1654340"/>
            <a:chExt cx="3114870" cy="968646"/>
          </a:xfrm>
        </p:grpSpPr>
        <p:sp>
          <p:nvSpPr>
            <p:cNvPr id="163" name="箭头: 下 162">
              <a:extLst>
                <a:ext uri="{FF2B5EF4-FFF2-40B4-BE49-F238E27FC236}">
                  <a16:creationId xmlns:a16="http://schemas.microsoft.com/office/drawing/2014/main" id="{71F05879-3CBD-404B-8E05-652C383A27B7}"/>
                </a:ext>
              </a:extLst>
            </p:cNvPr>
            <p:cNvSpPr/>
            <p:nvPr/>
          </p:nvSpPr>
          <p:spPr>
            <a:xfrm rot="3600000">
              <a:off x="3906819" y="1154474"/>
              <a:ext cx="347478" cy="2589546"/>
            </a:xfrm>
            <a:prstGeom prst="downArrow">
              <a:avLst/>
            </a:prstGeom>
            <a:solidFill>
              <a:srgbClr val="9F293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zh-CN" altLang="en-US" kern="0">
                <a:solidFill>
                  <a:prstClr val="white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8C078BDE-7B7B-4014-A279-673315295866}"/>
                </a:ext>
              </a:extLst>
            </p:cNvPr>
            <p:cNvSpPr/>
            <p:nvPr/>
          </p:nvSpPr>
          <p:spPr>
            <a:xfrm>
              <a:off x="2260461" y="1654340"/>
              <a:ext cx="2193194" cy="775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Man-in-the-Middle Attack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4CF9F04-23F6-465D-ADBC-700C1F797922}"/>
              </a:ext>
            </a:extLst>
          </p:cNvPr>
          <p:cNvGrpSpPr/>
          <p:nvPr/>
        </p:nvGrpSpPr>
        <p:grpSpPr>
          <a:xfrm>
            <a:off x="3848377" y="4180838"/>
            <a:ext cx="5106139" cy="456523"/>
            <a:chOff x="3835573" y="4897333"/>
            <a:chExt cx="5106139" cy="456523"/>
          </a:xfrm>
        </p:grpSpPr>
        <p:cxnSp>
          <p:nvCxnSpPr>
            <p:cNvPr id="165" name="直接箭头连接符 164">
              <a:extLst>
                <a:ext uri="{FF2B5EF4-FFF2-40B4-BE49-F238E27FC236}">
                  <a16:creationId xmlns:a16="http://schemas.microsoft.com/office/drawing/2014/main" id="{36020EF1-4B20-44C5-8BCC-680CEDFFE41E}"/>
                </a:ext>
              </a:extLst>
            </p:cNvPr>
            <p:cNvCxnSpPr>
              <a:cxnSpLocks/>
            </p:cNvCxnSpPr>
            <p:nvPr/>
          </p:nvCxnSpPr>
          <p:spPr>
            <a:xfrm>
              <a:off x="3835573" y="4897333"/>
              <a:ext cx="5106139" cy="0"/>
            </a:xfrm>
            <a:prstGeom prst="straightConnector1">
              <a:avLst/>
            </a:prstGeom>
            <a:ln w="57150">
              <a:solidFill>
                <a:srgbClr val="9F293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08ADD969-F700-4951-8FD0-440793A9910F}"/>
                </a:ext>
              </a:extLst>
            </p:cNvPr>
            <p:cNvSpPr/>
            <p:nvPr/>
          </p:nvSpPr>
          <p:spPr>
            <a:xfrm>
              <a:off x="4827655" y="4938871"/>
              <a:ext cx="2964702" cy="414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b="1" dirty="0">
                  <a:solidFill>
                    <a:srgbClr val="9F2936"/>
                  </a:solidFill>
                </a:rPr>
                <a:t>Faked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Location</a:t>
              </a:r>
              <a:endParaRPr lang="zh-CN" alt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67" name="矩形: 圆角 166">
            <a:extLst>
              <a:ext uri="{FF2B5EF4-FFF2-40B4-BE49-F238E27FC236}">
                <a16:creationId xmlns:a16="http://schemas.microsoft.com/office/drawing/2014/main" id="{9B3E9438-0EF7-42C1-8C7A-9BCBAAC08241}"/>
              </a:ext>
            </a:extLst>
          </p:cNvPr>
          <p:cNvSpPr/>
          <p:nvPr/>
        </p:nvSpPr>
        <p:spPr>
          <a:xfrm>
            <a:off x="1349308" y="5328014"/>
            <a:ext cx="9493384" cy="467892"/>
          </a:xfrm>
          <a:prstGeom prst="roundRect">
            <a:avLst/>
          </a:prstGeom>
          <a:solidFill>
            <a:srgbClr val="C81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Localization systems are becoming the </a:t>
            </a:r>
            <a:r>
              <a:rPr lang="en-US" altLang="zh-CN" sz="2000" b="1" dirty="0">
                <a:solidFill>
                  <a:srgbClr val="FFFF00"/>
                </a:solidFill>
              </a:rPr>
              <a:t>Prime Targets</a:t>
            </a:r>
            <a:r>
              <a:rPr lang="en-US" altLang="zh-CN" sz="2000" b="1" dirty="0"/>
              <a:t> for malicious actors.</a:t>
            </a:r>
            <a:endParaRPr lang="zh-CN" altLang="en-US" sz="2000" b="1" dirty="0"/>
          </a:p>
        </p:txBody>
      </p:sp>
      <p:sp>
        <p:nvSpPr>
          <p:cNvPr id="45" name="乘號 3111">
            <a:extLst>
              <a:ext uri="{FF2B5EF4-FFF2-40B4-BE49-F238E27FC236}">
                <a16:creationId xmlns:a16="http://schemas.microsoft.com/office/drawing/2014/main" id="{F191642F-0F29-4A35-A07D-569680B1478F}"/>
              </a:ext>
            </a:extLst>
          </p:cNvPr>
          <p:cNvSpPr/>
          <p:nvPr/>
        </p:nvSpPr>
        <p:spPr>
          <a:xfrm>
            <a:off x="5481480" y="3453507"/>
            <a:ext cx="1229040" cy="1229040"/>
          </a:xfrm>
          <a:prstGeom prst="mathMultiply">
            <a:avLst>
              <a:gd name="adj1" fmla="val 13716"/>
            </a:avLst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75C415-5F5C-4BD1-A3BC-941E0B214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C408653-BA88-47A2-B001-54D92EC7C6FA}"/>
              </a:ext>
            </a:extLst>
          </p:cNvPr>
          <p:cNvGrpSpPr/>
          <p:nvPr/>
        </p:nvGrpSpPr>
        <p:grpSpPr>
          <a:xfrm>
            <a:off x="8790335" y="1154581"/>
            <a:ext cx="2162735" cy="1814078"/>
            <a:chOff x="8790335" y="1154581"/>
            <a:chExt cx="2162735" cy="181407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2BFD726-E4C0-4511-B5C4-E04409A6A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90335" y="1154581"/>
              <a:ext cx="2162735" cy="1440922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1B7FDA04-C674-4F9B-88F7-86FC693A0C41}"/>
                </a:ext>
              </a:extLst>
            </p:cNvPr>
            <p:cNvSpPr/>
            <p:nvPr/>
          </p:nvSpPr>
          <p:spPr>
            <a:xfrm>
              <a:off x="8855492" y="2553674"/>
              <a:ext cx="1926530" cy="414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Package Loss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277DF2A7-8DC4-4C16-A78F-BA577C6F0885}"/>
              </a:ext>
            </a:extLst>
          </p:cNvPr>
          <p:cNvGrpSpPr/>
          <p:nvPr/>
        </p:nvGrpSpPr>
        <p:grpSpPr>
          <a:xfrm>
            <a:off x="8490957" y="991870"/>
            <a:ext cx="2761492" cy="1976789"/>
            <a:chOff x="8490957" y="991870"/>
            <a:chExt cx="2761492" cy="1976789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0EBD60A8-83AA-423B-9A9B-30AD9C1CB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0957" y="991870"/>
              <a:ext cx="2761492" cy="1618062"/>
            </a:xfrm>
            <a:prstGeom prst="rect">
              <a:avLst/>
            </a:prstGeom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32D197F-C43D-4B15-99EA-CB7D00E47639}"/>
                </a:ext>
              </a:extLst>
            </p:cNvPr>
            <p:cNvSpPr/>
            <p:nvPr/>
          </p:nvSpPr>
          <p:spPr>
            <a:xfrm>
              <a:off x="8813049" y="2553674"/>
              <a:ext cx="2117308" cy="414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Property Damage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D453E1FA-D9B2-432D-9BF7-9073FBF02ECE}"/>
              </a:ext>
            </a:extLst>
          </p:cNvPr>
          <p:cNvSpPr/>
          <p:nvPr/>
        </p:nvSpPr>
        <p:spPr>
          <a:xfrm>
            <a:off x="3539254" y="4860497"/>
            <a:ext cx="5139432" cy="467892"/>
          </a:xfrm>
          <a:prstGeom prst="roundRect">
            <a:avLst/>
          </a:prstGeom>
          <a:solidFill>
            <a:srgbClr val="C81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Is BLE Direction Finding </a:t>
            </a:r>
            <a:r>
              <a:rPr lang="en-US" altLang="zh-CN" sz="2000" b="1" dirty="0">
                <a:solidFill>
                  <a:srgbClr val="FFFF00"/>
                </a:solidFill>
              </a:rPr>
              <a:t>Safe Enough</a:t>
            </a:r>
            <a:r>
              <a:rPr lang="en-US" altLang="zh-CN" sz="2000" b="1" dirty="0"/>
              <a:t>?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405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7" grpId="1" animBg="1"/>
      <p:bldP spid="45" grpId="0" animBg="1"/>
      <p:bldP spid="45" grpId="1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BLE Direction Finding Process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4338FA-7608-4EC2-AD98-9B0E853251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84D9745-8A86-4B60-A11C-42C5D3F0942C}"/>
              </a:ext>
            </a:extLst>
          </p:cNvPr>
          <p:cNvGrpSpPr/>
          <p:nvPr/>
        </p:nvGrpSpPr>
        <p:grpSpPr>
          <a:xfrm>
            <a:off x="3288897" y="1274728"/>
            <a:ext cx="3840509" cy="2214880"/>
            <a:chOff x="3288897" y="1274728"/>
            <a:chExt cx="3840509" cy="2214880"/>
          </a:xfrm>
        </p:grpSpPr>
        <p:sp>
          <p:nvSpPr>
            <p:cNvPr id="55" name="Rectangle 4">
              <a:extLst>
                <a:ext uri="{FF2B5EF4-FFF2-40B4-BE49-F238E27FC236}">
                  <a16:creationId xmlns:a16="http://schemas.microsoft.com/office/drawing/2014/main" id="{DD046AC8-9C82-4AD7-870D-5B6F98B4CB81}"/>
                </a:ext>
              </a:extLst>
            </p:cNvPr>
            <p:cNvSpPr/>
            <p:nvPr/>
          </p:nvSpPr>
          <p:spPr>
            <a:xfrm>
              <a:off x="3295952" y="1640883"/>
              <a:ext cx="3824546" cy="1848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Rectangle 7">
              <a:extLst>
                <a:ext uri="{FF2B5EF4-FFF2-40B4-BE49-F238E27FC236}">
                  <a16:creationId xmlns:a16="http://schemas.microsoft.com/office/drawing/2014/main" id="{585533A9-F813-477B-BDA7-BF44B8A4338F}"/>
                </a:ext>
              </a:extLst>
            </p:cNvPr>
            <p:cNvSpPr/>
            <p:nvPr/>
          </p:nvSpPr>
          <p:spPr>
            <a:xfrm>
              <a:off x="3288897" y="1274728"/>
              <a:ext cx="3840509" cy="3661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RF Signal Transmission</a:t>
              </a:r>
              <a:endParaRPr lang="zh-CN" alt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75C554D-1A97-4DA0-AEB3-531DD197326D}"/>
              </a:ext>
            </a:extLst>
          </p:cNvPr>
          <p:cNvGrpSpPr/>
          <p:nvPr/>
        </p:nvGrpSpPr>
        <p:grpSpPr>
          <a:xfrm>
            <a:off x="3411123" y="1800764"/>
            <a:ext cx="1681777" cy="988067"/>
            <a:chOff x="3411123" y="1800764"/>
            <a:chExt cx="1681777" cy="988067"/>
          </a:xfrm>
        </p:grpSpPr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A00AFA34-C99F-47AC-941B-6F75AA7420E8}"/>
                </a:ext>
              </a:extLst>
            </p:cNvPr>
            <p:cNvSpPr txBox="1"/>
            <p:nvPr/>
          </p:nvSpPr>
          <p:spPr>
            <a:xfrm>
              <a:off x="3441216" y="1818289"/>
              <a:ext cx="1621590" cy="690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Channel Sync</a:t>
              </a:r>
              <a:endParaRPr lang="en-CN" altLang="zh-C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0" name="Straight Arrow Connector 16">
              <a:extLst>
                <a:ext uri="{FF2B5EF4-FFF2-40B4-BE49-F238E27FC236}">
                  <a16:creationId xmlns:a16="http://schemas.microsoft.com/office/drawing/2014/main" id="{9886AE2E-927E-4094-8383-35A524E8F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7446" y="2491402"/>
              <a:ext cx="0" cy="29742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55">
              <a:extLst>
                <a:ext uri="{FF2B5EF4-FFF2-40B4-BE49-F238E27FC236}">
                  <a16:creationId xmlns:a16="http://schemas.microsoft.com/office/drawing/2014/main" id="{97D2E72A-D754-49A1-A46C-1060600C6CEC}"/>
                </a:ext>
              </a:extLst>
            </p:cNvPr>
            <p:cNvSpPr/>
            <p:nvPr/>
          </p:nvSpPr>
          <p:spPr>
            <a:xfrm>
              <a:off x="3411123" y="1800764"/>
              <a:ext cx="1681777" cy="69063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82A3A3E-0DB9-4708-AFA0-3DAC0DFA3E0F}"/>
              </a:ext>
            </a:extLst>
          </p:cNvPr>
          <p:cNvGrpSpPr/>
          <p:nvPr/>
        </p:nvGrpSpPr>
        <p:grpSpPr>
          <a:xfrm>
            <a:off x="5296074" y="1800764"/>
            <a:ext cx="1681777" cy="988067"/>
            <a:chOff x="5296074" y="1800764"/>
            <a:chExt cx="1681777" cy="988067"/>
          </a:xfrm>
        </p:grpSpPr>
        <p:sp>
          <p:nvSpPr>
            <p:cNvPr id="62" name="TextBox 9">
              <a:extLst>
                <a:ext uri="{FF2B5EF4-FFF2-40B4-BE49-F238E27FC236}">
                  <a16:creationId xmlns:a16="http://schemas.microsoft.com/office/drawing/2014/main" id="{B5F4FD5A-7B40-4FB2-88AC-2B9729F36C45}"/>
                </a:ext>
              </a:extLst>
            </p:cNvPr>
            <p:cNvSpPr txBox="1"/>
            <p:nvPr/>
          </p:nvSpPr>
          <p:spPr>
            <a:xfrm>
              <a:off x="5326167" y="1818289"/>
              <a:ext cx="1621590" cy="690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CTE Info Alignment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id="{B5A2BC7A-0676-444D-AD49-3558939828AD}"/>
                </a:ext>
              </a:extLst>
            </p:cNvPr>
            <p:cNvSpPr/>
            <p:nvPr/>
          </p:nvSpPr>
          <p:spPr>
            <a:xfrm>
              <a:off x="5296074" y="1800764"/>
              <a:ext cx="1681777" cy="69063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4" name="Straight Arrow Connector 16">
              <a:extLst>
                <a:ext uri="{FF2B5EF4-FFF2-40B4-BE49-F238E27FC236}">
                  <a16:creationId xmlns:a16="http://schemas.microsoft.com/office/drawing/2014/main" id="{2541A5FD-9994-4F28-8ED2-BB4E314CA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059" y="2491402"/>
              <a:ext cx="0" cy="29742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80003BB-235F-4A2C-AC91-405F9E388F5B}"/>
              </a:ext>
            </a:extLst>
          </p:cNvPr>
          <p:cNvGrpSpPr/>
          <p:nvPr/>
        </p:nvGrpSpPr>
        <p:grpSpPr>
          <a:xfrm>
            <a:off x="3733823" y="2788831"/>
            <a:ext cx="2970116" cy="996247"/>
            <a:chOff x="3733823" y="2788831"/>
            <a:chExt cx="2970116" cy="996247"/>
          </a:xfrm>
        </p:grpSpPr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8F242DF2-7853-49BF-BF44-D72117550C2A}"/>
                </a:ext>
              </a:extLst>
            </p:cNvPr>
            <p:cNvSpPr txBox="1"/>
            <p:nvPr/>
          </p:nvSpPr>
          <p:spPr>
            <a:xfrm>
              <a:off x="3907011" y="2867151"/>
              <a:ext cx="2620809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CTE Transmission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15">
              <a:extLst>
                <a:ext uri="{FF2B5EF4-FFF2-40B4-BE49-F238E27FC236}">
                  <a16:creationId xmlns:a16="http://schemas.microsoft.com/office/drawing/2014/main" id="{F4CA8D71-88DC-4372-B808-B9D5FD778E54}"/>
                </a:ext>
              </a:extLst>
            </p:cNvPr>
            <p:cNvSpPr/>
            <p:nvPr/>
          </p:nvSpPr>
          <p:spPr>
            <a:xfrm>
              <a:off x="3733823" y="2788831"/>
              <a:ext cx="2970116" cy="50415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5" name="Straight Arrow Connector 16">
              <a:extLst>
                <a:ext uri="{FF2B5EF4-FFF2-40B4-BE49-F238E27FC236}">
                  <a16:creationId xmlns:a16="http://schemas.microsoft.com/office/drawing/2014/main" id="{A4135A15-CEED-4E8B-9686-7DA7A65863A5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 flipV="1">
              <a:off x="5218881" y="3292989"/>
              <a:ext cx="0" cy="49208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088086E-B90D-4A04-8312-3D4B078DF30F}"/>
              </a:ext>
            </a:extLst>
          </p:cNvPr>
          <p:cNvGrpSpPr/>
          <p:nvPr/>
        </p:nvGrpSpPr>
        <p:grpSpPr>
          <a:xfrm>
            <a:off x="3282840" y="3793627"/>
            <a:ext cx="3840509" cy="1848726"/>
            <a:chOff x="3282840" y="3793627"/>
            <a:chExt cx="3840509" cy="1848726"/>
          </a:xfrm>
        </p:grpSpPr>
        <p:sp>
          <p:nvSpPr>
            <p:cNvPr id="66" name="Rectangle 3">
              <a:extLst>
                <a:ext uri="{FF2B5EF4-FFF2-40B4-BE49-F238E27FC236}">
                  <a16:creationId xmlns:a16="http://schemas.microsoft.com/office/drawing/2014/main" id="{9883C62E-A6BB-48EB-B87F-640DB185BE48}"/>
                </a:ext>
              </a:extLst>
            </p:cNvPr>
            <p:cNvSpPr/>
            <p:nvPr/>
          </p:nvSpPr>
          <p:spPr>
            <a:xfrm>
              <a:off x="3288895" y="4150609"/>
              <a:ext cx="3831589" cy="14917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7" name="Rectangle 7">
              <a:extLst>
                <a:ext uri="{FF2B5EF4-FFF2-40B4-BE49-F238E27FC236}">
                  <a16:creationId xmlns:a16="http://schemas.microsoft.com/office/drawing/2014/main" id="{B6D415C9-5730-4B68-A45D-AEE7A8116020}"/>
                </a:ext>
              </a:extLst>
            </p:cNvPr>
            <p:cNvSpPr/>
            <p:nvPr/>
          </p:nvSpPr>
          <p:spPr>
            <a:xfrm>
              <a:off x="3282840" y="3793627"/>
              <a:ext cx="3840509" cy="3661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CTE Signal Sampling</a:t>
              </a:r>
              <a:endParaRPr lang="zh-CN" alt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653EA98-DE29-44AF-BDEB-865A64788C0B}"/>
              </a:ext>
            </a:extLst>
          </p:cNvPr>
          <p:cNvGrpSpPr/>
          <p:nvPr/>
        </p:nvGrpSpPr>
        <p:grpSpPr>
          <a:xfrm>
            <a:off x="3373142" y="4306968"/>
            <a:ext cx="3679573" cy="798132"/>
            <a:chOff x="3373142" y="4306968"/>
            <a:chExt cx="3679573" cy="798132"/>
          </a:xfrm>
        </p:grpSpPr>
        <p:sp>
          <p:nvSpPr>
            <p:cNvPr id="68" name="TextBox 14">
              <a:extLst>
                <a:ext uri="{FF2B5EF4-FFF2-40B4-BE49-F238E27FC236}">
                  <a16:creationId xmlns:a16="http://schemas.microsoft.com/office/drawing/2014/main" id="{E56122DD-D933-4C6A-870B-BD2068CE7603}"/>
                </a:ext>
              </a:extLst>
            </p:cNvPr>
            <p:cNvSpPr txBox="1"/>
            <p:nvPr/>
          </p:nvSpPr>
          <p:spPr>
            <a:xfrm>
              <a:off x="3373142" y="4367764"/>
              <a:ext cx="3679573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Antenna Switching</a:t>
              </a:r>
              <a:endParaRPr lang="en-CN" altLang="zh-C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 15">
              <a:extLst>
                <a:ext uri="{FF2B5EF4-FFF2-40B4-BE49-F238E27FC236}">
                  <a16:creationId xmlns:a16="http://schemas.microsoft.com/office/drawing/2014/main" id="{50318626-CF9C-42CB-924E-7C68C8F2A292}"/>
                </a:ext>
              </a:extLst>
            </p:cNvPr>
            <p:cNvSpPr/>
            <p:nvPr/>
          </p:nvSpPr>
          <p:spPr>
            <a:xfrm>
              <a:off x="3733823" y="4306968"/>
              <a:ext cx="2970116" cy="46207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2" name="Straight Arrow Connector 16">
              <a:extLst>
                <a:ext uri="{FF2B5EF4-FFF2-40B4-BE49-F238E27FC236}">
                  <a16:creationId xmlns:a16="http://schemas.microsoft.com/office/drawing/2014/main" id="{DCA84473-04BF-4DFB-B77B-65B68C14B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2929" y="4775049"/>
              <a:ext cx="0" cy="33005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EB1BC40-9DC4-4810-825B-08D1D3BDEF05}"/>
              </a:ext>
            </a:extLst>
          </p:cNvPr>
          <p:cNvGrpSpPr/>
          <p:nvPr/>
        </p:nvGrpSpPr>
        <p:grpSpPr>
          <a:xfrm>
            <a:off x="7436813" y="1274728"/>
            <a:ext cx="2701961" cy="4367626"/>
            <a:chOff x="7436813" y="1274728"/>
            <a:chExt cx="2701961" cy="4367626"/>
          </a:xfrm>
        </p:grpSpPr>
        <p:sp>
          <p:nvSpPr>
            <p:cNvPr id="73" name="Rectangle 56">
              <a:extLst>
                <a:ext uri="{FF2B5EF4-FFF2-40B4-BE49-F238E27FC236}">
                  <a16:creationId xmlns:a16="http://schemas.microsoft.com/office/drawing/2014/main" id="{9C01526C-B47C-44F3-AF65-EBA062D45907}"/>
                </a:ext>
              </a:extLst>
            </p:cNvPr>
            <p:cNvSpPr/>
            <p:nvPr/>
          </p:nvSpPr>
          <p:spPr>
            <a:xfrm>
              <a:off x="7439682" y="1917696"/>
              <a:ext cx="2699092" cy="372465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74" name="Rectangle 7">
              <a:extLst>
                <a:ext uri="{FF2B5EF4-FFF2-40B4-BE49-F238E27FC236}">
                  <a16:creationId xmlns:a16="http://schemas.microsoft.com/office/drawing/2014/main" id="{165706D7-3B99-4937-B1EC-92154C0F02D8}"/>
                </a:ext>
              </a:extLst>
            </p:cNvPr>
            <p:cNvSpPr/>
            <p:nvPr/>
          </p:nvSpPr>
          <p:spPr>
            <a:xfrm>
              <a:off x="7436813" y="1274728"/>
              <a:ext cx="2699188" cy="6429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AoA/AoD Estimation</a:t>
              </a:r>
              <a:endParaRPr lang="zh-CN" alt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8A150F-9A27-457E-9B65-0889710A677D}"/>
              </a:ext>
            </a:extLst>
          </p:cNvPr>
          <p:cNvGrpSpPr/>
          <p:nvPr/>
        </p:nvGrpSpPr>
        <p:grpSpPr>
          <a:xfrm>
            <a:off x="7673050" y="4614735"/>
            <a:ext cx="2229495" cy="594963"/>
            <a:chOff x="7673050" y="4614735"/>
            <a:chExt cx="2229495" cy="594963"/>
          </a:xfrm>
        </p:grpSpPr>
        <p:sp>
          <p:nvSpPr>
            <p:cNvPr id="79" name="TextBox 9">
              <a:extLst>
                <a:ext uri="{FF2B5EF4-FFF2-40B4-BE49-F238E27FC236}">
                  <a16:creationId xmlns:a16="http://schemas.microsoft.com/office/drawing/2014/main" id="{C84B5C83-28B2-47F8-9BDE-C1AF73577E9D}"/>
                </a:ext>
              </a:extLst>
            </p:cNvPr>
            <p:cNvSpPr txBox="1"/>
            <p:nvPr/>
          </p:nvSpPr>
          <p:spPr>
            <a:xfrm>
              <a:off x="7673050" y="4730845"/>
              <a:ext cx="2229495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Post Filtering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Rectangle 55">
              <a:extLst>
                <a:ext uri="{FF2B5EF4-FFF2-40B4-BE49-F238E27FC236}">
                  <a16:creationId xmlns:a16="http://schemas.microsoft.com/office/drawing/2014/main" id="{8CEC733C-93D9-446B-AD90-2F44A2170C8C}"/>
                </a:ext>
              </a:extLst>
            </p:cNvPr>
            <p:cNvSpPr/>
            <p:nvPr/>
          </p:nvSpPr>
          <p:spPr>
            <a:xfrm>
              <a:off x="7681928" y="4614735"/>
              <a:ext cx="2214601" cy="59496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C1DBB04-2843-4FC1-AD6F-64E9CA8E4FB8}"/>
              </a:ext>
            </a:extLst>
          </p:cNvPr>
          <p:cNvGrpSpPr/>
          <p:nvPr/>
        </p:nvGrpSpPr>
        <p:grpSpPr>
          <a:xfrm>
            <a:off x="3373142" y="2636598"/>
            <a:ext cx="4308786" cy="2899752"/>
            <a:chOff x="3373142" y="2636598"/>
            <a:chExt cx="4308786" cy="2899752"/>
          </a:xfrm>
        </p:grpSpPr>
        <p:sp>
          <p:nvSpPr>
            <p:cNvPr id="70" name="TextBox 14">
              <a:extLst>
                <a:ext uri="{FF2B5EF4-FFF2-40B4-BE49-F238E27FC236}">
                  <a16:creationId xmlns:a16="http://schemas.microsoft.com/office/drawing/2014/main" id="{924A920A-FBCE-4350-9991-34DF4271FD29}"/>
                </a:ext>
              </a:extLst>
            </p:cNvPr>
            <p:cNvSpPr txBox="1"/>
            <p:nvPr/>
          </p:nvSpPr>
          <p:spPr>
            <a:xfrm>
              <a:off x="3373142" y="5129324"/>
              <a:ext cx="3679573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IQ Sampling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15">
              <a:extLst>
                <a:ext uri="{FF2B5EF4-FFF2-40B4-BE49-F238E27FC236}">
                  <a16:creationId xmlns:a16="http://schemas.microsoft.com/office/drawing/2014/main" id="{5B4755C6-4F87-4318-9EDE-B7ED939B54BE}"/>
                </a:ext>
              </a:extLst>
            </p:cNvPr>
            <p:cNvSpPr/>
            <p:nvPr/>
          </p:nvSpPr>
          <p:spPr>
            <a:xfrm>
              <a:off x="3733823" y="5092988"/>
              <a:ext cx="2970116" cy="44336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1" name="Straight Arrow Connector 16">
              <a:extLst>
                <a:ext uri="{FF2B5EF4-FFF2-40B4-BE49-F238E27FC236}">
                  <a16:creationId xmlns:a16="http://schemas.microsoft.com/office/drawing/2014/main" id="{EA0F6F2A-3555-4DDB-9054-C127FD4C0960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>
              <a:off x="7275606" y="2636598"/>
              <a:ext cx="40632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16">
              <a:extLst>
                <a:ext uri="{FF2B5EF4-FFF2-40B4-BE49-F238E27FC236}">
                  <a16:creationId xmlns:a16="http://schemas.microsoft.com/office/drawing/2014/main" id="{F77D3DB7-56A5-44B2-9296-2531881EF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939" y="5318408"/>
              <a:ext cx="58063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16">
              <a:extLst>
                <a:ext uri="{FF2B5EF4-FFF2-40B4-BE49-F238E27FC236}">
                  <a16:creationId xmlns:a16="http://schemas.microsoft.com/office/drawing/2014/main" id="{B993199A-3174-4D01-B904-55D821C7FAF5}"/>
                </a:ext>
              </a:extLst>
            </p:cNvPr>
            <p:cNvCxnSpPr>
              <a:cxnSpLocks/>
            </p:cNvCxnSpPr>
            <p:nvPr/>
          </p:nvCxnSpPr>
          <p:spPr>
            <a:xfrm>
              <a:off x="7284573" y="2636598"/>
              <a:ext cx="0" cy="268181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6BB28C2-508C-4192-B42E-6D2D8859F825}"/>
              </a:ext>
            </a:extLst>
          </p:cNvPr>
          <p:cNvGrpSpPr/>
          <p:nvPr/>
        </p:nvGrpSpPr>
        <p:grpSpPr>
          <a:xfrm>
            <a:off x="7681928" y="2291279"/>
            <a:ext cx="2214601" cy="1174094"/>
            <a:chOff x="7681928" y="2291279"/>
            <a:chExt cx="2214601" cy="1174094"/>
          </a:xfrm>
        </p:grpSpPr>
        <p:sp>
          <p:nvSpPr>
            <p:cNvPr id="75" name="TextBox 9">
              <a:extLst>
                <a:ext uri="{FF2B5EF4-FFF2-40B4-BE49-F238E27FC236}">
                  <a16:creationId xmlns:a16="http://schemas.microsoft.com/office/drawing/2014/main" id="{E13CFBCA-C9D3-48A2-A2A9-FA9331059EDD}"/>
                </a:ext>
              </a:extLst>
            </p:cNvPr>
            <p:cNvSpPr txBox="1"/>
            <p:nvPr/>
          </p:nvSpPr>
          <p:spPr>
            <a:xfrm>
              <a:off x="7772676" y="2316010"/>
              <a:ext cx="2033104" cy="690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CFO Elimination</a:t>
              </a:r>
              <a:endParaRPr lang="en-CN" altLang="zh-C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Rectangle 55">
              <a:extLst>
                <a:ext uri="{FF2B5EF4-FFF2-40B4-BE49-F238E27FC236}">
                  <a16:creationId xmlns:a16="http://schemas.microsoft.com/office/drawing/2014/main" id="{8A0C0E21-B3BE-4F50-A5C2-F8FC40782CBC}"/>
                </a:ext>
              </a:extLst>
            </p:cNvPr>
            <p:cNvSpPr/>
            <p:nvPr/>
          </p:nvSpPr>
          <p:spPr>
            <a:xfrm>
              <a:off x="7681928" y="2291279"/>
              <a:ext cx="2214601" cy="69063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4" name="Straight Arrow Connector 19">
              <a:extLst>
                <a:ext uri="{FF2B5EF4-FFF2-40B4-BE49-F238E27FC236}">
                  <a16:creationId xmlns:a16="http://schemas.microsoft.com/office/drawing/2014/main" id="{469A2EF7-FC0D-49F1-8A1C-C4147B8C15C0}"/>
                </a:ext>
              </a:extLst>
            </p:cNvPr>
            <p:cNvCxnSpPr>
              <a:cxnSpLocks/>
              <a:stCxn id="78" idx="0"/>
            </p:cNvCxnSpPr>
            <p:nvPr/>
          </p:nvCxnSpPr>
          <p:spPr>
            <a:xfrm flipV="1">
              <a:off x="8789229" y="2990865"/>
              <a:ext cx="0" cy="47450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751B3CA-EE8C-488D-A05D-A19FE88005DC}"/>
              </a:ext>
            </a:extLst>
          </p:cNvPr>
          <p:cNvGrpSpPr/>
          <p:nvPr/>
        </p:nvGrpSpPr>
        <p:grpSpPr>
          <a:xfrm>
            <a:off x="7674480" y="3465373"/>
            <a:ext cx="2229495" cy="1149362"/>
            <a:chOff x="7674480" y="3465373"/>
            <a:chExt cx="2229495" cy="1149362"/>
          </a:xfrm>
        </p:grpSpPr>
        <p:sp>
          <p:nvSpPr>
            <p:cNvPr id="77" name="TextBox 9">
              <a:extLst>
                <a:ext uri="{FF2B5EF4-FFF2-40B4-BE49-F238E27FC236}">
                  <a16:creationId xmlns:a16="http://schemas.microsoft.com/office/drawing/2014/main" id="{B3C2949B-E5B5-44F9-8B84-BC9525E5E403}"/>
                </a:ext>
              </a:extLst>
            </p:cNvPr>
            <p:cNvSpPr txBox="1"/>
            <p:nvPr/>
          </p:nvSpPr>
          <p:spPr>
            <a:xfrm>
              <a:off x="7674480" y="3487918"/>
              <a:ext cx="2229495" cy="690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Angular Computation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55">
              <a:extLst>
                <a:ext uri="{FF2B5EF4-FFF2-40B4-BE49-F238E27FC236}">
                  <a16:creationId xmlns:a16="http://schemas.microsoft.com/office/drawing/2014/main" id="{1B98F620-3AE1-4724-B08C-7E14FDD5E796}"/>
                </a:ext>
              </a:extLst>
            </p:cNvPr>
            <p:cNvSpPr/>
            <p:nvPr/>
          </p:nvSpPr>
          <p:spPr>
            <a:xfrm>
              <a:off x="7681928" y="3465373"/>
              <a:ext cx="2214601" cy="69063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5" name="Straight Arrow Connector 19">
              <a:extLst>
                <a:ext uri="{FF2B5EF4-FFF2-40B4-BE49-F238E27FC236}">
                  <a16:creationId xmlns:a16="http://schemas.microsoft.com/office/drawing/2014/main" id="{E13C3637-C172-485F-AD2B-3730D64A59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9228" y="4163224"/>
              <a:ext cx="0" cy="45151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1C15E43D-4909-4A11-BC78-3288DD634E00}"/>
              </a:ext>
            </a:extLst>
          </p:cNvPr>
          <p:cNvSpPr/>
          <p:nvPr/>
        </p:nvSpPr>
        <p:spPr>
          <a:xfrm>
            <a:off x="3601003" y="2689293"/>
            <a:ext cx="3213903" cy="690638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E88D5F6C-0BCE-4902-81B9-F8CE37ED680A}"/>
              </a:ext>
            </a:extLst>
          </p:cNvPr>
          <p:cNvSpPr/>
          <p:nvPr/>
        </p:nvSpPr>
        <p:spPr>
          <a:xfrm>
            <a:off x="1232170" y="2649838"/>
            <a:ext cx="2244000" cy="1047754"/>
          </a:xfrm>
          <a:prstGeom prst="roundRect">
            <a:avLst/>
          </a:prstGeom>
          <a:solidFill>
            <a:srgbClr val="C8161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Constant Tone Extension (CTE):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Key</a:t>
            </a:r>
            <a:r>
              <a:rPr kumimoji="0" lang="en-US" altLang="zh-CN" sz="1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Component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E5E4302F-39FD-45FC-AA4B-21E78ECCC9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86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CTE Structure and Transmission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4338FA-7608-4EC2-AD98-9B0E853251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0FECB63-CD55-4B01-9E79-3B1C08EDAAC0}"/>
              </a:ext>
            </a:extLst>
          </p:cNvPr>
          <p:cNvGrpSpPr/>
          <p:nvPr/>
        </p:nvGrpSpPr>
        <p:grpSpPr>
          <a:xfrm>
            <a:off x="1595774" y="1537383"/>
            <a:ext cx="8831889" cy="2169376"/>
            <a:chOff x="1553597" y="1188389"/>
            <a:chExt cx="8831889" cy="2169376"/>
          </a:xfrm>
        </p:grpSpPr>
        <p:cxnSp>
          <p:nvCxnSpPr>
            <p:cNvPr id="37" name="直線接點 9">
              <a:extLst>
                <a:ext uri="{FF2B5EF4-FFF2-40B4-BE49-F238E27FC236}">
                  <a16:creationId xmlns:a16="http://schemas.microsoft.com/office/drawing/2014/main" id="{5AA52442-A962-4348-9F67-5CF17791B21B}"/>
                </a:ext>
              </a:extLst>
            </p:cNvPr>
            <p:cNvCxnSpPr>
              <a:cxnSpLocks/>
            </p:cNvCxnSpPr>
            <p:nvPr/>
          </p:nvCxnSpPr>
          <p:spPr>
            <a:xfrm>
              <a:off x="1959306" y="1559083"/>
              <a:ext cx="84261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10">
              <a:extLst>
                <a:ext uri="{FF2B5EF4-FFF2-40B4-BE49-F238E27FC236}">
                  <a16:creationId xmlns:a16="http://schemas.microsoft.com/office/drawing/2014/main" id="{70731986-A758-4FE0-B497-3C1172B7C54B}"/>
                </a:ext>
              </a:extLst>
            </p:cNvPr>
            <p:cNvCxnSpPr>
              <a:cxnSpLocks/>
            </p:cNvCxnSpPr>
            <p:nvPr/>
          </p:nvCxnSpPr>
          <p:spPr>
            <a:xfrm>
              <a:off x="1956518" y="3357765"/>
              <a:ext cx="842896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933B3A3-53CE-45EB-A182-6885D83844BD}"/>
                </a:ext>
              </a:extLst>
            </p:cNvPr>
            <p:cNvSpPr txBox="1"/>
            <p:nvPr/>
          </p:nvSpPr>
          <p:spPr>
            <a:xfrm>
              <a:off x="1553597" y="2971711"/>
              <a:ext cx="103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Target</a:t>
              </a:r>
              <a:endPara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C512114-A89E-48B1-B6CD-F11081B8F6BA}"/>
                </a:ext>
              </a:extLst>
            </p:cNvPr>
            <p:cNvSpPr txBox="1"/>
            <p:nvPr/>
          </p:nvSpPr>
          <p:spPr>
            <a:xfrm>
              <a:off x="1553597" y="1188389"/>
              <a:ext cx="103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Locator</a:t>
              </a:r>
              <a:endPara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A5281DD6-008D-479D-813F-B4153E8C5953}"/>
              </a:ext>
            </a:extLst>
          </p:cNvPr>
          <p:cNvSpPr txBox="1"/>
          <p:nvPr/>
        </p:nvSpPr>
        <p:spPr>
          <a:xfrm>
            <a:off x="9863424" y="2602244"/>
            <a:ext cx="52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C4AD35FB-2FE4-41B2-A10D-6E0630A7B3A0}"/>
              </a:ext>
            </a:extLst>
          </p:cNvPr>
          <p:cNvGrpSpPr/>
          <p:nvPr/>
        </p:nvGrpSpPr>
        <p:grpSpPr>
          <a:xfrm>
            <a:off x="1699536" y="3647648"/>
            <a:ext cx="8792927" cy="1896014"/>
            <a:chOff x="1657359" y="3298654"/>
            <a:chExt cx="8792927" cy="1896014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3EEBE997-92F6-4B0B-9873-76EA0F477C5A}"/>
                </a:ext>
              </a:extLst>
            </p:cNvPr>
            <p:cNvGrpSpPr/>
            <p:nvPr/>
          </p:nvGrpSpPr>
          <p:grpSpPr>
            <a:xfrm>
              <a:off x="1657359" y="4417951"/>
              <a:ext cx="8792927" cy="547404"/>
              <a:chOff x="617473" y="4112831"/>
              <a:chExt cx="9203999" cy="614942"/>
            </a:xfrm>
          </p:grpSpPr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9940FA61-24B2-42E9-8967-36589531C68D}"/>
                  </a:ext>
                </a:extLst>
              </p:cNvPr>
              <p:cNvSpPr/>
              <p:nvPr/>
            </p:nvSpPr>
            <p:spPr>
              <a:xfrm>
                <a:off x="698399" y="4139999"/>
                <a:ext cx="9035993" cy="5702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文本框 97">
                    <a:extLst>
                      <a:ext uri="{FF2B5EF4-FFF2-40B4-BE49-F238E27FC236}">
                        <a16:creationId xmlns:a16="http://schemas.microsoft.com/office/drawing/2014/main" id="{D441E754-52D4-4472-9A59-5AC6020707EE}"/>
                      </a:ext>
                    </a:extLst>
                  </p:cNvPr>
                  <p:cNvSpPr txBox="1"/>
                  <p:nvPr/>
                </p:nvSpPr>
                <p:spPr>
                  <a:xfrm>
                    <a:off x="617473" y="4112831"/>
                    <a:ext cx="1598444" cy="5476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Guard Period</a:t>
                    </a:r>
                  </a:p>
                  <a:p>
                    <a:pPr algn="ctr"/>
                    <a:r>
                      <a:rPr lang="zh-CN" altLang="en-US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（</a:t>
                    </a:r>
                    <a:r>
                      <a:rPr lang="en-US" altLang="zh-CN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4</a:t>
                    </a:r>
                    <a14:m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𝑠</m:t>
                        </m:r>
                      </m:oMath>
                    </a14:m>
                    <a:r>
                      <a:rPr lang="zh-CN" altLang="en-US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）</a:t>
                    </a:r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2C465E53-16C8-BD6B-C0E8-28D15F503A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473" y="4112831"/>
                    <a:ext cx="1598444" cy="54768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500" b="-1875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直接连接符 98">
                <a:extLst>
                  <a:ext uri="{FF2B5EF4-FFF2-40B4-BE49-F238E27FC236}">
                    <a16:creationId xmlns:a16="http://schemas.microsoft.com/office/drawing/2014/main" id="{3A6D177E-4DBE-4E13-8C22-0B3275F969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1200" y="4139999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文本框 99">
                    <a:extLst>
                      <a:ext uri="{FF2B5EF4-FFF2-40B4-BE49-F238E27FC236}">
                        <a16:creationId xmlns:a16="http://schemas.microsoft.com/office/drawing/2014/main" id="{E36A103E-C747-4AA8-B5E0-54DC904DAB7D}"/>
                      </a:ext>
                    </a:extLst>
                  </p:cNvPr>
                  <p:cNvSpPr txBox="1"/>
                  <p:nvPr/>
                </p:nvSpPr>
                <p:spPr>
                  <a:xfrm>
                    <a:off x="1942300" y="4117390"/>
                    <a:ext cx="3044480" cy="5476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Reference Period</a:t>
                    </a:r>
                  </a:p>
                  <a:p>
                    <a:pPr algn="ctr"/>
                    <a:r>
                      <a:rPr lang="zh-CN" altLang="en-US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（</a:t>
                    </a:r>
                    <a:r>
                      <a:rPr lang="en-US" altLang="zh-CN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8</a:t>
                    </a:r>
                    <a14:m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rPr>
                          <m:t>𝑠</m:t>
                        </m:r>
                      </m:oMath>
                    </a14:m>
                    <a:r>
                      <a:rPr lang="zh-CN" altLang="en-US" sz="14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）</a:t>
                    </a:r>
                  </a:p>
                </p:txBody>
              </p:sp>
            </mc:Choice>
            <mc:Fallback xmlns="">
              <p:sp>
                <p:nvSpPr>
                  <p:cNvPr id="55" name="文本框 54">
                    <a:extLst>
                      <a:ext uri="{FF2B5EF4-FFF2-40B4-BE49-F238E27FC236}">
                        <a16:creationId xmlns:a16="http://schemas.microsoft.com/office/drawing/2014/main" id="{25045715-0881-6B41-5FDE-8B7DAC0E4D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2300" y="4117390"/>
                    <a:ext cx="3044480" cy="54768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5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1" name="直接连接符 100">
                <a:extLst>
                  <a:ext uri="{FF2B5EF4-FFF2-40B4-BE49-F238E27FC236}">
                    <a16:creationId xmlns:a16="http://schemas.microsoft.com/office/drawing/2014/main" id="{CF4033B0-E6CF-4A3C-B506-BB21D2437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516" y="4139999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05091D26-DC56-437F-820D-B0C451D6E642}"/>
                  </a:ext>
                </a:extLst>
              </p:cNvPr>
              <p:cNvSpPr txBox="1"/>
              <p:nvPr/>
            </p:nvSpPr>
            <p:spPr>
              <a:xfrm>
                <a:off x="4675454" y="4132738"/>
                <a:ext cx="925725" cy="54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Switch</a:t>
                </a: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slot</a:t>
                </a:r>
                <a:endPara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879F637B-1024-49E8-B360-276D194D8459}"/>
                  </a:ext>
                </a:extLst>
              </p:cNvPr>
              <p:cNvSpPr txBox="1"/>
              <p:nvPr/>
            </p:nvSpPr>
            <p:spPr>
              <a:xfrm>
                <a:off x="5453274" y="4139999"/>
                <a:ext cx="925725" cy="587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Sample </a:t>
                </a: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Slot 1</a:t>
                </a:r>
                <a:endPara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104" name="直接连接符 103">
                <a:extLst>
                  <a:ext uri="{FF2B5EF4-FFF2-40B4-BE49-F238E27FC236}">
                    <a16:creationId xmlns:a16="http://schemas.microsoft.com/office/drawing/2014/main" id="{EFA969B5-0BEE-453B-96BC-5A9EDEE74D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7949" y="4146321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>
                <a:extLst>
                  <a:ext uri="{FF2B5EF4-FFF2-40B4-BE49-F238E27FC236}">
                    <a16:creationId xmlns:a16="http://schemas.microsoft.com/office/drawing/2014/main" id="{B314BB57-5B70-4DA6-8E7E-C7F38E6B6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9916" y="4153582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18B62158-3DD6-4D05-B400-3324D498A754}"/>
                  </a:ext>
                </a:extLst>
              </p:cNvPr>
              <p:cNvSpPr txBox="1"/>
              <p:nvPr/>
            </p:nvSpPr>
            <p:spPr>
              <a:xfrm>
                <a:off x="6206140" y="4135668"/>
                <a:ext cx="925725" cy="54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Switch</a:t>
                </a: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slot</a:t>
                </a:r>
                <a:endPara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A3E79D50-636D-4293-9D68-BD572EE44865}"/>
                  </a:ext>
                </a:extLst>
              </p:cNvPr>
              <p:cNvSpPr txBox="1"/>
              <p:nvPr/>
            </p:nvSpPr>
            <p:spPr>
              <a:xfrm>
                <a:off x="6959006" y="4134019"/>
                <a:ext cx="925725" cy="587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Sample </a:t>
                </a: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Slot 2</a:t>
                </a:r>
                <a:endPara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108" name="直接连接符 107">
                <a:extLst>
                  <a:ext uri="{FF2B5EF4-FFF2-40B4-BE49-F238E27FC236}">
                    <a16:creationId xmlns:a16="http://schemas.microsoft.com/office/drawing/2014/main" id="{7F60C7BC-75C2-4A88-9A0E-8B2A29F69F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1429" y="4146320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67FFF2AE-EA7C-4C25-B3B1-CBD91FF4DC83}"/>
                  </a:ext>
                </a:extLst>
              </p:cNvPr>
              <p:cNvSpPr txBox="1"/>
              <p:nvPr/>
            </p:nvSpPr>
            <p:spPr>
              <a:xfrm>
                <a:off x="8142881" y="4132735"/>
                <a:ext cx="925725" cy="54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Switch</a:t>
                </a: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slot</a:t>
                </a:r>
                <a:endPara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110" name="直接连接符 109">
                <a:extLst>
                  <a:ext uri="{FF2B5EF4-FFF2-40B4-BE49-F238E27FC236}">
                    <a16:creationId xmlns:a16="http://schemas.microsoft.com/office/drawing/2014/main" id="{4C92F445-B520-4939-815F-103F5D550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4629" y="4153582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>
                <a:extLst>
                  <a:ext uri="{FF2B5EF4-FFF2-40B4-BE49-F238E27FC236}">
                    <a16:creationId xmlns:a16="http://schemas.microsoft.com/office/drawing/2014/main" id="{7892F159-97E4-4DA0-8290-2C7927846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7829" y="4153582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>
                <a:extLst>
                  <a:ext uri="{FF2B5EF4-FFF2-40B4-BE49-F238E27FC236}">
                    <a16:creationId xmlns:a16="http://schemas.microsoft.com/office/drawing/2014/main" id="{D6373E0F-D052-4369-B1EB-798382252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5429" y="4132735"/>
                <a:ext cx="0" cy="5576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B7B1AC87-4ED5-46BD-BA78-FA8492DC1D87}"/>
                  </a:ext>
                </a:extLst>
              </p:cNvPr>
              <p:cNvSpPr txBox="1"/>
              <p:nvPr/>
            </p:nvSpPr>
            <p:spPr>
              <a:xfrm>
                <a:off x="8895747" y="4128074"/>
                <a:ext cx="925725" cy="587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Sample </a:t>
                </a: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Slot 74</a:t>
                </a:r>
                <a:endPara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F524DE7-43A3-4AB0-92B2-3C9CE0128686}"/>
                </a:ext>
              </a:extLst>
            </p:cNvPr>
            <p:cNvSpPr txBox="1"/>
            <p:nvPr/>
          </p:nvSpPr>
          <p:spPr>
            <a:xfrm>
              <a:off x="8505911" y="4423027"/>
              <a:ext cx="527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…</a:t>
              </a:r>
              <a:endPara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0990D33D-99C1-4004-B9C9-73154D49B54C}"/>
                    </a:ext>
                  </a:extLst>
                </p:cNvPr>
                <p:cNvSpPr txBox="1"/>
                <p:nvPr/>
              </p:nvSpPr>
              <p:spPr>
                <a:xfrm>
                  <a:off x="3918389" y="4111385"/>
                  <a:ext cx="49372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CTE Format: 1</a:t>
                  </a:r>
                  <a14:m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𝝁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m:t>𝒔</m:t>
                      </m:r>
                    </m:oMath>
                  </a14:m>
                  <a:r>
                    <a:rPr lang="en-US" altLang="zh-CN" sz="1600" b="1" dirty="0"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switching and sampling slots </a:t>
                  </a:r>
                  <a:endParaRPr lang="zh-CN" altLang="en-US" sz="1600" b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3" name="文本框 242">
                  <a:extLst>
                    <a:ext uri="{FF2B5EF4-FFF2-40B4-BE49-F238E27FC236}">
                      <a16:creationId xmlns:a16="http://schemas.microsoft.com/office/drawing/2014/main" id="{D134E207-48B5-4CA9-AFAA-44097D21B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8389" y="4111385"/>
                  <a:ext cx="4937228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741" t="-5357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1FEE3079-1535-4360-B76B-ECDB2C2F7B28}"/>
                </a:ext>
              </a:extLst>
            </p:cNvPr>
            <p:cNvCxnSpPr/>
            <p:nvPr/>
          </p:nvCxnSpPr>
          <p:spPr>
            <a:xfrm flipH="1">
              <a:off x="1734671" y="3298654"/>
              <a:ext cx="4652332" cy="113701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3BEADB3C-FEF7-4929-8614-276F52A49C10}"/>
                </a:ext>
              </a:extLst>
            </p:cNvPr>
            <p:cNvCxnSpPr>
              <a:cxnSpLocks/>
            </p:cNvCxnSpPr>
            <p:nvPr/>
          </p:nvCxnSpPr>
          <p:spPr>
            <a:xfrm>
              <a:off x="7121152" y="3313702"/>
              <a:ext cx="3254000" cy="113323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群組 27">
              <a:extLst>
                <a:ext uri="{FF2B5EF4-FFF2-40B4-BE49-F238E27FC236}">
                  <a16:creationId xmlns:a16="http://schemas.microsoft.com/office/drawing/2014/main" id="{B9A4652A-9ACF-402F-AA59-9E5762A51EA4}"/>
                </a:ext>
              </a:extLst>
            </p:cNvPr>
            <p:cNvGrpSpPr/>
            <p:nvPr/>
          </p:nvGrpSpPr>
          <p:grpSpPr>
            <a:xfrm flipV="1">
              <a:off x="3133424" y="5011513"/>
              <a:ext cx="2432038" cy="172004"/>
              <a:chOff x="609600" y="3810000"/>
              <a:chExt cx="3232265" cy="228600"/>
            </a:xfrm>
            <a:solidFill>
              <a:schemeClr val="tx1"/>
            </a:solidFill>
          </p:grpSpPr>
          <p:sp>
            <p:nvSpPr>
              <p:cNvPr id="89" name="橢圓 29">
                <a:extLst>
                  <a:ext uri="{FF2B5EF4-FFF2-40B4-BE49-F238E27FC236}">
                    <a16:creationId xmlns:a16="http://schemas.microsoft.com/office/drawing/2014/main" id="{F686513C-8990-4ECF-94D5-9EE8C6B6A775}"/>
                  </a:ext>
                </a:extLst>
              </p:cNvPr>
              <p:cNvSpPr/>
              <p:nvPr/>
            </p:nvSpPr>
            <p:spPr>
              <a:xfrm>
                <a:off x="609600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0" name="橢圓 30">
                <a:extLst>
                  <a:ext uri="{FF2B5EF4-FFF2-40B4-BE49-F238E27FC236}">
                    <a16:creationId xmlns:a16="http://schemas.microsoft.com/office/drawing/2014/main" id="{C674491F-9541-4CFA-B402-384C8629D83B}"/>
                  </a:ext>
                </a:extLst>
              </p:cNvPr>
              <p:cNvSpPr/>
              <p:nvPr/>
            </p:nvSpPr>
            <p:spPr>
              <a:xfrm>
                <a:off x="1038695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1" name="橢圓 31">
                <a:extLst>
                  <a:ext uri="{FF2B5EF4-FFF2-40B4-BE49-F238E27FC236}">
                    <a16:creationId xmlns:a16="http://schemas.microsoft.com/office/drawing/2014/main" id="{2E07862E-5D89-4EF5-907D-72B718459CA5}"/>
                  </a:ext>
                </a:extLst>
              </p:cNvPr>
              <p:cNvSpPr/>
              <p:nvPr/>
            </p:nvSpPr>
            <p:spPr>
              <a:xfrm>
                <a:off x="1467790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2" name="橢圓 32">
                <a:extLst>
                  <a:ext uri="{FF2B5EF4-FFF2-40B4-BE49-F238E27FC236}">
                    <a16:creationId xmlns:a16="http://schemas.microsoft.com/office/drawing/2014/main" id="{0AF02A86-7BD7-478C-8281-1F213957DEC3}"/>
                  </a:ext>
                </a:extLst>
              </p:cNvPr>
              <p:cNvSpPr/>
              <p:nvPr/>
            </p:nvSpPr>
            <p:spPr>
              <a:xfrm>
                <a:off x="1896885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3" name="橢圓 33">
                <a:extLst>
                  <a:ext uri="{FF2B5EF4-FFF2-40B4-BE49-F238E27FC236}">
                    <a16:creationId xmlns:a16="http://schemas.microsoft.com/office/drawing/2014/main" id="{55B307E4-5635-412B-8D32-CA7861A57FC0}"/>
                  </a:ext>
                </a:extLst>
              </p:cNvPr>
              <p:cNvSpPr/>
              <p:nvPr/>
            </p:nvSpPr>
            <p:spPr>
              <a:xfrm>
                <a:off x="2325980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4" name="橢圓 34">
                <a:extLst>
                  <a:ext uri="{FF2B5EF4-FFF2-40B4-BE49-F238E27FC236}">
                    <a16:creationId xmlns:a16="http://schemas.microsoft.com/office/drawing/2014/main" id="{8869A690-5CA8-4AD9-8816-AF1D92D380AE}"/>
                  </a:ext>
                </a:extLst>
              </p:cNvPr>
              <p:cNvSpPr/>
              <p:nvPr/>
            </p:nvSpPr>
            <p:spPr>
              <a:xfrm>
                <a:off x="2755075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5" name="橢圓 35">
                <a:extLst>
                  <a:ext uri="{FF2B5EF4-FFF2-40B4-BE49-F238E27FC236}">
                    <a16:creationId xmlns:a16="http://schemas.microsoft.com/office/drawing/2014/main" id="{09C30532-5F69-4191-AB7F-D5B9E2CCBF56}"/>
                  </a:ext>
                </a:extLst>
              </p:cNvPr>
              <p:cNvSpPr/>
              <p:nvPr/>
            </p:nvSpPr>
            <p:spPr>
              <a:xfrm>
                <a:off x="3184170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6" name="橢圓 37">
                <a:extLst>
                  <a:ext uri="{FF2B5EF4-FFF2-40B4-BE49-F238E27FC236}">
                    <a16:creationId xmlns:a16="http://schemas.microsoft.com/office/drawing/2014/main" id="{DFD49F57-0AE3-4B00-8F7B-F85F8B0E0170}"/>
                  </a:ext>
                </a:extLst>
              </p:cNvPr>
              <p:cNvSpPr/>
              <p:nvPr/>
            </p:nvSpPr>
            <p:spPr>
              <a:xfrm>
                <a:off x="3613265" y="381000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86" name="橢圓 40">
              <a:extLst>
                <a:ext uri="{FF2B5EF4-FFF2-40B4-BE49-F238E27FC236}">
                  <a16:creationId xmlns:a16="http://schemas.microsoft.com/office/drawing/2014/main" id="{7E2199BB-0139-4555-8376-77473DCA9BC1}"/>
                </a:ext>
              </a:extLst>
            </p:cNvPr>
            <p:cNvSpPr/>
            <p:nvPr/>
          </p:nvSpPr>
          <p:spPr>
            <a:xfrm flipV="1">
              <a:off x="6694719" y="5022664"/>
              <a:ext cx="172004" cy="17200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7" name="橢圓 42">
              <a:extLst>
                <a:ext uri="{FF2B5EF4-FFF2-40B4-BE49-F238E27FC236}">
                  <a16:creationId xmlns:a16="http://schemas.microsoft.com/office/drawing/2014/main" id="{0F9A49B4-4E9B-4F0C-9033-81269141CA57}"/>
                </a:ext>
              </a:extLst>
            </p:cNvPr>
            <p:cNvSpPr/>
            <p:nvPr/>
          </p:nvSpPr>
          <p:spPr>
            <a:xfrm flipV="1">
              <a:off x="8093452" y="5011513"/>
              <a:ext cx="172004" cy="17200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8" name="橢圓 45">
              <a:extLst>
                <a:ext uri="{FF2B5EF4-FFF2-40B4-BE49-F238E27FC236}">
                  <a16:creationId xmlns:a16="http://schemas.microsoft.com/office/drawing/2014/main" id="{CF19D0C6-811F-4F07-906A-11390E58B047}"/>
                </a:ext>
              </a:extLst>
            </p:cNvPr>
            <p:cNvSpPr/>
            <p:nvPr/>
          </p:nvSpPr>
          <p:spPr>
            <a:xfrm flipV="1">
              <a:off x="9946286" y="4999674"/>
              <a:ext cx="172004" cy="17200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F5C8D9FC-ED31-4C28-9500-7B77C0899C9D}"/>
              </a:ext>
            </a:extLst>
          </p:cNvPr>
          <p:cNvGrpSpPr/>
          <p:nvPr/>
        </p:nvGrpSpPr>
        <p:grpSpPr>
          <a:xfrm>
            <a:off x="2598553" y="1566183"/>
            <a:ext cx="1201049" cy="2147063"/>
            <a:chOff x="2556376" y="1217189"/>
            <a:chExt cx="1201049" cy="2147063"/>
          </a:xfrm>
        </p:grpSpPr>
        <p:grpSp>
          <p:nvGrpSpPr>
            <p:cNvPr id="115" name="群組 89">
              <a:extLst>
                <a:ext uri="{FF2B5EF4-FFF2-40B4-BE49-F238E27FC236}">
                  <a16:creationId xmlns:a16="http://schemas.microsoft.com/office/drawing/2014/main" id="{3BABF955-B1E9-4471-90FE-1C3EFCDDE3B0}"/>
                </a:ext>
              </a:extLst>
            </p:cNvPr>
            <p:cNvGrpSpPr/>
            <p:nvPr/>
          </p:nvGrpSpPr>
          <p:grpSpPr>
            <a:xfrm>
              <a:off x="2731642" y="1565568"/>
              <a:ext cx="829364" cy="1798684"/>
              <a:chOff x="1923803" y="293521"/>
              <a:chExt cx="1643856" cy="1798684"/>
            </a:xfrm>
            <a:noFill/>
          </p:grpSpPr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071EFB9A-8DF1-428F-87E4-9F9376EDBB0B}"/>
                  </a:ext>
                </a:extLst>
              </p:cNvPr>
              <p:cNvSpPr/>
              <p:nvPr/>
            </p:nvSpPr>
            <p:spPr>
              <a:xfrm>
                <a:off x="1923803" y="1546369"/>
                <a:ext cx="1643856" cy="541166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ADV_EXT_IND</a:t>
                </a:r>
                <a:endParaRPr kumimoji="1" lang="zh-TW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8" name="直線箭頭接點 91">
                <a:extLst>
                  <a:ext uri="{FF2B5EF4-FFF2-40B4-BE49-F238E27FC236}">
                    <a16:creationId xmlns:a16="http://schemas.microsoft.com/office/drawing/2014/main" id="{6B290527-F747-426C-B3CD-430E838D4E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3805" y="293521"/>
                <a:ext cx="0" cy="1775475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箭頭接點 92">
                <a:extLst>
                  <a:ext uri="{FF2B5EF4-FFF2-40B4-BE49-F238E27FC236}">
                    <a16:creationId xmlns:a16="http://schemas.microsoft.com/office/drawing/2014/main" id="{791B53FE-195A-4CCB-9C04-9FD7F86969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49347" y="293521"/>
                <a:ext cx="18312" cy="1798684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ABABF55E-3D1B-4B06-96E6-70D53ECA5AE6}"/>
                </a:ext>
              </a:extLst>
            </p:cNvPr>
            <p:cNvSpPr txBox="1"/>
            <p:nvPr/>
          </p:nvSpPr>
          <p:spPr>
            <a:xfrm>
              <a:off x="2556376" y="1217189"/>
              <a:ext cx="1201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Advertising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AFFAA63F-FB1B-49E7-8BAB-8E6AE4A9D172}"/>
              </a:ext>
            </a:extLst>
          </p:cNvPr>
          <p:cNvGrpSpPr/>
          <p:nvPr/>
        </p:nvGrpSpPr>
        <p:grpSpPr>
          <a:xfrm>
            <a:off x="3820290" y="1566183"/>
            <a:ext cx="1206139" cy="2142393"/>
            <a:chOff x="3778113" y="1217189"/>
            <a:chExt cx="1206139" cy="2142393"/>
          </a:xfrm>
        </p:grpSpPr>
        <p:grpSp>
          <p:nvGrpSpPr>
            <p:cNvPr id="121" name="群組 89">
              <a:extLst>
                <a:ext uri="{FF2B5EF4-FFF2-40B4-BE49-F238E27FC236}">
                  <a16:creationId xmlns:a16="http://schemas.microsoft.com/office/drawing/2014/main" id="{B9005487-2EB7-46C4-BDBF-D0620A30293B}"/>
                </a:ext>
              </a:extLst>
            </p:cNvPr>
            <p:cNvGrpSpPr/>
            <p:nvPr/>
          </p:nvGrpSpPr>
          <p:grpSpPr>
            <a:xfrm>
              <a:off x="3940264" y="1557721"/>
              <a:ext cx="877729" cy="1801861"/>
              <a:chOff x="1921358" y="285278"/>
              <a:chExt cx="1768187" cy="1801861"/>
            </a:xfrm>
            <a:noFill/>
          </p:grpSpPr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BF4A35E2-00B0-462B-B671-15D718FB3048}"/>
                  </a:ext>
                </a:extLst>
              </p:cNvPr>
              <p:cNvSpPr/>
              <p:nvPr/>
            </p:nvSpPr>
            <p:spPr>
              <a:xfrm>
                <a:off x="1923802" y="1546369"/>
                <a:ext cx="1765743" cy="54077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AUX_ADV_IND</a:t>
                </a:r>
                <a:endParaRPr kumimoji="1" lang="zh-TW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4" name="直線箭頭接點 91">
                <a:extLst>
                  <a:ext uri="{FF2B5EF4-FFF2-40B4-BE49-F238E27FC236}">
                    <a16:creationId xmlns:a16="http://schemas.microsoft.com/office/drawing/2014/main" id="{213F6BB5-6107-4EF4-AED2-380EE1BF03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1358" y="285278"/>
                <a:ext cx="2444" cy="126109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箭頭接點 92">
                <a:extLst>
                  <a:ext uri="{FF2B5EF4-FFF2-40B4-BE49-F238E27FC236}">
                    <a16:creationId xmlns:a16="http://schemas.microsoft.com/office/drawing/2014/main" id="{752970E0-8190-40AF-ADB8-583436ED6D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9886" y="293125"/>
                <a:ext cx="0" cy="1253243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23B611E7-B7CB-43C3-AC93-33F3E4A31DFA}"/>
                </a:ext>
              </a:extLst>
            </p:cNvPr>
            <p:cNvSpPr txBox="1"/>
            <p:nvPr/>
          </p:nvSpPr>
          <p:spPr>
            <a:xfrm>
              <a:off x="3778113" y="1217189"/>
              <a:ext cx="12061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Ext Adv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5E4BBBC4-C106-4C43-B86C-2893072D0CEB}"/>
              </a:ext>
            </a:extLst>
          </p:cNvPr>
          <p:cNvGrpSpPr/>
          <p:nvPr/>
        </p:nvGrpSpPr>
        <p:grpSpPr>
          <a:xfrm>
            <a:off x="5244547" y="1559698"/>
            <a:ext cx="2075879" cy="2149019"/>
            <a:chOff x="5202370" y="1217189"/>
            <a:chExt cx="2075879" cy="2149019"/>
          </a:xfrm>
        </p:grpSpPr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9A12E829-5E17-4DE2-A644-BF7A18D9A4C9}"/>
                </a:ext>
              </a:extLst>
            </p:cNvPr>
            <p:cNvSpPr/>
            <p:nvPr/>
          </p:nvSpPr>
          <p:spPr>
            <a:xfrm>
              <a:off x="5251730" y="2825862"/>
              <a:ext cx="1977161" cy="54034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8" name="直線箭頭接點 91">
              <a:extLst>
                <a:ext uri="{FF2B5EF4-FFF2-40B4-BE49-F238E27FC236}">
                  <a16:creationId xmlns:a16="http://schemas.microsoft.com/office/drawing/2014/main" id="{144B025C-BF7A-4B29-A415-D066D656AD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0142" y="1557721"/>
              <a:ext cx="1588" cy="126814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箭頭接點 92">
              <a:extLst>
                <a:ext uri="{FF2B5EF4-FFF2-40B4-BE49-F238E27FC236}">
                  <a16:creationId xmlns:a16="http://schemas.microsoft.com/office/drawing/2014/main" id="{CD475440-A9E4-4969-B568-68E9BE852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8891" y="1557721"/>
              <a:ext cx="0" cy="126029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2F1C97F4-02BB-4B7C-A13F-A0A8DB666FD7}"/>
                </a:ext>
              </a:extLst>
            </p:cNvPr>
            <p:cNvSpPr/>
            <p:nvPr/>
          </p:nvSpPr>
          <p:spPr>
            <a:xfrm>
              <a:off x="6387003" y="2879015"/>
              <a:ext cx="758483" cy="4196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CTE</a:t>
              </a:r>
              <a:endParaRPr kumimoji="1" lang="zh-TW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4E2C2542-33D7-44FE-B5A3-D645E7D92699}"/>
                </a:ext>
              </a:extLst>
            </p:cNvPr>
            <p:cNvSpPr txBox="1"/>
            <p:nvPr/>
          </p:nvSpPr>
          <p:spPr>
            <a:xfrm>
              <a:off x="5480391" y="2506480"/>
              <a:ext cx="1582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AUX_SYNC_IND</a:t>
              </a:r>
              <a:endPara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A0D4EC1F-B287-4AB8-9469-1448FEB8F0BE}"/>
                </a:ext>
              </a:extLst>
            </p:cNvPr>
            <p:cNvSpPr/>
            <p:nvPr/>
          </p:nvSpPr>
          <p:spPr>
            <a:xfrm>
              <a:off x="5325031" y="2879179"/>
              <a:ext cx="989972" cy="4196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CTE Info</a:t>
              </a:r>
              <a:endParaRPr kumimoji="1" lang="zh-TW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A1019E3A-2469-42D1-BB96-EC7ABAC388AC}"/>
                </a:ext>
              </a:extLst>
            </p:cNvPr>
            <p:cNvSpPr txBox="1"/>
            <p:nvPr/>
          </p:nvSpPr>
          <p:spPr>
            <a:xfrm>
              <a:off x="5202370" y="1217189"/>
              <a:ext cx="20758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Periodic advertising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96BA8A3A-0805-46F5-B750-6A7C9A95DAD0}"/>
              </a:ext>
            </a:extLst>
          </p:cNvPr>
          <p:cNvGrpSpPr/>
          <p:nvPr/>
        </p:nvGrpSpPr>
        <p:grpSpPr>
          <a:xfrm>
            <a:off x="7664817" y="1559810"/>
            <a:ext cx="1978749" cy="2145187"/>
            <a:chOff x="7622640" y="1197846"/>
            <a:chExt cx="1978749" cy="2145187"/>
          </a:xfrm>
        </p:grpSpPr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3C679AC7-E93B-46CA-ADEA-E57E6C0C7682}"/>
                </a:ext>
              </a:extLst>
            </p:cNvPr>
            <p:cNvSpPr/>
            <p:nvPr/>
          </p:nvSpPr>
          <p:spPr>
            <a:xfrm>
              <a:off x="7624228" y="2802687"/>
              <a:ext cx="1977161" cy="54034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6" name="直線箭頭接點 91">
              <a:extLst>
                <a:ext uri="{FF2B5EF4-FFF2-40B4-BE49-F238E27FC236}">
                  <a16:creationId xmlns:a16="http://schemas.microsoft.com/office/drawing/2014/main" id="{2059D60B-7AEC-4C91-9980-AA5D4408F9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2640" y="1534546"/>
              <a:ext cx="1588" cy="126814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箭頭接點 92">
              <a:extLst>
                <a:ext uri="{FF2B5EF4-FFF2-40B4-BE49-F238E27FC236}">
                  <a16:creationId xmlns:a16="http://schemas.microsoft.com/office/drawing/2014/main" id="{43704460-27A2-4A4C-8E98-2749D3961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389" y="1534546"/>
              <a:ext cx="0" cy="126029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54CF4F8E-B0F6-4A82-A912-96249AEA0BE8}"/>
                </a:ext>
              </a:extLst>
            </p:cNvPr>
            <p:cNvSpPr/>
            <p:nvPr/>
          </p:nvSpPr>
          <p:spPr>
            <a:xfrm>
              <a:off x="8759501" y="2855840"/>
              <a:ext cx="758483" cy="4196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CTE</a:t>
              </a:r>
              <a:endParaRPr kumimoji="1" lang="zh-TW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AA3B8177-C1B7-40C5-8BE2-3538B4CB5EE5}"/>
                </a:ext>
              </a:extLst>
            </p:cNvPr>
            <p:cNvSpPr txBox="1"/>
            <p:nvPr/>
          </p:nvSpPr>
          <p:spPr>
            <a:xfrm>
              <a:off x="7845689" y="2483305"/>
              <a:ext cx="1582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AUX_SYNC_IND</a:t>
              </a:r>
              <a:endPara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94ED46BA-EE7F-4483-8769-59AEC3446102}"/>
                </a:ext>
              </a:extLst>
            </p:cNvPr>
            <p:cNvSpPr/>
            <p:nvPr/>
          </p:nvSpPr>
          <p:spPr>
            <a:xfrm>
              <a:off x="7697529" y="2856004"/>
              <a:ext cx="989972" cy="4196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CTE Info</a:t>
              </a:r>
              <a:endParaRPr kumimoji="1" lang="zh-TW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EF047C6C-3EDD-478A-8D20-DD547E385759}"/>
                </a:ext>
              </a:extLst>
            </p:cNvPr>
            <p:cNvSpPr txBox="1"/>
            <p:nvPr/>
          </p:nvSpPr>
          <p:spPr>
            <a:xfrm>
              <a:off x="7738196" y="1197846"/>
              <a:ext cx="8934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……</a:t>
              </a:r>
              <a:endPara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FC1ECD9A-159D-4132-9F7D-AFE35107E3E9}"/>
              </a:ext>
            </a:extLst>
          </p:cNvPr>
          <p:cNvSpPr/>
          <p:nvPr/>
        </p:nvSpPr>
        <p:spPr>
          <a:xfrm>
            <a:off x="6374660" y="3151494"/>
            <a:ext cx="868158" cy="547308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22E1F4A0-9EDD-43F3-982A-9136E2852BAB}"/>
              </a:ext>
            </a:extLst>
          </p:cNvPr>
          <p:cNvSpPr/>
          <p:nvPr/>
        </p:nvSpPr>
        <p:spPr>
          <a:xfrm>
            <a:off x="3770416" y="3752024"/>
            <a:ext cx="5184122" cy="753549"/>
          </a:xfrm>
          <a:prstGeom prst="roundRect">
            <a:avLst/>
          </a:prstGeom>
          <a:solidFill>
            <a:srgbClr val="C81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Attacker may spoof the positioning result by </a:t>
            </a:r>
            <a:r>
              <a:rPr lang="en-US" altLang="zh-CN" b="1" dirty="0">
                <a:solidFill>
                  <a:srgbClr val="FFFF00"/>
                </a:solidFill>
              </a:rPr>
              <a:t>Injecting</a:t>
            </a:r>
            <a:r>
              <a:rPr lang="en-US" altLang="zh-CN" b="1" dirty="0"/>
              <a:t> the </a:t>
            </a:r>
            <a:r>
              <a:rPr lang="en-US" altLang="zh-CN" b="1" dirty="0">
                <a:solidFill>
                  <a:srgbClr val="FFFF00"/>
                </a:solidFill>
              </a:rPr>
              <a:t>CTE</a:t>
            </a:r>
            <a:r>
              <a:rPr lang="en-US" altLang="zh-CN" b="1" dirty="0"/>
              <a:t> period!</a:t>
            </a:r>
            <a:endParaRPr lang="zh-CN" altLang="en-US" b="1" dirty="0"/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750DF176-9668-4780-B475-434363CAF37A}"/>
              </a:ext>
            </a:extLst>
          </p:cNvPr>
          <p:cNvSpPr/>
          <p:nvPr/>
        </p:nvSpPr>
        <p:spPr>
          <a:xfrm>
            <a:off x="3125170" y="5321519"/>
            <a:ext cx="7160205" cy="251532"/>
          </a:xfrm>
          <a:prstGeom prst="roundRect">
            <a:avLst/>
          </a:prstGeom>
          <a:noFill/>
          <a:ln w="38100" cap="flat" cmpd="sng" algn="ctr">
            <a:solidFill>
              <a:srgbClr val="C8161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FDF7EF-F7C7-4AB2-88F6-DF5AEEBBB1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93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 err="1"/>
              <a:t>SaDiF</a:t>
            </a:r>
            <a:r>
              <a:rPr lang="en-US" altLang="zh-CN" dirty="0"/>
              <a:t> Illustration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E8A5B9-C78F-44C6-8418-3A1A38FDAC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F6F7206-CA8A-44AD-970D-241436ADB7DE}"/>
              </a:ext>
            </a:extLst>
          </p:cNvPr>
          <p:cNvGrpSpPr/>
          <p:nvPr/>
        </p:nvGrpSpPr>
        <p:grpSpPr>
          <a:xfrm>
            <a:off x="2780991" y="1279166"/>
            <a:ext cx="5537430" cy="5102105"/>
            <a:chOff x="2780991" y="1279166"/>
            <a:chExt cx="5537430" cy="5102105"/>
          </a:xfrm>
        </p:grpSpPr>
        <p:pic>
          <p:nvPicPr>
            <p:cNvPr id="34" name="图形 33">
              <a:extLst>
                <a:ext uri="{FF2B5EF4-FFF2-40B4-BE49-F238E27FC236}">
                  <a16:creationId xmlns:a16="http://schemas.microsoft.com/office/drawing/2014/main" id="{758093C4-CE46-4FAE-848C-56CAA1390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6271" y="1279166"/>
              <a:ext cx="767443" cy="767443"/>
            </a:xfrm>
            <a:prstGeom prst="rect">
              <a:avLst/>
            </a:prstGeom>
          </p:spPr>
        </p:pic>
        <p:pic>
          <p:nvPicPr>
            <p:cNvPr id="35" name="图形 34">
              <a:extLst>
                <a:ext uri="{FF2B5EF4-FFF2-40B4-BE49-F238E27FC236}">
                  <a16:creationId xmlns:a16="http://schemas.microsoft.com/office/drawing/2014/main" id="{7F7539C1-5FC5-4269-AC83-97777AC5C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0991" y="5613828"/>
              <a:ext cx="767443" cy="767443"/>
            </a:xfrm>
            <a:prstGeom prst="rect">
              <a:avLst/>
            </a:prstGeom>
          </p:spPr>
        </p:pic>
        <p:pic>
          <p:nvPicPr>
            <p:cNvPr id="36" name="图形 35">
              <a:extLst>
                <a:ext uri="{FF2B5EF4-FFF2-40B4-BE49-F238E27FC236}">
                  <a16:creationId xmlns:a16="http://schemas.microsoft.com/office/drawing/2014/main" id="{80C49466-314E-43C2-BEE3-E45F77C65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0978" y="5613827"/>
              <a:ext cx="767443" cy="767443"/>
            </a:xfrm>
            <a:prstGeom prst="rect">
              <a:avLst/>
            </a:prstGeom>
          </p:spPr>
        </p:pic>
      </p:grpSp>
      <p:pic>
        <p:nvPicPr>
          <p:cNvPr id="37" name="图形 36">
            <a:extLst>
              <a:ext uri="{FF2B5EF4-FFF2-40B4-BE49-F238E27FC236}">
                <a16:creationId xmlns:a16="http://schemas.microsoft.com/office/drawing/2014/main" id="{BCACC102-3223-4F1F-BCC0-90538B82E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8178" y="2847323"/>
            <a:ext cx="1195557" cy="1195557"/>
          </a:xfrm>
          <a:prstGeom prst="rect">
            <a:avLst/>
          </a:prstGeom>
        </p:spPr>
      </p:pic>
      <p:sp>
        <p:nvSpPr>
          <p:cNvPr id="38" name="弧 12">
            <a:extLst>
              <a:ext uri="{FF2B5EF4-FFF2-40B4-BE49-F238E27FC236}">
                <a16:creationId xmlns:a16="http://schemas.microsoft.com/office/drawing/2014/main" id="{D732BCB4-6850-4113-A6A1-C43DDC84212E}"/>
              </a:ext>
            </a:extLst>
          </p:cNvPr>
          <p:cNvSpPr/>
          <p:nvPr/>
        </p:nvSpPr>
        <p:spPr>
          <a:xfrm rot="16200000">
            <a:off x="5248367" y="2085092"/>
            <a:ext cx="369333" cy="2436204"/>
          </a:xfrm>
          <a:prstGeom prst="arc">
            <a:avLst>
              <a:gd name="adj1" fmla="val 16674107"/>
              <a:gd name="adj2" fmla="val 4658550"/>
            </a:avLst>
          </a:prstGeom>
          <a:noFill/>
          <a:ln w="444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  <a:headEnd type="none" w="lg" len="lg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4FFBA70-D0D8-464C-AD13-8A3CE1ACBD09}"/>
              </a:ext>
            </a:extLst>
          </p:cNvPr>
          <p:cNvGrpSpPr/>
          <p:nvPr/>
        </p:nvGrpSpPr>
        <p:grpSpPr>
          <a:xfrm>
            <a:off x="7898990" y="893988"/>
            <a:ext cx="2112502" cy="456991"/>
            <a:chOff x="7898990" y="893988"/>
            <a:chExt cx="2112502" cy="456991"/>
          </a:xfrm>
        </p:grpSpPr>
        <p:sp>
          <p:nvSpPr>
            <p:cNvPr id="42" name="文字方塊 3196">
              <a:extLst>
                <a:ext uri="{FF2B5EF4-FFF2-40B4-BE49-F238E27FC236}">
                  <a16:creationId xmlns:a16="http://schemas.microsoft.com/office/drawing/2014/main" id="{D7777380-B1EF-464C-B044-3913E0033135}"/>
                </a:ext>
              </a:extLst>
            </p:cNvPr>
            <p:cNvSpPr txBox="1"/>
            <p:nvPr/>
          </p:nvSpPr>
          <p:spPr>
            <a:xfrm>
              <a:off x="7898990" y="893988"/>
              <a:ext cx="2112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 err="1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AoA</a:t>
              </a:r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Localization</a:t>
              </a:r>
              <a:r>
                <a:rPr kumimoji="1" lang="zh-CN" altLang="en-US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43" name="直接连接符 246">
              <a:extLst>
                <a:ext uri="{FF2B5EF4-FFF2-40B4-BE49-F238E27FC236}">
                  <a16:creationId xmlns:a16="http://schemas.microsoft.com/office/drawing/2014/main" id="{9C139147-3A79-4567-A0C2-20EDB3D8240D}"/>
                </a:ext>
              </a:extLst>
            </p:cNvPr>
            <p:cNvCxnSpPr>
              <a:cxnSpLocks/>
            </p:cNvCxnSpPr>
            <p:nvPr/>
          </p:nvCxnSpPr>
          <p:spPr>
            <a:xfrm>
              <a:off x="8213977" y="1350979"/>
              <a:ext cx="1446346" cy="0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F508DAA-5C22-4934-91A3-EBCE3A6522B2}"/>
              </a:ext>
            </a:extLst>
          </p:cNvPr>
          <p:cNvGrpSpPr/>
          <p:nvPr/>
        </p:nvGrpSpPr>
        <p:grpSpPr>
          <a:xfrm>
            <a:off x="8213977" y="1422162"/>
            <a:ext cx="1446346" cy="455943"/>
            <a:chOff x="8213977" y="1422162"/>
            <a:chExt cx="1446346" cy="455943"/>
          </a:xfrm>
        </p:grpSpPr>
        <p:sp>
          <p:nvSpPr>
            <p:cNvPr id="44" name="文字方塊 3196">
              <a:extLst>
                <a:ext uri="{FF2B5EF4-FFF2-40B4-BE49-F238E27FC236}">
                  <a16:creationId xmlns:a16="http://schemas.microsoft.com/office/drawing/2014/main" id="{33CC870B-9F79-4C76-9E4E-09A9DC08BDD9}"/>
                </a:ext>
              </a:extLst>
            </p:cNvPr>
            <p:cNvSpPr txBox="1"/>
            <p:nvPr/>
          </p:nvSpPr>
          <p:spPr>
            <a:xfrm>
              <a:off x="8261293" y="1422162"/>
              <a:ext cx="1351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Trajectory</a:t>
              </a:r>
              <a:r>
                <a:rPr kumimoji="1" lang="zh-CN" altLang="en-US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45" name="直接连接符 246">
              <a:extLst>
                <a:ext uri="{FF2B5EF4-FFF2-40B4-BE49-F238E27FC236}">
                  <a16:creationId xmlns:a16="http://schemas.microsoft.com/office/drawing/2014/main" id="{617BC977-EFD2-4309-9739-D95F933EFA4C}"/>
                </a:ext>
              </a:extLst>
            </p:cNvPr>
            <p:cNvCxnSpPr>
              <a:cxnSpLocks/>
            </p:cNvCxnSpPr>
            <p:nvPr/>
          </p:nvCxnSpPr>
          <p:spPr>
            <a:xfrm>
              <a:off x="8213977" y="1878105"/>
              <a:ext cx="1446346" cy="0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ysDot"/>
              <a:miter lim="800000"/>
              <a:headEnd type="none" w="lg" len="lg"/>
              <a:tailEnd type="triangle" w="lg" len="lg"/>
            </a:ln>
            <a:effectLst/>
          </p:spPr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E4747D4-7D73-4E17-AA38-EB046A4A0A19}"/>
              </a:ext>
            </a:extLst>
          </p:cNvPr>
          <p:cNvGrpSpPr/>
          <p:nvPr/>
        </p:nvGrpSpPr>
        <p:grpSpPr>
          <a:xfrm>
            <a:off x="3689612" y="2046609"/>
            <a:ext cx="2797319" cy="828372"/>
            <a:chOff x="3689612" y="2046609"/>
            <a:chExt cx="2797319" cy="828372"/>
          </a:xfrm>
        </p:grpSpPr>
        <p:cxnSp>
          <p:nvCxnSpPr>
            <p:cNvPr id="41" name="直接连接符 246">
              <a:extLst>
                <a:ext uri="{FF2B5EF4-FFF2-40B4-BE49-F238E27FC236}">
                  <a16:creationId xmlns:a16="http://schemas.microsoft.com/office/drawing/2014/main" id="{E46FB4FD-5DAE-4C61-8E00-65B8074207BF}"/>
                </a:ext>
              </a:extLst>
            </p:cNvPr>
            <p:cNvCxnSpPr>
              <a:cxnSpLocks/>
              <a:stCxn id="34" idx="2"/>
              <a:endCxn id="59" idx="1"/>
            </p:cNvCxnSpPr>
            <p:nvPr/>
          </p:nvCxnSpPr>
          <p:spPr>
            <a:xfrm>
              <a:off x="5369993" y="2046609"/>
              <a:ext cx="1079495" cy="828372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8759E79B-F313-401B-BA71-860FC5917074}"/>
                </a:ext>
              </a:extLst>
            </p:cNvPr>
            <p:cNvSpPr/>
            <p:nvPr/>
          </p:nvSpPr>
          <p:spPr>
            <a:xfrm>
              <a:off x="5231298" y="2198123"/>
              <a:ext cx="1255633" cy="369332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510BCB4-7B59-4FFC-9B67-2DCF89BE27AA}"/>
                </a:ext>
              </a:extLst>
            </p:cNvPr>
            <p:cNvSpPr/>
            <p:nvPr/>
          </p:nvSpPr>
          <p:spPr>
            <a:xfrm>
              <a:off x="5726209" y="2220912"/>
              <a:ext cx="726863" cy="330911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38100" cap="flat" cmpd="sng" algn="ctr">
              <a:solidFill>
                <a:srgbClr val="4472C4">
                  <a:lumMod val="7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48" name="文字方塊 3196">
              <a:extLst>
                <a:ext uri="{FF2B5EF4-FFF2-40B4-BE49-F238E27FC236}">
                  <a16:creationId xmlns:a16="http://schemas.microsoft.com/office/drawing/2014/main" id="{A8B22CAF-A3D1-4C94-B27D-6C84D2321EDC}"/>
                </a:ext>
              </a:extLst>
            </p:cNvPr>
            <p:cNvSpPr txBox="1"/>
            <p:nvPr/>
          </p:nvSpPr>
          <p:spPr>
            <a:xfrm>
              <a:off x="5765534" y="220314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CTE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55" name="文字方塊 3196">
              <a:extLst>
                <a:ext uri="{FF2B5EF4-FFF2-40B4-BE49-F238E27FC236}">
                  <a16:creationId xmlns:a16="http://schemas.microsoft.com/office/drawing/2014/main" id="{91B31DB4-E51F-4A13-B468-CA0E287BAD96}"/>
                </a:ext>
              </a:extLst>
            </p:cNvPr>
            <p:cNvSpPr txBox="1"/>
            <p:nvPr/>
          </p:nvSpPr>
          <p:spPr>
            <a:xfrm>
              <a:off x="3689612" y="2187232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BLE</a:t>
              </a:r>
              <a:r>
                <a:rPr kumimoji="1" lang="zh-CN" altLang="en-US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packet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5431640-06DB-4DBA-9010-8E71C860D147}"/>
              </a:ext>
            </a:extLst>
          </p:cNvPr>
          <p:cNvGrpSpPr/>
          <p:nvPr/>
        </p:nvGrpSpPr>
        <p:grpSpPr>
          <a:xfrm>
            <a:off x="3139415" y="3554910"/>
            <a:ext cx="3063669" cy="2058917"/>
            <a:chOff x="3139415" y="3554910"/>
            <a:chExt cx="3063669" cy="2058917"/>
          </a:xfrm>
        </p:grpSpPr>
        <p:cxnSp>
          <p:nvCxnSpPr>
            <p:cNvPr id="39" name="直接连接符 246">
              <a:extLst>
                <a:ext uri="{FF2B5EF4-FFF2-40B4-BE49-F238E27FC236}">
                  <a16:creationId xmlns:a16="http://schemas.microsoft.com/office/drawing/2014/main" id="{B34FD826-F774-4EF1-B221-A494C421AB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9415" y="3554910"/>
              <a:ext cx="3063669" cy="2058917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F27DF591-05DB-4FDC-8DBB-E8E860A87DB3}"/>
                </a:ext>
              </a:extLst>
            </p:cNvPr>
            <p:cNvSpPr/>
            <p:nvPr/>
          </p:nvSpPr>
          <p:spPr>
            <a:xfrm>
              <a:off x="3988494" y="4461831"/>
              <a:ext cx="1255633" cy="369332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D5C1A45-FF42-415F-BE0E-C2123908BC9E}"/>
                </a:ext>
              </a:extLst>
            </p:cNvPr>
            <p:cNvSpPr/>
            <p:nvPr/>
          </p:nvSpPr>
          <p:spPr>
            <a:xfrm>
              <a:off x="4483405" y="4484620"/>
              <a:ext cx="726863" cy="330911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38100" cap="flat" cmpd="sng" algn="ctr">
              <a:solidFill>
                <a:srgbClr val="4472C4">
                  <a:lumMod val="7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51" name="文字方塊 3196">
              <a:extLst>
                <a:ext uri="{FF2B5EF4-FFF2-40B4-BE49-F238E27FC236}">
                  <a16:creationId xmlns:a16="http://schemas.microsoft.com/office/drawing/2014/main" id="{539EC915-2EDC-4005-8811-D1E7F7709AF9}"/>
                </a:ext>
              </a:extLst>
            </p:cNvPr>
            <p:cNvSpPr txBox="1"/>
            <p:nvPr/>
          </p:nvSpPr>
          <p:spPr>
            <a:xfrm>
              <a:off x="4522730" y="446684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CTE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56" name="文字方塊 3196">
              <a:extLst>
                <a:ext uri="{FF2B5EF4-FFF2-40B4-BE49-F238E27FC236}">
                  <a16:creationId xmlns:a16="http://schemas.microsoft.com/office/drawing/2014/main" id="{15D2128C-35F3-4C99-8D20-051DD3902B8A}"/>
                </a:ext>
              </a:extLst>
            </p:cNvPr>
            <p:cNvSpPr txBox="1"/>
            <p:nvPr/>
          </p:nvSpPr>
          <p:spPr>
            <a:xfrm>
              <a:off x="4461341" y="4830435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BLE</a:t>
              </a:r>
              <a:r>
                <a:rPr kumimoji="1" lang="zh-CN" altLang="en-US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packet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B8A58DD-B10B-4FFA-9E7D-788CC9EC9FFF}"/>
              </a:ext>
            </a:extLst>
          </p:cNvPr>
          <p:cNvGrpSpPr/>
          <p:nvPr/>
        </p:nvGrpSpPr>
        <p:grpSpPr>
          <a:xfrm>
            <a:off x="6034408" y="3711479"/>
            <a:ext cx="1944218" cy="1902346"/>
            <a:chOff x="6034408" y="3711479"/>
            <a:chExt cx="1944218" cy="1902346"/>
          </a:xfrm>
        </p:grpSpPr>
        <p:cxnSp>
          <p:nvCxnSpPr>
            <p:cNvPr id="40" name="直接连接符 246">
              <a:extLst>
                <a:ext uri="{FF2B5EF4-FFF2-40B4-BE49-F238E27FC236}">
                  <a16:creationId xmlns:a16="http://schemas.microsoft.com/office/drawing/2014/main" id="{3B221CB0-BB45-46FC-A3D0-C85FE16E2C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1881" y="3711479"/>
              <a:ext cx="751469" cy="1902346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CED90DDF-CBDE-41EA-A30F-BBF8C094BF89}"/>
                </a:ext>
              </a:extLst>
            </p:cNvPr>
            <p:cNvSpPr/>
            <p:nvPr/>
          </p:nvSpPr>
          <p:spPr>
            <a:xfrm>
              <a:off x="6722993" y="4471956"/>
              <a:ext cx="1255633" cy="369332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FC101C8E-4DF0-4260-A852-F4BA2E0D9C25}"/>
                </a:ext>
              </a:extLst>
            </p:cNvPr>
            <p:cNvSpPr/>
            <p:nvPr/>
          </p:nvSpPr>
          <p:spPr>
            <a:xfrm>
              <a:off x="7217904" y="4494745"/>
              <a:ext cx="726863" cy="330911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38100" cap="flat" cmpd="sng" algn="ctr">
              <a:solidFill>
                <a:srgbClr val="4472C4">
                  <a:lumMod val="7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54" name="文字方塊 3196">
              <a:extLst>
                <a:ext uri="{FF2B5EF4-FFF2-40B4-BE49-F238E27FC236}">
                  <a16:creationId xmlns:a16="http://schemas.microsoft.com/office/drawing/2014/main" id="{1E3D1DE5-F553-4001-B16D-F07A5B33F4CC}"/>
                </a:ext>
              </a:extLst>
            </p:cNvPr>
            <p:cNvSpPr txBox="1"/>
            <p:nvPr/>
          </p:nvSpPr>
          <p:spPr>
            <a:xfrm>
              <a:off x="7257229" y="447697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CTE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57" name="文字方塊 3196">
              <a:extLst>
                <a:ext uri="{FF2B5EF4-FFF2-40B4-BE49-F238E27FC236}">
                  <a16:creationId xmlns:a16="http://schemas.microsoft.com/office/drawing/2014/main" id="{48AF2EA2-9F22-4D71-9025-D64E6552A697}"/>
                </a:ext>
              </a:extLst>
            </p:cNvPr>
            <p:cNvSpPr txBox="1"/>
            <p:nvPr/>
          </p:nvSpPr>
          <p:spPr>
            <a:xfrm>
              <a:off x="6034408" y="485234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BLE</a:t>
              </a:r>
              <a:r>
                <a:rPr kumimoji="1" lang="zh-CN" altLang="en-US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b="1" dirty="0">
                  <a:solidFill>
                    <a:srgbClr val="4472C4">
                      <a:lumMod val="75000"/>
                    </a:srgbClr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packet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58" name="图形 57">
            <a:extLst>
              <a:ext uri="{FF2B5EF4-FFF2-40B4-BE49-F238E27FC236}">
                <a16:creationId xmlns:a16="http://schemas.microsoft.com/office/drawing/2014/main" id="{A028930B-B182-4627-8A3F-2E7E38F5A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020325" y="1975822"/>
            <a:ext cx="2143247" cy="208720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B15D5B5-5A36-4C30-ABB6-652AD7BA9B89}"/>
              </a:ext>
            </a:extLst>
          </p:cNvPr>
          <p:cNvGrpSpPr/>
          <p:nvPr/>
        </p:nvGrpSpPr>
        <p:grpSpPr>
          <a:xfrm>
            <a:off x="6449488" y="2621976"/>
            <a:ext cx="1816798" cy="1512218"/>
            <a:chOff x="6449488" y="2621976"/>
            <a:chExt cx="1816798" cy="1512218"/>
          </a:xfrm>
        </p:grpSpPr>
        <p:pic>
          <p:nvPicPr>
            <p:cNvPr id="59" name="圖片 3107">
              <a:extLst>
                <a:ext uri="{FF2B5EF4-FFF2-40B4-BE49-F238E27FC236}">
                  <a16:creationId xmlns:a16="http://schemas.microsoft.com/office/drawing/2014/main" id="{CEA9CD45-FF9B-49A4-98CD-939774A9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9488" y="2621976"/>
              <a:ext cx="506010" cy="506010"/>
            </a:xfrm>
            <a:prstGeom prst="rect">
              <a:avLst/>
            </a:prstGeom>
          </p:spPr>
        </p:pic>
        <p:sp>
          <p:nvSpPr>
            <p:cNvPr id="60" name="文字方塊 3196">
              <a:extLst>
                <a:ext uri="{FF2B5EF4-FFF2-40B4-BE49-F238E27FC236}">
                  <a16:creationId xmlns:a16="http://schemas.microsoft.com/office/drawing/2014/main" id="{FAFAEFF4-0B21-42B6-AFAF-9F14DCDB700D}"/>
                </a:ext>
              </a:extLst>
            </p:cNvPr>
            <p:cNvSpPr txBox="1"/>
            <p:nvPr/>
          </p:nvSpPr>
          <p:spPr>
            <a:xfrm>
              <a:off x="7186965" y="3487863"/>
              <a:ext cx="1079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kumimoji="1" lang="en-US" altLang="zh-TW" b="1" dirty="0">
                  <a:solidFill>
                    <a:srgbClr val="4472C4">
                      <a:lumMod val="75000"/>
                    </a:srgbClr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BLE 5.1</a:t>
              </a:r>
            </a:p>
            <a:p>
              <a:pPr algn="ctr" defTabSz="457200"/>
              <a:r>
                <a:rPr kumimoji="1" lang="en-US" altLang="zh-TW" b="1" dirty="0">
                  <a:solidFill>
                    <a:srgbClr val="4472C4">
                      <a:lumMod val="75000"/>
                    </a:srgbClr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Tag</a:t>
              </a:r>
              <a:endParaRPr kumimoji="1" lang="zh-TW" altLang="en-US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9F4F5-1330-4B79-9B56-8C2D829BA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59536BF9-D0E2-4BCA-B017-842968A69BE6}"/>
              </a:ext>
            </a:extLst>
          </p:cNvPr>
          <p:cNvGrpSpPr/>
          <p:nvPr/>
        </p:nvGrpSpPr>
        <p:grpSpPr>
          <a:xfrm>
            <a:off x="2008041" y="1846743"/>
            <a:ext cx="6294402" cy="8014184"/>
            <a:chOff x="2008041" y="1846743"/>
            <a:chExt cx="6294402" cy="8014184"/>
          </a:xfrm>
        </p:grpSpPr>
        <p:sp>
          <p:nvSpPr>
            <p:cNvPr id="68" name="饼形 118">
              <a:extLst>
                <a:ext uri="{FF2B5EF4-FFF2-40B4-BE49-F238E27FC236}">
                  <a16:creationId xmlns:a16="http://schemas.microsoft.com/office/drawing/2014/main" id="{78701933-0D6B-4D43-825A-2D610137949F}"/>
                </a:ext>
              </a:extLst>
            </p:cNvPr>
            <p:cNvSpPr/>
            <p:nvPr/>
          </p:nvSpPr>
          <p:spPr>
            <a:xfrm rot="5400000">
              <a:off x="1148150" y="2706634"/>
              <a:ext cx="8014184" cy="6294402"/>
            </a:xfrm>
            <a:prstGeom prst="pie">
              <a:avLst>
                <a:gd name="adj1" fmla="val 5402837"/>
                <a:gd name="adj2" fmla="val 16199998"/>
              </a:avLst>
            </a:prstGeom>
            <a:solidFill>
              <a:srgbClr val="C00000">
                <a:alpha val="1483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F554E101-6F63-41FA-9EC9-699BC5A129EC}"/>
                </a:ext>
              </a:extLst>
            </p:cNvPr>
            <p:cNvSpPr txBox="1"/>
            <p:nvPr/>
          </p:nvSpPr>
          <p:spPr>
            <a:xfrm>
              <a:off x="3373857" y="5445100"/>
              <a:ext cx="18202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kumimoji="1" lang="en-US" altLang="zh-CN" b="1" i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Injection</a:t>
              </a:r>
              <a:r>
                <a:rPr kumimoji="1" lang="zh-CN" altLang="en-US" b="1" i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b="1" i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Area</a:t>
              </a:r>
              <a:endParaRPr lang="zh-CN" altLang="en-US" i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 err="1"/>
              <a:t>SaDiF</a:t>
            </a:r>
            <a:r>
              <a:rPr lang="en-US" altLang="zh-CN" dirty="0"/>
              <a:t> Illustration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E8A5B9-C78F-44C6-8418-3A1A38FDAC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9" name="图形 68">
            <a:extLst>
              <a:ext uri="{FF2B5EF4-FFF2-40B4-BE49-F238E27FC236}">
                <a16:creationId xmlns:a16="http://schemas.microsoft.com/office/drawing/2014/main" id="{BE9BE160-8D73-4712-9BF9-66A9B2617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2016" y="1263803"/>
            <a:ext cx="767443" cy="767443"/>
          </a:xfrm>
          <a:prstGeom prst="rect">
            <a:avLst/>
          </a:prstGeom>
        </p:spPr>
      </p:pic>
      <p:pic>
        <p:nvPicPr>
          <p:cNvPr id="70" name="图形 69">
            <a:extLst>
              <a:ext uri="{FF2B5EF4-FFF2-40B4-BE49-F238E27FC236}">
                <a16:creationId xmlns:a16="http://schemas.microsoft.com/office/drawing/2014/main" id="{C9B3E45D-84F5-41F0-9652-516406721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9482" y="5598465"/>
            <a:ext cx="767443" cy="767443"/>
          </a:xfrm>
          <a:prstGeom prst="rect">
            <a:avLst/>
          </a:prstGeom>
        </p:spPr>
      </p:pic>
      <p:pic>
        <p:nvPicPr>
          <p:cNvPr id="71" name="图形 70">
            <a:extLst>
              <a:ext uri="{FF2B5EF4-FFF2-40B4-BE49-F238E27FC236}">
                <a16:creationId xmlns:a16="http://schemas.microsoft.com/office/drawing/2014/main" id="{0643B6AE-7ED5-4B2E-9850-A895BA632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9469" y="5598464"/>
            <a:ext cx="767443" cy="767443"/>
          </a:xfrm>
          <a:prstGeom prst="rect">
            <a:avLst/>
          </a:prstGeom>
        </p:spPr>
      </p:pic>
      <p:pic>
        <p:nvPicPr>
          <p:cNvPr id="72" name="图形 71">
            <a:extLst>
              <a:ext uri="{FF2B5EF4-FFF2-40B4-BE49-F238E27FC236}">
                <a16:creationId xmlns:a16="http://schemas.microsoft.com/office/drawing/2014/main" id="{42D222F9-B1AF-4880-837D-D5FC8922D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6669" y="2831960"/>
            <a:ext cx="1195557" cy="119555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4ED39272-4025-46C1-8720-FD8A0E0F0983}"/>
              </a:ext>
            </a:extLst>
          </p:cNvPr>
          <p:cNvGrpSpPr/>
          <p:nvPr/>
        </p:nvGrpSpPr>
        <p:grpSpPr>
          <a:xfrm>
            <a:off x="3041965" y="4546946"/>
            <a:ext cx="2972989" cy="1118146"/>
            <a:chOff x="3041965" y="4546946"/>
            <a:chExt cx="2972989" cy="1118146"/>
          </a:xfrm>
        </p:grpSpPr>
        <p:cxnSp>
          <p:nvCxnSpPr>
            <p:cNvPr id="73" name="直接连接符 246">
              <a:extLst>
                <a:ext uri="{FF2B5EF4-FFF2-40B4-BE49-F238E27FC236}">
                  <a16:creationId xmlns:a16="http://schemas.microsoft.com/office/drawing/2014/main" id="{AFD33F6A-EC30-4AAD-8EB4-22B70146E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965" y="4546946"/>
              <a:ext cx="2972989" cy="1118146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552CE77B-0DF2-4B61-B1ED-37B0ACE6C93A}"/>
                </a:ext>
              </a:extLst>
            </p:cNvPr>
            <p:cNvSpPr/>
            <p:nvPr/>
          </p:nvSpPr>
          <p:spPr>
            <a:xfrm>
              <a:off x="4128124" y="4845921"/>
              <a:ext cx="1255633" cy="369332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     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x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BD73B3A3-ED89-4421-AAB9-178C63505E40}"/>
                </a:ext>
              </a:extLst>
            </p:cNvPr>
            <p:cNvSpPr/>
            <p:nvPr/>
          </p:nvSpPr>
          <p:spPr>
            <a:xfrm>
              <a:off x="4606043" y="4866469"/>
              <a:ext cx="726863" cy="330911"/>
            </a:xfrm>
            <a:prstGeom prst="rect">
              <a:avLst/>
            </a:prstGeom>
            <a:solidFill>
              <a:srgbClr val="FFD1D1"/>
            </a:solidFill>
            <a:ln w="381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8" name="文字方塊 3196">
              <a:extLst>
                <a:ext uri="{FF2B5EF4-FFF2-40B4-BE49-F238E27FC236}">
                  <a16:creationId xmlns:a16="http://schemas.microsoft.com/office/drawing/2014/main" id="{8EA2BD0C-C0B7-4097-90AD-16CFC3A12DC3}"/>
                </a:ext>
              </a:extLst>
            </p:cNvPr>
            <p:cNvSpPr txBox="1"/>
            <p:nvPr/>
          </p:nvSpPr>
          <p:spPr>
            <a:xfrm>
              <a:off x="4637406" y="484076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CTE</a:t>
              </a:r>
              <a:endParaRPr kumimoji="1" lang="zh-TW" altLang="en-US" b="1" dirty="0">
                <a:solidFill>
                  <a:srgbClr val="C00000"/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F0FCAFF-C28D-4F09-9A7F-615EDB5869A7}"/>
              </a:ext>
            </a:extLst>
          </p:cNvPr>
          <p:cNvGrpSpPr/>
          <p:nvPr/>
        </p:nvGrpSpPr>
        <p:grpSpPr>
          <a:xfrm>
            <a:off x="6172228" y="4560832"/>
            <a:ext cx="1255633" cy="1037630"/>
            <a:chOff x="6172228" y="4560832"/>
            <a:chExt cx="1255633" cy="1037630"/>
          </a:xfrm>
        </p:grpSpPr>
        <p:cxnSp>
          <p:nvCxnSpPr>
            <p:cNvPr id="74" name="直接连接符 246">
              <a:extLst>
                <a:ext uri="{FF2B5EF4-FFF2-40B4-BE49-F238E27FC236}">
                  <a16:creationId xmlns:a16="http://schemas.microsoft.com/office/drawing/2014/main" id="{CD847A5D-BC22-4161-82DA-3A8C20A73B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5958" y="4560832"/>
              <a:ext cx="980107" cy="1037630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A9323378-A21D-4C52-81E7-8DFFFC84451B}"/>
                </a:ext>
              </a:extLst>
            </p:cNvPr>
            <p:cNvSpPr/>
            <p:nvPr/>
          </p:nvSpPr>
          <p:spPr>
            <a:xfrm>
              <a:off x="6172228" y="4897494"/>
              <a:ext cx="1255633" cy="369332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     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x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23B13F4D-138C-47A8-A8E2-714673045EFD}"/>
                </a:ext>
              </a:extLst>
            </p:cNvPr>
            <p:cNvSpPr/>
            <p:nvPr/>
          </p:nvSpPr>
          <p:spPr>
            <a:xfrm>
              <a:off x="6666189" y="4918042"/>
              <a:ext cx="726863" cy="330911"/>
            </a:xfrm>
            <a:prstGeom prst="rect">
              <a:avLst/>
            </a:prstGeom>
            <a:solidFill>
              <a:srgbClr val="FFD1D1"/>
            </a:solidFill>
            <a:ln w="381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1" name="文字方塊 3196">
              <a:extLst>
                <a:ext uri="{FF2B5EF4-FFF2-40B4-BE49-F238E27FC236}">
                  <a16:creationId xmlns:a16="http://schemas.microsoft.com/office/drawing/2014/main" id="{6FCDA96D-69EA-4402-8BE3-A59EF4B8DB7A}"/>
                </a:ext>
              </a:extLst>
            </p:cNvPr>
            <p:cNvSpPr txBox="1"/>
            <p:nvPr/>
          </p:nvSpPr>
          <p:spPr>
            <a:xfrm>
              <a:off x="6681510" y="489233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CTE</a:t>
              </a:r>
              <a:endParaRPr kumimoji="1" lang="zh-TW" altLang="en-US" b="1" dirty="0">
                <a:solidFill>
                  <a:srgbClr val="C00000"/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54BF5B1-DA2D-4C40-BD33-5D7EE70D5521}"/>
              </a:ext>
            </a:extLst>
          </p:cNvPr>
          <p:cNvGrpSpPr/>
          <p:nvPr/>
        </p:nvGrpSpPr>
        <p:grpSpPr>
          <a:xfrm>
            <a:off x="4914066" y="2059336"/>
            <a:ext cx="1255633" cy="2005119"/>
            <a:chOff x="4914066" y="2059336"/>
            <a:chExt cx="1255633" cy="2005119"/>
          </a:xfrm>
        </p:grpSpPr>
        <p:cxnSp>
          <p:nvCxnSpPr>
            <p:cNvPr id="75" name="直接连接符 246">
              <a:extLst>
                <a:ext uri="{FF2B5EF4-FFF2-40B4-BE49-F238E27FC236}">
                  <a16:creationId xmlns:a16="http://schemas.microsoft.com/office/drawing/2014/main" id="{DA0B47C4-F01A-4C6F-B30D-F9DE5D020E2D}"/>
                </a:ext>
              </a:extLst>
            </p:cNvPr>
            <p:cNvCxnSpPr>
              <a:cxnSpLocks/>
            </p:cNvCxnSpPr>
            <p:nvPr/>
          </p:nvCxnSpPr>
          <p:spPr>
            <a:xfrm>
              <a:off x="5184974" y="2059336"/>
              <a:ext cx="938199" cy="2005119"/>
            </a:xfrm>
            <a:prstGeom prst="line">
              <a:avLst/>
            </a:prstGeom>
            <a:noFill/>
            <a:ln w="444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 w="lg" len="lg"/>
              <a:tailEnd type="triangle" w="lg" len="lg"/>
            </a:ln>
            <a:effectLst/>
          </p:spPr>
        </p:cxn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A0DD670C-7E1C-47F6-B601-A4F6F9ABCBDB}"/>
                </a:ext>
              </a:extLst>
            </p:cNvPr>
            <p:cNvSpPr/>
            <p:nvPr/>
          </p:nvSpPr>
          <p:spPr>
            <a:xfrm>
              <a:off x="4914066" y="2591452"/>
              <a:ext cx="1255633" cy="369332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     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x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EBCBE448-89BC-41AE-8AAF-E41E1AAEAAA6}"/>
                </a:ext>
              </a:extLst>
            </p:cNvPr>
            <p:cNvSpPr/>
            <p:nvPr/>
          </p:nvSpPr>
          <p:spPr>
            <a:xfrm>
              <a:off x="5391985" y="2612000"/>
              <a:ext cx="726863" cy="330911"/>
            </a:xfrm>
            <a:prstGeom prst="rect">
              <a:avLst/>
            </a:prstGeom>
            <a:solidFill>
              <a:srgbClr val="FFD1D1"/>
            </a:solidFill>
            <a:ln w="381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4" name="文字方塊 3196">
              <a:extLst>
                <a:ext uri="{FF2B5EF4-FFF2-40B4-BE49-F238E27FC236}">
                  <a16:creationId xmlns:a16="http://schemas.microsoft.com/office/drawing/2014/main" id="{8B3DFB79-337F-4812-A35E-41D336AC7F6C}"/>
                </a:ext>
              </a:extLst>
            </p:cNvPr>
            <p:cNvSpPr txBox="1"/>
            <p:nvPr/>
          </p:nvSpPr>
          <p:spPr>
            <a:xfrm>
              <a:off x="5423348" y="258629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CTE</a:t>
              </a:r>
              <a:endParaRPr kumimoji="1" lang="zh-TW" altLang="en-US" b="1" dirty="0">
                <a:solidFill>
                  <a:srgbClr val="C00000"/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85" name="弧 73">
            <a:extLst>
              <a:ext uri="{FF2B5EF4-FFF2-40B4-BE49-F238E27FC236}">
                <a16:creationId xmlns:a16="http://schemas.microsoft.com/office/drawing/2014/main" id="{743434B5-CEBC-4781-94B1-60A55782DFE6}"/>
              </a:ext>
            </a:extLst>
          </p:cNvPr>
          <p:cNvSpPr/>
          <p:nvPr/>
        </p:nvSpPr>
        <p:spPr>
          <a:xfrm rot="7120057">
            <a:off x="5112685" y="2650347"/>
            <a:ext cx="369333" cy="2436204"/>
          </a:xfrm>
          <a:prstGeom prst="arc">
            <a:avLst>
              <a:gd name="adj1" fmla="val 16784428"/>
              <a:gd name="adj2" fmla="val 5049693"/>
            </a:avLst>
          </a:prstGeom>
          <a:noFill/>
          <a:ln w="44450" cap="flat" cmpd="sng" algn="ctr">
            <a:solidFill>
              <a:srgbClr val="C00000"/>
            </a:solidFill>
            <a:prstDash val="sysDot"/>
            <a:miter lim="800000"/>
            <a:headEnd type="triangle" w="lg" len="lg"/>
            <a:tailEnd type="none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68FCD78B-AADE-40ED-9B08-6687881353E6}"/>
              </a:ext>
            </a:extLst>
          </p:cNvPr>
          <p:cNvSpPr txBox="1"/>
          <p:nvPr/>
        </p:nvSpPr>
        <p:spPr>
          <a:xfrm>
            <a:off x="5993396" y="367666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zh-CN" altLang="en-US" sz="4400" b="1" dirty="0">
                <a:solidFill>
                  <a:srgbClr val="C00000"/>
                </a:solidFill>
                <a:latin typeface="Calibri" panose="020F0502020204030204"/>
                <a:ea typeface="等线" panose="02010600030101010101" pitchFamily="2" charset="-122"/>
              </a:rPr>
              <a:t>？</a:t>
            </a:r>
          </a:p>
        </p:txBody>
      </p:sp>
      <p:sp>
        <p:nvSpPr>
          <p:cNvPr id="87" name="三角形 75">
            <a:extLst>
              <a:ext uri="{FF2B5EF4-FFF2-40B4-BE49-F238E27FC236}">
                <a16:creationId xmlns:a16="http://schemas.microsoft.com/office/drawing/2014/main" id="{25BBBAD2-060C-40ED-AAD5-CE30808A1248}"/>
              </a:ext>
            </a:extLst>
          </p:cNvPr>
          <p:cNvSpPr/>
          <p:nvPr/>
        </p:nvSpPr>
        <p:spPr>
          <a:xfrm>
            <a:off x="6150242" y="4286656"/>
            <a:ext cx="204198" cy="159446"/>
          </a:xfrm>
          <a:prstGeom prst="triangl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C4ADAD7-7BE2-4795-A919-3C69BCF8FC06}"/>
              </a:ext>
            </a:extLst>
          </p:cNvPr>
          <p:cNvGrpSpPr/>
          <p:nvPr/>
        </p:nvGrpSpPr>
        <p:grpSpPr>
          <a:xfrm>
            <a:off x="7797845" y="1448205"/>
            <a:ext cx="2142638" cy="434571"/>
            <a:chOff x="7797845" y="1448205"/>
            <a:chExt cx="2142638" cy="434571"/>
          </a:xfrm>
        </p:grpSpPr>
        <p:sp>
          <p:nvSpPr>
            <p:cNvPr id="88" name="文字方塊 3196">
              <a:extLst>
                <a:ext uri="{FF2B5EF4-FFF2-40B4-BE49-F238E27FC236}">
                  <a16:creationId xmlns:a16="http://schemas.microsoft.com/office/drawing/2014/main" id="{2595CE65-3C8C-4708-845D-4E52E38CF32F}"/>
                </a:ext>
              </a:extLst>
            </p:cNvPr>
            <p:cNvSpPr txBox="1"/>
            <p:nvPr/>
          </p:nvSpPr>
          <p:spPr>
            <a:xfrm>
              <a:off x="7797845" y="1448205"/>
              <a:ext cx="2142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Wrong</a:t>
              </a:r>
              <a:r>
                <a:rPr kumimoji="1" lang="zh-CN" altLang="en-US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Trajectory</a:t>
              </a:r>
              <a:r>
                <a:rPr kumimoji="1" lang="zh-CN" altLang="en-US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endParaRPr kumimoji="1" lang="zh-TW" altLang="en-US" b="1" dirty="0">
                <a:solidFill>
                  <a:srgbClr val="C00000"/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89" name="直接连接符 246">
              <a:extLst>
                <a:ext uri="{FF2B5EF4-FFF2-40B4-BE49-F238E27FC236}">
                  <a16:creationId xmlns:a16="http://schemas.microsoft.com/office/drawing/2014/main" id="{7B369153-3352-4D9B-8A55-BA609B781048}"/>
                </a:ext>
              </a:extLst>
            </p:cNvPr>
            <p:cNvCxnSpPr>
              <a:cxnSpLocks/>
            </p:cNvCxnSpPr>
            <p:nvPr/>
          </p:nvCxnSpPr>
          <p:spPr>
            <a:xfrm>
              <a:off x="8219529" y="1882776"/>
              <a:ext cx="1446346" cy="0"/>
            </a:xfrm>
            <a:prstGeom prst="line">
              <a:avLst/>
            </a:prstGeom>
            <a:noFill/>
            <a:ln w="44450" cap="flat" cmpd="sng" algn="ctr">
              <a:solidFill>
                <a:srgbClr val="C00000"/>
              </a:solidFill>
              <a:prstDash val="sysDot"/>
              <a:miter lim="800000"/>
              <a:headEnd type="none" w="lg" len="lg"/>
              <a:tailEnd type="triangle" w="lg" len="lg"/>
            </a:ln>
            <a:effectLst/>
          </p:spPr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2A5E53E-0229-48A9-801F-D5327C95DD71}"/>
              </a:ext>
            </a:extLst>
          </p:cNvPr>
          <p:cNvGrpSpPr/>
          <p:nvPr/>
        </p:nvGrpSpPr>
        <p:grpSpPr>
          <a:xfrm>
            <a:off x="4885823" y="5340852"/>
            <a:ext cx="767443" cy="1128623"/>
            <a:chOff x="4885823" y="5340852"/>
            <a:chExt cx="767443" cy="1128623"/>
          </a:xfrm>
        </p:grpSpPr>
        <p:pic>
          <p:nvPicPr>
            <p:cNvPr id="90" name="图形 89">
              <a:extLst>
                <a:ext uri="{FF2B5EF4-FFF2-40B4-BE49-F238E27FC236}">
                  <a16:creationId xmlns:a16="http://schemas.microsoft.com/office/drawing/2014/main" id="{38878EAA-69DA-42DB-89FB-A6DCFFDF4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55511" y="5340852"/>
              <a:ext cx="608738" cy="608738"/>
            </a:xfrm>
            <a:prstGeom prst="rect">
              <a:avLst/>
            </a:prstGeom>
          </p:spPr>
        </p:pic>
        <p:pic>
          <p:nvPicPr>
            <p:cNvPr id="91" name="图形 90">
              <a:extLst>
                <a:ext uri="{FF2B5EF4-FFF2-40B4-BE49-F238E27FC236}">
                  <a16:creationId xmlns:a16="http://schemas.microsoft.com/office/drawing/2014/main" id="{394D78C9-31DC-4FBF-A71C-CF4C835CB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85823" y="5702032"/>
              <a:ext cx="767443" cy="767443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2D712BB-9852-4379-9054-4A65FC597263}"/>
              </a:ext>
            </a:extLst>
          </p:cNvPr>
          <p:cNvGrpSpPr/>
          <p:nvPr/>
        </p:nvGrpSpPr>
        <p:grpSpPr>
          <a:xfrm>
            <a:off x="7676899" y="970699"/>
            <a:ext cx="2447592" cy="384718"/>
            <a:chOff x="7676899" y="970699"/>
            <a:chExt cx="2447592" cy="384718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6C655DB2-F73B-4E5A-B391-74246310C6FF}"/>
                </a:ext>
              </a:extLst>
            </p:cNvPr>
            <p:cNvSpPr/>
            <p:nvPr/>
          </p:nvSpPr>
          <p:spPr>
            <a:xfrm>
              <a:off x="7676899" y="996403"/>
              <a:ext cx="726863" cy="330911"/>
            </a:xfrm>
            <a:prstGeom prst="rect">
              <a:avLst/>
            </a:prstGeom>
            <a:solidFill>
              <a:srgbClr val="FFD1D1"/>
            </a:solidFill>
            <a:ln w="38100" cap="flat" cmpd="sng" algn="ctr">
              <a:solidFill>
                <a:srgbClr val="C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 pitchFamily="34" charset="0"/>
                </a:rPr>
                <a:t>      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93" name="文字方塊 3196">
              <a:extLst>
                <a:ext uri="{FF2B5EF4-FFF2-40B4-BE49-F238E27FC236}">
                  <a16:creationId xmlns:a16="http://schemas.microsoft.com/office/drawing/2014/main" id="{AF7974BF-8DE7-463D-8D6B-51A856180E07}"/>
                </a:ext>
              </a:extLst>
            </p:cNvPr>
            <p:cNvSpPr txBox="1"/>
            <p:nvPr/>
          </p:nvSpPr>
          <p:spPr>
            <a:xfrm>
              <a:off x="7708262" y="97069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CTE</a:t>
              </a:r>
              <a:endParaRPr kumimoji="1" lang="zh-TW" altLang="en-US" b="1" dirty="0">
                <a:solidFill>
                  <a:srgbClr val="C00000"/>
                </a:solidFill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1135E641-F662-48D6-A029-A0012E139B13}"/>
                </a:ext>
              </a:extLst>
            </p:cNvPr>
            <p:cNvSpPr txBox="1"/>
            <p:nvPr/>
          </p:nvSpPr>
          <p:spPr>
            <a:xfrm>
              <a:off x="8411115" y="986085"/>
              <a:ext cx="17133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BLE</a:t>
              </a:r>
              <a:r>
                <a:rPr kumimoji="1" lang="zh-CN" altLang="en-US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b="1" dirty="0">
                  <a:solidFill>
                    <a:srgbClr val="C00000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Injection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96" name="图形 95">
            <a:extLst>
              <a:ext uri="{FF2B5EF4-FFF2-40B4-BE49-F238E27FC236}">
                <a16:creationId xmlns:a16="http://schemas.microsoft.com/office/drawing/2014/main" id="{64BE31E8-96E4-4427-B51D-0D4EEAB1B1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023153" y="1982303"/>
            <a:ext cx="2143247" cy="2087205"/>
          </a:xfrm>
          <a:prstGeom prst="rect">
            <a:avLst/>
          </a:prstGeom>
        </p:spPr>
      </p:pic>
      <p:pic>
        <p:nvPicPr>
          <p:cNvPr id="37" name="圖片 3107">
            <a:extLst>
              <a:ext uri="{FF2B5EF4-FFF2-40B4-BE49-F238E27FC236}">
                <a16:creationId xmlns:a16="http://schemas.microsoft.com/office/drawing/2014/main" id="{FB093B7A-1037-4949-9B8A-9611AFD309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9488" y="2621976"/>
            <a:ext cx="506010" cy="506010"/>
          </a:xfrm>
          <a:prstGeom prst="rect">
            <a:avLst/>
          </a:prstGeom>
        </p:spPr>
      </p:pic>
      <p:sp>
        <p:nvSpPr>
          <p:cNvPr id="38" name="文字方塊 3196">
            <a:extLst>
              <a:ext uri="{FF2B5EF4-FFF2-40B4-BE49-F238E27FC236}">
                <a16:creationId xmlns:a16="http://schemas.microsoft.com/office/drawing/2014/main" id="{B93C255D-73F2-4C03-A740-1001303F2195}"/>
              </a:ext>
            </a:extLst>
          </p:cNvPr>
          <p:cNvSpPr txBox="1"/>
          <p:nvPr/>
        </p:nvSpPr>
        <p:spPr>
          <a:xfrm>
            <a:off x="7186965" y="3487863"/>
            <a:ext cx="107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kumimoji="1" lang="en-US" altLang="zh-TW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BLE 5.1</a:t>
            </a:r>
          </a:p>
          <a:p>
            <a:pPr algn="ctr" defTabSz="457200"/>
            <a:r>
              <a:rPr kumimoji="1" lang="en-US" altLang="zh-TW" b="1" dirty="0">
                <a:solidFill>
                  <a:srgbClr val="4472C4">
                    <a:lumMod val="75000"/>
                  </a:srgbClr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Tag</a:t>
            </a:r>
            <a:endParaRPr kumimoji="1" lang="zh-TW" altLang="en-US" b="1" dirty="0">
              <a:solidFill>
                <a:srgbClr val="4472C4">
                  <a:lumMod val="75000"/>
                </a:srgbClr>
              </a:solidFill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D3243F3-E41A-401C-B39B-9764B5FD7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89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  <p:bldP spid="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Threat Model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468E890-198A-4A36-A739-C43149DF8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0688013-CD59-43D0-9A2C-4B6E9A4E4B8B}"/>
              </a:ext>
            </a:extLst>
          </p:cNvPr>
          <p:cNvGrpSpPr/>
          <p:nvPr/>
        </p:nvGrpSpPr>
        <p:grpSpPr>
          <a:xfrm>
            <a:off x="6401447" y="1238371"/>
            <a:ext cx="4897979" cy="4430909"/>
            <a:chOff x="6401447" y="1238371"/>
            <a:chExt cx="4897979" cy="4430909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7ECC91D-641B-4927-A38A-F1FC8BCB5780}"/>
                </a:ext>
              </a:extLst>
            </p:cNvPr>
            <p:cNvSpPr/>
            <p:nvPr/>
          </p:nvSpPr>
          <p:spPr>
            <a:xfrm>
              <a:off x="6401447" y="1717278"/>
              <a:ext cx="4897979" cy="3952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95F381F-76E5-44C9-AF98-D274BE2EDC0A}"/>
                </a:ext>
              </a:extLst>
            </p:cNvPr>
            <p:cNvSpPr/>
            <p:nvPr/>
          </p:nvSpPr>
          <p:spPr>
            <a:xfrm>
              <a:off x="7305804" y="1238371"/>
              <a:ext cx="3089264" cy="373163"/>
            </a:xfrm>
            <a:prstGeom prst="rect">
              <a:avLst/>
            </a:prstGeom>
            <a:solidFill>
              <a:srgbClr val="C8161E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Assumptions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25CE3BBA-372D-4E87-8264-63917A7E0A1A}"/>
                </a:ext>
              </a:extLst>
            </p:cNvPr>
            <p:cNvSpPr/>
            <p:nvPr/>
          </p:nvSpPr>
          <p:spPr>
            <a:xfrm>
              <a:off x="6609552" y="1882607"/>
              <a:ext cx="473565" cy="242093"/>
            </a:xfrm>
            <a:prstGeom prst="parallelogram">
              <a:avLst>
                <a:gd name="adj" fmla="val 4444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48BA3EB-586A-48CA-BC08-B425382985D7}"/>
              </a:ext>
            </a:extLst>
          </p:cNvPr>
          <p:cNvGrpSpPr/>
          <p:nvPr/>
        </p:nvGrpSpPr>
        <p:grpSpPr>
          <a:xfrm>
            <a:off x="752383" y="1238372"/>
            <a:ext cx="4897979" cy="4430909"/>
            <a:chOff x="752383" y="1238372"/>
            <a:chExt cx="4897979" cy="443090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315B539-DC0E-475E-8169-DCE7F834B64F}"/>
                </a:ext>
              </a:extLst>
            </p:cNvPr>
            <p:cNvSpPr/>
            <p:nvPr/>
          </p:nvSpPr>
          <p:spPr>
            <a:xfrm>
              <a:off x="752383" y="1717279"/>
              <a:ext cx="4897979" cy="3952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41DB067-6190-4681-80C2-6D27C21BFDAC}"/>
                </a:ext>
              </a:extLst>
            </p:cNvPr>
            <p:cNvSpPr/>
            <p:nvPr/>
          </p:nvSpPr>
          <p:spPr>
            <a:xfrm>
              <a:off x="1935698" y="1238372"/>
              <a:ext cx="2531348" cy="373163"/>
            </a:xfrm>
            <a:prstGeom prst="rect">
              <a:avLst/>
            </a:prstGeom>
            <a:solidFill>
              <a:srgbClr val="C8161E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Objectives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5D09EF6A-FEB9-4636-937C-075A1B238195}"/>
                </a:ext>
              </a:extLst>
            </p:cNvPr>
            <p:cNvSpPr/>
            <p:nvPr/>
          </p:nvSpPr>
          <p:spPr>
            <a:xfrm>
              <a:off x="964923" y="1882608"/>
              <a:ext cx="473565" cy="242093"/>
            </a:xfrm>
            <a:prstGeom prst="parallelogram">
              <a:avLst>
                <a:gd name="adj" fmla="val 4444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AD2B86AF-64CF-41A1-B979-0D35F55F0194}"/>
              </a:ext>
            </a:extLst>
          </p:cNvPr>
          <p:cNvSpPr txBox="1"/>
          <p:nvPr/>
        </p:nvSpPr>
        <p:spPr>
          <a:xfrm>
            <a:off x="757998" y="2144093"/>
            <a:ext cx="4897979" cy="245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Victim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zh-CN" sz="2000" dirty="0">
                <a:solidFill>
                  <a:srgbClr val="C00000"/>
                </a:solidFill>
              </a:rPr>
              <a:t>Users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US" altLang="zh-CN" sz="2000" dirty="0">
                <a:solidFill>
                  <a:srgbClr val="C00000"/>
                </a:solidFill>
              </a:rPr>
              <a:t>Administrators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 BLE Direction Finding Localization System.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Manipulate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localization result of victim and create a </a:t>
            </a:r>
            <a:r>
              <a:rPr lang="en-US" altLang="zh-CN" sz="2000" dirty="0">
                <a:solidFill>
                  <a:srgbClr val="C00000"/>
                </a:solidFill>
              </a:rPr>
              <a:t>misleading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altLang="zh-CN" sz="2000" dirty="0">
                <a:solidFill>
                  <a:srgbClr val="C00000"/>
                </a:solidFill>
              </a:rPr>
              <a:t>continuous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trajectory.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1106AFA-B277-4881-9F8C-CD81666FF282}"/>
              </a:ext>
            </a:extLst>
          </p:cNvPr>
          <p:cNvSpPr txBox="1"/>
          <p:nvPr/>
        </p:nvSpPr>
        <p:spPr>
          <a:xfrm>
            <a:off x="6411246" y="2144092"/>
            <a:ext cx="4909792" cy="3375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Attacker’s </a:t>
            </a:r>
            <a:r>
              <a:rPr lang="en-US" altLang="zh-CN" sz="2000" b="1" dirty="0">
                <a:solidFill>
                  <a:srgbClr val="C00000"/>
                </a:solidFill>
              </a:rPr>
              <a:t>Capabilities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Locations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victim &amp; locator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Higher TX power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 victim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Antenna Array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Structure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Attacker’s </a:t>
            </a:r>
            <a:r>
              <a:rPr lang="en-US" altLang="zh-CN" sz="2000" b="1" dirty="0">
                <a:solidFill>
                  <a:srgbClr val="C00000"/>
                </a:solidFill>
              </a:rPr>
              <a:t>Restrictions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Physical Access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any device in localization system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Cannot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Tamper with BLE Standard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Limited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Attacker’s Location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E457F4-8020-4C71-8124-067573B5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38" y="4761770"/>
            <a:ext cx="4711268" cy="58587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8BE02D-BC58-47A2-83D5-E88F835EFB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06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P spid="2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656C28C-75DA-4589-8338-AA5124957E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5351" y="43657"/>
            <a:ext cx="10652192" cy="598488"/>
          </a:xfrm>
        </p:spPr>
        <p:txBody>
          <a:bodyPr/>
          <a:lstStyle/>
          <a:p>
            <a:r>
              <a:rPr lang="en-US" altLang="zh-CN" dirty="0"/>
              <a:t>Challenges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E692F7-AFBD-43FD-9818-7A37DECD3C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C78C88B-A20D-4EB7-A4DD-4D83A8211D4D}"/>
              </a:ext>
            </a:extLst>
          </p:cNvPr>
          <p:cNvSpPr/>
          <p:nvPr/>
        </p:nvSpPr>
        <p:spPr>
          <a:xfrm>
            <a:off x="1075351" y="1592263"/>
            <a:ext cx="10071620" cy="3981223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57FD905A-C0BF-4D27-A587-5D0F528C521A}"/>
              </a:ext>
            </a:extLst>
          </p:cNvPr>
          <p:cNvSpPr/>
          <p:nvPr/>
        </p:nvSpPr>
        <p:spPr>
          <a:xfrm>
            <a:off x="1251578" y="1702990"/>
            <a:ext cx="473565" cy="242093"/>
          </a:xfrm>
          <a:prstGeom prst="parallelogram">
            <a:avLst>
              <a:gd name="adj" fmla="val 4444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9B1848-3345-4185-BD67-E4753FEB1E6D}"/>
              </a:ext>
            </a:extLst>
          </p:cNvPr>
          <p:cNvSpPr txBox="1"/>
          <p:nvPr/>
        </p:nvSpPr>
        <p:spPr>
          <a:xfrm>
            <a:off x="1725143" y="2033403"/>
            <a:ext cx="8694263" cy="292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AutoNum type="arabicParenR"/>
            </a:pPr>
            <a:r>
              <a:rPr lang="en-US" altLang="zh-CN" sz="2400" b="1" dirty="0">
                <a:solidFill>
                  <a:srgbClr val="404040"/>
                </a:solidFill>
              </a:rPr>
              <a:t>Improve the </a:t>
            </a:r>
            <a:r>
              <a:rPr lang="en-US" altLang="zh-CN" sz="2400" b="1" dirty="0">
                <a:solidFill>
                  <a:srgbClr val="C00000"/>
                </a:solidFill>
              </a:rPr>
              <a:t>Concealment of Attack</a:t>
            </a:r>
            <a:r>
              <a:rPr lang="en-US" altLang="zh-CN" sz="2400" b="1" dirty="0">
                <a:solidFill>
                  <a:srgbClr val="404040"/>
                </a:solidFill>
              </a:rPr>
              <a:t>, hard to detect</a:t>
            </a:r>
          </a:p>
          <a:p>
            <a:pPr marL="457200" indent="-457200">
              <a:lnSpc>
                <a:spcPct val="130000"/>
              </a:lnSpc>
              <a:buAutoNum type="arabicParenR"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30000"/>
              </a:lnSpc>
              <a:buFontTx/>
              <a:buAutoNum type="arabicParenR"/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a </a:t>
            </a:r>
            <a:r>
              <a:rPr lang="en-US" altLang="zh-CN" sz="2400" b="1" dirty="0">
                <a:solidFill>
                  <a:srgbClr val="C00000"/>
                </a:solidFill>
              </a:rPr>
              <a:t>Continuous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altLang="zh-CN" sz="2400" b="1" dirty="0">
                <a:solidFill>
                  <a:srgbClr val="C00000"/>
                </a:solidFill>
              </a:rPr>
              <a:t>Deterministic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Spoofing Path</a:t>
            </a:r>
            <a:endParaRPr lang="en-US" altLang="zh-CN" sz="2400" b="1" dirty="0">
              <a:solidFill>
                <a:srgbClr val="C8161E"/>
              </a:solidFill>
            </a:endParaRPr>
          </a:p>
          <a:p>
            <a:pPr marL="457200" indent="-457200">
              <a:lnSpc>
                <a:spcPct val="130000"/>
              </a:lnSpc>
              <a:buFontTx/>
              <a:buAutoNum type="arabicParenR"/>
            </a:pPr>
            <a:endParaRPr lang="en-US" altLang="zh-CN" sz="2400" b="1" dirty="0">
              <a:solidFill>
                <a:srgbClr val="C8161E"/>
              </a:solidFill>
            </a:endParaRPr>
          </a:p>
          <a:p>
            <a:pPr marL="457200" indent="-457200">
              <a:lnSpc>
                <a:spcPct val="130000"/>
              </a:lnSpc>
              <a:buFontTx/>
              <a:buAutoNum type="arabicParenR"/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Enhance the Attack Robustness against </a:t>
            </a:r>
            <a:r>
              <a:rPr lang="en-US" altLang="zh-CN" sz="2400" b="1" dirty="0">
                <a:solidFill>
                  <a:srgbClr val="C00000"/>
                </a:solidFill>
              </a:rPr>
              <a:t>Hardware Imperfections</a:t>
            </a:r>
            <a:endParaRPr lang="en-US" altLang="zh-CN" sz="2400" dirty="0">
              <a:solidFill>
                <a:srgbClr val="C00000"/>
              </a:solidFill>
            </a:endParaRPr>
          </a:p>
        </p:txBody>
      </p:sp>
      <p:sp>
        <p:nvSpPr>
          <p:cNvPr id="10" name="right-quote-sign_36811">
            <a:extLst>
              <a:ext uri="{FF2B5EF4-FFF2-40B4-BE49-F238E27FC236}">
                <a16:creationId xmlns:a16="http://schemas.microsoft.com/office/drawing/2014/main" id="{D27E0E44-CD09-4A28-8004-25BF65D9248C}"/>
              </a:ext>
            </a:extLst>
          </p:cNvPr>
          <p:cNvSpPr>
            <a:spLocks noChangeAspect="1"/>
          </p:cNvSpPr>
          <p:nvPr/>
        </p:nvSpPr>
        <p:spPr bwMode="auto">
          <a:xfrm>
            <a:off x="10833793" y="5336828"/>
            <a:ext cx="507655" cy="492365"/>
          </a:xfrm>
          <a:custGeom>
            <a:avLst/>
            <a:gdLst>
              <a:gd name="T0" fmla="*/ 314 w 314"/>
              <a:gd name="T1" fmla="*/ 0 h 305"/>
              <a:gd name="T2" fmla="*/ 314 w 314"/>
              <a:gd name="T3" fmla="*/ 158 h 305"/>
              <a:gd name="T4" fmla="*/ 206 w 314"/>
              <a:gd name="T5" fmla="*/ 305 h 305"/>
              <a:gd name="T6" fmla="*/ 170 w 314"/>
              <a:gd name="T7" fmla="*/ 304 h 305"/>
              <a:gd name="T8" fmla="*/ 170 w 314"/>
              <a:gd name="T9" fmla="*/ 243 h 305"/>
              <a:gd name="T10" fmla="*/ 244 w 314"/>
              <a:gd name="T11" fmla="*/ 174 h 305"/>
              <a:gd name="T12" fmla="*/ 243 w 314"/>
              <a:gd name="T13" fmla="*/ 146 h 305"/>
              <a:gd name="T14" fmla="*/ 192 w 314"/>
              <a:gd name="T15" fmla="*/ 146 h 305"/>
              <a:gd name="T16" fmla="*/ 192 w 314"/>
              <a:gd name="T17" fmla="*/ 0 h 305"/>
              <a:gd name="T18" fmla="*/ 314 w 314"/>
              <a:gd name="T19" fmla="*/ 0 h 305"/>
              <a:gd name="T20" fmla="*/ 314 w 314"/>
              <a:gd name="T21" fmla="*/ 0 h 305"/>
              <a:gd name="T22" fmla="*/ 16 w 314"/>
              <a:gd name="T23" fmla="*/ 146 h 305"/>
              <a:gd name="T24" fmla="*/ 67 w 314"/>
              <a:gd name="T25" fmla="*/ 146 h 305"/>
              <a:gd name="T26" fmla="*/ 68 w 314"/>
              <a:gd name="T27" fmla="*/ 174 h 305"/>
              <a:gd name="T28" fmla="*/ 0 w 314"/>
              <a:gd name="T29" fmla="*/ 243 h 305"/>
              <a:gd name="T30" fmla="*/ 0 w 314"/>
              <a:gd name="T31" fmla="*/ 304 h 305"/>
              <a:gd name="T32" fmla="*/ 30 w 314"/>
              <a:gd name="T33" fmla="*/ 305 h 305"/>
              <a:gd name="T34" fmla="*/ 138 w 314"/>
              <a:gd name="T35" fmla="*/ 158 h 305"/>
              <a:gd name="T36" fmla="*/ 138 w 314"/>
              <a:gd name="T37" fmla="*/ 0 h 305"/>
              <a:gd name="T38" fmla="*/ 16 w 314"/>
              <a:gd name="T39" fmla="*/ 0 h 305"/>
              <a:gd name="T40" fmla="*/ 16 w 314"/>
              <a:gd name="T41" fmla="*/ 146 h 305"/>
              <a:gd name="T42" fmla="*/ 16 w 314"/>
              <a:gd name="T43" fmla="*/ 14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4" h="305">
                <a:moveTo>
                  <a:pt x="314" y="0"/>
                </a:moveTo>
                <a:lnTo>
                  <a:pt x="314" y="158"/>
                </a:lnTo>
                <a:cubicBezTo>
                  <a:pt x="314" y="256"/>
                  <a:pt x="278" y="305"/>
                  <a:pt x="206" y="305"/>
                </a:cubicBezTo>
                <a:cubicBezTo>
                  <a:pt x="198" y="305"/>
                  <a:pt x="186" y="305"/>
                  <a:pt x="170" y="304"/>
                </a:cubicBezTo>
                <a:lnTo>
                  <a:pt x="170" y="243"/>
                </a:lnTo>
                <a:cubicBezTo>
                  <a:pt x="219" y="243"/>
                  <a:pt x="244" y="220"/>
                  <a:pt x="244" y="174"/>
                </a:cubicBezTo>
                <a:lnTo>
                  <a:pt x="243" y="146"/>
                </a:lnTo>
                <a:lnTo>
                  <a:pt x="192" y="146"/>
                </a:lnTo>
                <a:lnTo>
                  <a:pt x="192" y="0"/>
                </a:lnTo>
                <a:lnTo>
                  <a:pt x="314" y="0"/>
                </a:lnTo>
                <a:lnTo>
                  <a:pt x="314" y="0"/>
                </a:lnTo>
                <a:close/>
                <a:moveTo>
                  <a:pt x="16" y="146"/>
                </a:moveTo>
                <a:lnTo>
                  <a:pt x="67" y="146"/>
                </a:lnTo>
                <a:lnTo>
                  <a:pt x="68" y="174"/>
                </a:lnTo>
                <a:cubicBezTo>
                  <a:pt x="68" y="217"/>
                  <a:pt x="45" y="240"/>
                  <a:pt x="0" y="243"/>
                </a:cubicBezTo>
                <a:lnTo>
                  <a:pt x="0" y="304"/>
                </a:lnTo>
                <a:cubicBezTo>
                  <a:pt x="14" y="305"/>
                  <a:pt x="24" y="305"/>
                  <a:pt x="30" y="305"/>
                </a:cubicBezTo>
                <a:cubicBezTo>
                  <a:pt x="102" y="305"/>
                  <a:pt x="138" y="256"/>
                  <a:pt x="138" y="158"/>
                </a:cubicBezTo>
                <a:lnTo>
                  <a:pt x="138" y="0"/>
                </a:lnTo>
                <a:lnTo>
                  <a:pt x="16" y="0"/>
                </a:lnTo>
                <a:lnTo>
                  <a:pt x="16" y="146"/>
                </a:lnTo>
                <a:lnTo>
                  <a:pt x="16" y="1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6467A1-510B-4AC4-94F4-7258484CB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31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窄&quot;,&quot;HeaderHeight&quot;:10.0,&quot;FooterHeight&quot;:5.0,&quot;SideMargin&quot;:2.5,&quot;TopMargin&quot;:0.0,&quot;BottomMargin&quot;:0.0,&quot;IntervalMargin&quot;:1.0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SJTU-2019">
      <a:dk1>
        <a:srgbClr val="000000"/>
      </a:dk1>
      <a:lt1>
        <a:srgbClr val="FFFFFF"/>
      </a:lt1>
      <a:dk2>
        <a:srgbClr val="1B1C21"/>
      </a:dk2>
      <a:lt2>
        <a:srgbClr val="DBDBDB"/>
      </a:lt2>
      <a:accent1>
        <a:srgbClr val="C8161E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外宣普适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9972</TotalTime>
  <Words>2399</Words>
  <Application>Microsoft Office PowerPoint</Application>
  <PresentationFormat>宽屏</PresentationFormat>
  <Paragraphs>483</Paragraphs>
  <Slides>28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等线</vt:lpstr>
      <vt:lpstr>微软雅黑</vt:lpstr>
      <vt:lpstr>Arial</vt:lpstr>
      <vt:lpstr>Calibri</vt:lpstr>
      <vt:lpstr>Calibri Light</vt:lpstr>
      <vt:lpstr>Cambria Math</vt:lpstr>
      <vt:lpstr>Century Gothic</vt:lpstr>
      <vt:lpstr>Segoe UI</vt:lpstr>
      <vt:lpstr>Segoe UI Light</vt:lpstr>
      <vt:lpstr>Office 主题​​</vt:lpstr>
      <vt:lpstr>1_OfficePLUS</vt:lpstr>
      <vt:lpstr>SaDiF: Spoofing Attack on BLE Direction Finding Based Localization System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一 李</dc:creator>
  <cp:lastModifiedBy>润廷 章</cp:lastModifiedBy>
  <cp:revision>383</cp:revision>
  <dcterms:created xsi:type="dcterms:W3CDTF">2019-01-23T14:14:04Z</dcterms:created>
  <dcterms:modified xsi:type="dcterms:W3CDTF">2025-10-27T06:59:38Z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2019-04-13T04:31:50.2944312Z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7b149082-93e1-4519-a220-b561cf239821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